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
  </p:notesMasterIdLst>
  <p:sldIdLst>
    <p:sldId id="259" r:id="rId2"/>
    <p:sldId id="287" r:id="rId3"/>
    <p:sldId id="285" r:id="rId4"/>
    <p:sldId id="278" r:id="rId5"/>
    <p:sldId id="284" r:id="rId6"/>
    <p:sldId id="283" r:id="rId7"/>
    <p:sldId id="280" r:id="rId8"/>
    <p:sldId id="281" r:id="rId9"/>
    <p:sldId id="272" r:id="rId10"/>
    <p:sldId id="262" r:id="rId11"/>
    <p:sldId id="279" r:id="rId12"/>
    <p:sldId id="273" r:id="rId13"/>
    <p:sldId id="271" r:id="rId14"/>
    <p:sldId id="270" r:id="rId15"/>
    <p:sldId id="275" r:id="rId16"/>
    <p:sldId id="264" r:id="rId17"/>
    <p:sldId id="269" r:id="rId18"/>
    <p:sldId id="267" r:id="rId19"/>
    <p:sldId id="265" r:id="rId20"/>
    <p:sldId id="263" r:id="rId21"/>
    <p:sldId id="282" r:id="rId22"/>
    <p:sldId id="268" r:id="rId23"/>
    <p:sldId id="266" r:id="rId24"/>
    <p:sldId id="274" r:id="rId25"/>
    <p:sldId id="276" r:id="rId26"/>
    <p:sldId id="290" r:id="rId27"/>
    <p:sldId id="291" r:id="rId28"/>
    <p:sldId id="288" r:id="rId29"/>
    <p:sldId id="289" r:id="rId3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5850"/>
  </p:normalViewPr>
  <p:slideViewPr>
    <p:cSldViewPr>
      <p:cViewPr>
        <p:scale>
          <a:sx n="96" d="100"/>
          <a:sy n="96" d="100"/>
        </p:scale>
        <p:origin x="2528"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392"/>
    </p:cViewPr>
  </p:sorterViewPr>
  <p:notesViewPr>
    <p:cSldViewPr>
      <p:cViewPr>
        <p:scale>
          <a:sx n="150" d="100"/>
          <a:sy n="150" d="100"/>
        </p:scale>
        <p:origin x="-216" y="42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CF00C00-515F-D347-B84D-478B2B6E221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3DE24061-AF39-7E43-8292-905CAEFCCE40}"/>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ＭＳ Ｐゴシック" charset="0"/>
              </a:defRPr>
            </a:lvl1pPr>
          </a:lstStyle>
          <a:p>
            <a:pPr>
              <a:defRPr/>
            </a:pPr>
            <a:endParaRPr lang="en-US"/>
          </a:p>
        </p:txBody>
      </p:sp>
      <p:sp>
        <p:nvSpPr>
          <p:cNvPr id="13316" name="Rectangle 4">
            <a:extLst>
              <a:ext uri="{FF2B5EF4-FFF2-40B4-BE49-F238E27FC236}">
                <a16:creationId xmlns:a16="http://schemas.microsoft.com/office/drawing/2014/main" id="{98EAD495-3E30-9C4D-B16D-5C89CADD8244}"/>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9DCB16B4-3F70-F14E-BEB7-970D5599848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27C6CF14-5AB7-194A-8964-02847CD7F88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592D65C6-5493-B744-985E-EC4AD02E94B7}"/>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40AF517-9031-1B44-906E-3C415FD30D2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ＭＳ Ｐゴシック" pitchFamily="-110" charset="-128"/>
      </a:defRPr>
    </a:lvl2pPr>
    <a:lvl3pPr marL="9144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ＭＳ Ｐゴシック" pitchFamily="-110" charset="-128"/>
      </a:defRPr>
    </a:lvl3pPr>
    <a:lvl4pPr marL="13716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ＭＳ Ｐゴシック" pitchFamily="-110" charset="-128"/>
      </a:defRPr>
    </a:lvl4pPr>
    <a:lvl5pPr marL="18288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ＭＳ Ｐゴシック" pitchFamily="-110"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Carolus_Linnaeus" TargetMode="External"/><Relationship Id="rId7" Type="http://schemas.openxmlformats.org/officeDocument/2006/relationships/hyperlink" Target="http://en.wikipedia.org/wiki/1570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en.wikipedia.org/wiki/1560s" TargetMode="External"/><Relationship Id="rId5" Type="http://schemas.openxmlformats.org/officeDocument/2006/relationships/hyperlink" Target="http://en.wikipedia.org/wiki/Countess_of_Chinchon" TargetMode="External"/><Relationship Id="rId4" Type="http://schemas.openxmlformats.org/officeDocument/2006/relationships/hyperlink" Target="http://en.wikipedia.org/wiki/174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aturia.per.sg/buloh/inverts/weaver_ants.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08B86FF1-7ADA-5241-B49A-0080565DBC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918199D-80DE-DC42-AA12-784008B29B1E}" type="slidenum">
              <a:rPr lang="en-US" altLang="en-US" sz="1200"/>
              <a:pPr/>
              <a:t>1</a:t>
            </a:fld>
            <a:endParaRPr lang="en-US" altLang="en-US" sz="1200"/>
          </a:p>
        </p:txBody>
      </p:sp>
      <p:sp>
        <p:nvSpPr>
          <p:cNvPr id="15362" name="Rectangle 2">
            <a:extLst>
              <a:ext uri="{FF2B5EF4-FFF2-40B4-BE49-F238E27FC236}">
                <a16:creationId xmlns:a16="http://schemas.microsoft.com/office/drawing/2014/main" id="{F12F7796-C553-B343-9EDA-181D39410910}"/>
              </a:ext>
            </a:extLst>
          </p:cNvPr>
          <p:cNvSpPr>
            <a:spLocks noChangeArrowheads="1" noTextEdit="1"/>
          </p:cNvSpPr>
          <p:nvPr>
            <p:ph type="sldImg"/>
          </p:nvPr>
        </p:nvSpPr>
        <p:spPr>
          <a:ln/>
        </p:spPr>
      </p:sp>
      <p:sp>
        <p:nvSpPr>
          <p:cNvPr id="15363" name="Rectangle 3">
            <a:extLst>
              <a:ext uri="{FF2B5EF4-FFF2-40B4-BE49-F238E27FC236}">
                <a16:creationId xmlns:a16="http://schemas.microsoft.com/office/drawing/2014/main" id="{E3450487-09B2-C742-ACB8-49BB6B4D7C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13749DC-F126-1146-907E-E6FB4703BF4B}"/>
              </a:ext>
            </a:extLst>
          </p:cNvPr>
          <p:cNvSpPr>
            <a:spLocks noGrp="1" noRot="1" noChangeAspect="1" noChangeArrowheads="1" noTextEdit="1"/>
          </p:cNvSpPr>
          <p:nvPr>
            <p:ph type="sldImg"/>
          </p:nvPr>
        </p:nvSpPr>
        <p:spPr>
          <a:ln/>
        </p:spPr>
      </p:sp>
      <p:sp>
        <p:nvSpPr>
          <p:cNvPr id="17410" name="Notes Placeholder 2">
            <a:extLst>
              <a:ext uri="{FF2B5EF4-FFF2-40B4-BE49-F238E27FC236}">
                <a16:creationId xmlns:a16="http://schemas.microsoft.com/office/drawing/2014/main" id="{0A6D84F4-B899-2A46-AFA6-B9DE1FF6FF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Calibri" panose="020F0502020204030204" pitchFamily="34" charset="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1264788A-8014-7A47-8C7A-97D3AFDD15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106D9B70-DAFF-004E-B7F3-9A8AEE1DCA2B}" type="slidenum">
              <a:rPr lang="en-US" altLang="en-US" sz="1200">
                <a:ea typeface="ヒラギノ角ゴ Pro W3" panose="020B0300000000000000" pitchFamily="34" charset="-128"/>
              </a:rPr>
              <a:pPr eaLnBrk="1" hangingPunct="1"/>
              <a:t>2</a:t>
            </a:fld>
            <a:endParaRPr lang="en-US" altLang="en-US" sz="1200">
              <a:ea typeface="ヒラギノ角ゴ Pro W3" panose="020B0300000000000000"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C807FFEB-139A-5D4F-9EB6-BB61C7048666}"/>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BC3441A4-64DA-2949-8EC0-3097853CFD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a:solidFill>
                  <a:schemeClr val="tx1"/>
                </a:solidFill>
                <a:effectLst/>
                <a:latin typeface="Times" pitchFamily="-110" charset="0"/>
                <a:ea typeface="ＭＳ Ｐゴシック" pitchFamily="-110" charset="-128"/>
                <a:cs typeface="ＭＳ Ｐゴシック" pitchFamily="-110" charset="-128"/>
              </a:rPr>
              <a:t>Martins, F.M., 2012. Leaf and calycine colleters in Odontadenia lutea (Apocynaceae-Apocynoideae-Odontadenieae): their structure and histochemistry. </a:t>
            </a:r>
            <a:r>
              <a:rPr lang="en-US" sz="1200" b="0" i="1" kern="1200">
                <a:solidFill>
                  <a:schemeClr val="tx1"/>
                </a:solidFill>
                <a:effectLst/>
                <a:latin typeface="Times" pitchFamily="-110" charset="0"/>
                <a:ea typeface="ＭＳ Ｐゴシック" pitchFamily="-110" charset="-128"/>
                <a:cs typeface="ＭＳ Ｐゴシック" pitchFamily="-110" charset="-128"/>
              </a:rPr>
              <a:t>Brazilian Journal of Botany</a:t>
            </a:r>
            <a:r>
              <a:rPr lang="en-US" sz="1200" b="0" i="0" kern="1200">
                <a:solidFill>
                  <a:schemeClr val="tx1"/>
                </a:solidFill>
                <a:effectLst/>
                <a:latin typeface="Times" pitchFamily="-110" charset="0"/>
                <a:ea typeface="ＭＳ Ｐゴシック" pitchFamily="-110" charset="-128"/>
                <a:cs typeface="ＭＳ Ｐゴシック" pitchFamily="-110" charset="-128"/>
              </a:rPr>
              <a:t>, </a:t>
            </a:r>
            <a:r>
              <a:rPr lang="en-US" sz="1200" b="0" i="1" kern="1200">
                <a:solidFill>
                  <a:schemeClr val="tx1"/>
                </a:solidFill>
                <a:effectLst/>
                <a:latin typeface="Times" pitchFamily="-110" charset="0"/>
                <a:ea typeface="ＭＳ Ｐゴシック" pitchFamily="-110" charset="-128"/>
                <a:cs typeface="ＭＳ Ｐゴシック" pitchFamily="-110" charset="-128"/>
              </a:rPr>
              <a:t>35</a:t>
            </a:r>
            <a:r>
              <a:rPr lang="en-US" sz="1200" b="0" i="0" kern="1200">
                <a:solidFill>
                  <a:schemeClr val="tx1"/>
                </a:solidFill>
                <a:effectLst/>
                <a:latin typeface="Times" pitchFamily="-110" charset="0"/>
                <a:ea typeface="ＭＳ Ｐゴシック" pitchFamily="-110" charset="-128"/>
                <a:cs typeface="ＭＳ Ｐゴシック" pitchFamily="-110" charset="-128"/>
              </a:rPr>
              <a:t>(1), pp.59-69.</a:t>
            </a:r>
            <a:endParaRPr lang="en-US" altLang="en-US">
              <a:latin typeface="Times" pitchFamily="2" charset="0"/>
              <a:ea typeface="ＭＳ Ｐゴシック" panose="020B0600070205080204" pitchFamily="34" charset="-128"/>
            </a:endParaRPr>
          </a:p>
        </p:txBody>
      </p:sp>
      <p:sp>
        <p:nvSpPr>
          <p:cNvPr id="22531" name="Slide Number Placeholder 3">
            <a:extLst>
              <a:ext uri="{FF2B5EF4-FFF2-40B4-BE49-F238E27FC236}">
                <a16:creationId xmlns:a16="http://schemas.microsoft.com/office/drawing/2014/main" id="{8885BA56-B7E4-154C-AB13-BB4994F880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DF884FE-E63E-7C42-A9DD-62A993383CC1}" type="slidenum">
              <a:rPr lang="en-US" altLang="en-US" sz="1200"/>
              <a:pPr/>
              <a:t>6</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386F1C0B-4C72-D848-9C63-9369C4245E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477687E-C22C-674F-BA15-D5794021AF68}" type="slidenum">
              <a:rPr lang="en-US" altLang="en-US" sz="1200"/>
              <a:pPr/>
              <a:t>14</a:t>
            </a:fld>
            <a:endParaRPr lang="en-US" altLang="en-US" sz="1200"/>
          </a:p>
        </p:txBody>
      </p:sp>
      <p:sp>
        <p:nvSpPr>
          <p:cNvPr id="31746" name="Rectangle 1026">
            <a:extLst>
              <a:ext uri="{FF2B5EF4-FFF2-40B4-BE49-F238E27FC236}">
                <a16:creationId xmlns:a16="http://schemas.microsoft.com/office/drawing/2014/main" id="{C1618222-8C6B-EB47-A8C2-1ED57EBF1E18}"/>
              </a:ext>
            </a:extLst>
          </p:cNvPr>
          <p:cNvSpPr>
            <a:spLocks noChangeArrowheads="1" noTextEdit="1"/>
          </p:cNvSpPr>
          <p:nvPr>
            <p:ph type="sldImg"/>
          </p:nvPr>
        </p:nvSpPr>
        <p:spPr>
          <a:ln/>
        </p:spPr>
      </p:sp>
      <p:sp>
        <p:nvSpPr>
          <p:cNvPr id="31747" name="Rectangle 1027">
            <a:extLst>
              <a:ext uri="{FF2B5EF4-FFF2-40B4-BE49-F238E27FC236}">
                <a16:creationId xmlns:a16="http://schemas.microsoft.com/office/drawing/2014/main" id="{4B263DFB-6FFA-604D-AFAE-8752F26315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Quinine is a powerful antipyretic, i.e., it effectively lowers body temperature. During malaria, the victim goes through 3- or 4-day bouts of extreme chills and then burning fever that can reach 107 degrees F, brought about by the episodes of reproduction in and synchronous rupture of red blood cells by the malaria pathogens. Most human fatalities result when body temperature is too extreme, and quinine thereby permits the victim to pass through critical stages of lethal body temperature. The alkaloids also help to slow down the infection and reproduction of the protozoan.</a:t>
            </a:r>
          </a:p>
          <a:p>
            <a:pPr eaLnBrk="1" hangingPunct="1"/>
            <a:r>
              <a:rPr lang="en-US" altLang="en-US">
                <a:latin typeface="Times" pitchFamily="2" charset="0"/>
                <a:ea typeface="ＭＳ Ｐゴシック" panose="020B0600070205080204" pitchFamily="34" charset="-128"/>
              </a:rPr>
              <a:t>   http://www.botgard.ucla.edu/html/botanytextbooks/economicbotany/Cinchona/</a:t>
            </a:r>
          </a:p>
          <a:p>
            <a:pPr eaLnBrk="1" hangingPunct="1"/>
            <a:r>
              <a:rPr lang="en-US" altLang="en-US">
                <a:latin typeface="Helvetica" pitchFamily="2" charset="0"/>
                <a:ea typeface="ＭＳ Ｐゴシック" panose="020B0600070205080204" pitchFamily="34" charset="-128"/>
              </a:rPr>
              <a:t>Wikipedia: The name of the genus is due to </a:t>
            </a:r>
            <a:r>
              <a:rPr lang="en-US" altLang="en-US">
                <a:solidFill>
                  <a:srgbClr val="0726B5"/>
                </a:solidFill>
                <a:latin typeface="Times" pitchFamily="2" charset="0"/>
                <a:ea typeface="ＭＳ Ｐゴシック" panose="020B0600070205080204" pitchFamily="34" charset="-128"/>
                <a:hlinkClick r:id="rId3"/>
              </a:rPr>
              <a:t>Linnaeus</a:t>
            </a:r>
            <a:r>
              <a:rPr lang="en-US" altLang="en-US">
                <a:latin typeface="Helvetica" pitchFamily="2" charset="0"/>
                <a:ea typeface="ＭＳ Ｐゴシック" panose="020B0600070205080204" pitchFamily="34" charset="-128"/>
              </a:rPr>
              <a:t>, who named the tree in </a:t>
            </a:r>
            <a:r>
              <a:rPr lang="en-US" altLang="en-US">
                <a:solidFill>
                  <a:srgbClr val="0726B5"/>
                </a:solidFill>
                <a:latin typeface="Times" pitchFamily="2" charset="0"/>
                <a:ea typeface="ＭＳ Ｐゴシック" panose="020B0600070205080204" pitchFamily="34" charset="-128"/>
                <a:hlinkClick r:id="rId4"/>
              </a:rPr>
              <a:t>1742</a:t>
            </a:r>
            <a:r>
              <a:rPr lang="en-US" altLang="en-US">
                <a:latin typeface="Helvetica" pitchFamily="2" charset="0"/>
                <a:ea typeface="ＭＳ Ｐゴシック" panose="020B0600070205080204" pitchFamily="34" charset="-128"/>
              </a:rPr>
              <a:t> after a </a:t>
            </a:r>
            <a:r>
              <a:rPr lang="en-US" altLang="en-US">
                <a:solidFill>
                  <a:srgbClr val="0726B5"/>
                </a:solidFill>
                <a:latin typeface="Times" pitchFamily="2" charset="0"/>
                <a:ea typeface="ＭＳ Ｐゴシック" panose="020B0600070205080204" pitchFamily="34" charset="-128"/>
                <a:hlinkClick r:id="rId5"/>
              </a:rPr>
              <a:t>Countess of Chinchon</a:t>
            </a:r>
            <a:r>
              <a:rPr lang="en-US" altLang="en-US">
                <a:latin typeface="Helvetica" pitchFamily="2" charset="0"/>
                <a:ea typeface="ＭＳ Ｐゴシック" panose="020B0600070205080204" pitchFamily="34" charset="-128"/>
              </a:rPr>
              <a:t>, the wife of a viceroy of Peru, who, in 1638, was introduced by natives to the medicinal properties of the bark. Stories of the medicinal properties of this bark, however, are perhaps noted in journals as far back as the </a:t>
            </a:r>
            <a:r>
              <a:rPr lang="en-US" altLang="en-US">
                <a:solidFill>
                  <a:srgbClr val="0726B5"/>
                </a:solidFill>
                <a:latin typeface="Times" pitchFamily="2" charset="0"/>
                <a:ea typeface="ＭＳ Ｐゴシック" panose="020B0600070205080204" pitchFamily="34" charset="-128"/>
                <a:hlinkClick r:id="rId6"/>
              </a:rPr>
              <a:t>1560s</a:t>
            </a:r>
            <a:r>
              <a:rPr lang="en-US" altLang="en-US">
                <a:latin typeface="Helvetica" pitchFamily="2" charset="0"/>
                <a:ea typeface="ＭＳ Ｐゴシック" panose="020B0600070205080204" pitchFamily="34" charset="-128"/>
              </a:rPr>
              <a:t>-</a:t>
            </a:r>
            <a:r>
              <a:rPr lang="en-US" altLang="en-US">
                <a:solidFill>
                  <a:srgbClr val="0726B5"/>
                </a:solidFill>
                <a:latin typeface="Times" pitchFamily="2" charset="0"/>
                <a:ea typeface="ＭＳ Ｐゴシック" panose="020B0600070205080204" pitchFamily="34" charset="-128"/>
                <a:hlinkClick r:id="rId7"/>
              </a:rPr>
              <a:t>1570s</a:t>
            </a:r>
            <a:r>
              <a:rPr lang="en-US" altLang="en-US">
                <a:latin typeface="Helvetica" pitchFamily="2" charset="0"/>
                <a:ea typeface="ＭＳ Ｐゴシック" panose="020B0600070205080204" pitchFamily="34" charset="-128"/>
              </a:rPr>
              <a:t> (see the Ortiz link below).</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B745EEAF-3110-4C4E-9F03-6EB5734143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BE82201-9E6A-5542-B59D-0C01CD93EA54}" type="slidenum">
              <a:rPr lang="en-US" altLang="en-US" sz="1200"/>
              <a:pPr/>
              <a:t>22</a:t>
            </a:fld>
            <a:endParaRPr lang="en-US" altLang="en-US" sz="1200"/>
          </a:p>
        </p:txBody>
      </p:sp>
      <p:sp>
        <p:nvSpPr>
          <p:cNvPr id="40962" name="Rectangle 2">
            <a:extLst>
              <a:ext uri="{FF2B5EF4-FFF2-40B4-BE49-F238E27FC236}">
                <a16:creationId xmlns:a16="http://schemas.microsoft.com/office/drawing/2014/main" id="{F145E4AC-EABA-904D-9E39-D5264CC653ED}"/>
              </a:ext>
            </a:extLst>
          </p:cNvPr>
          <p:cNvSpPr>
            <a:spLocks noChangeArrowheads="1" noTextEdit="1"/>
          </p:cNvSpPr>
          <p:nvPr>
            <p:ph type="sldImg"/>
          </p:nvPr>
        </p:nvSpPr>
        <p:spPr>
          <a:ln/>
        </p:spPr>
      </p:sp>
      <p:sp>
        <p:nvSpPr>
          <p:cNvPr id="40963" name="Rectangle 3">
            <a:extLst>
              <a:ext uri="{FF2B5EF4-FFF2-40B4-BE49-F238E27FC236}">
                <a16:creationId xmlns:a16="http://schemas.microsoft.com/office/drawing/2014/main" id="{B7E6A691-E006-B74A-BBBC-24B1BA5338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38380948-FD34-2148-80DB-551B4BC482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D6B5289-7684-804D-99CE-82FAF66A5175}" type="slidenum">
              <a:rPr lang="en-US" altLang="en-US" sz="1200"/>
              <a:pPr/>
              <a:t>23</a:t>
            </a:fld>
            <a:endParaRPr lang="en-US" altLang="en-US" sz="1200"/>
          </a:p>
        </p:txBody>
      </p:sp>
      <p:sp>
        <p:nvSpPr>
          <p:cNvPr id="43010" name="Rectangle 2">
            <a:extLst>
              <a:ext uri="{FF2B5EF4-FFF2-40B4-BE49-F238E27FC236}">
                <a16:creationId xmlns:a16="http://schemas.microsoft.com/office/drawing/2014/main" id="{7C2787B7-13E9-2C4D-8E83-1F12B8679930}"/>
              </a:ext>
            </a:extLst>
          </p:cNvPr>
          <p:cNvSpPr>
            <a:spLocks noChangeArrowheads="1" noTextEdit="1"/>
          </p:cNvSpPr>
          <p:nvPr>
            <p:ph type="sldImg"/>
          </p:nvPr>
        </p:nvSpPr>
        <p:spPr>
          <a:ln/>
        </p:spPr>
      </p:sp>
      <p:sp>
        <p:nvSpPr>
          <p:cNvPr id="43011" name="Rectangle 3">
            <a:extLst>
              <a:ext uri="{FF2B5EF4-FFF2-40B4-BE49-F238E27FC236}">
                <a16:creationId xmlns:a16="http://schemas.microsoft.com/office/drawing/2014/main" id="{32B146BB-33AA-5243-9A41-8BFE4B8D47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900">
                <a:latin typeface="TimesNewRomanMS" charset="0"/>
                <a:ea typeface="ＭＳ Ｐゴシック" panose="020B0600070205080204" pitchFamily="34" charset="-128"/>
              </a:rPr>
              <a:t>the fruits were eaten as a famine food, and in some Pacific islands, are even a staple food of choice (Raratonga, Samoa, Fiji), where they were eaten raw or cooked. Elsewhere, the fruit is eaten raw with salt (Indochina, Australian Aborigines); or cooked as a curry. The fruits may also be fed to pig livestock. The young leaves can also be eaten as a vegetable and contain protein (4-6%). Seeds may be roasted and eaten.</a:t>
            </a:r>
            <a:r>
              <a:rPr lang="en-US" altLang="en-US" sz="900" b="1">
                <a:solidFill>
                  <a:srgbClr val="D10709"/>
                </a:solidFill>
                <a:latin typeface="TimesNewRomanBdMS" charset="0"/>
                <a:ea typeface="ＭＳ Ｐゴシック" panose="020B0600070205080204" pitchFamily="34" charset="-128"/>
              </a:rPr>
              <a:t>Other uses: </a:t>
            </a:r>
            <a:r>
              <a:rPr lang="en-US" altLang="en-US" sz="900">
                <a:solidFill>
                  <a:srgbClr val="D10709"/>
                </a:solidFill>
                <a:latin typeface="TimesNewRomanMS" charset="0"/>
                <a:ea typeface="ＭＳ Ｐゴシック" panose="020B0600070205080204" pitchFamily="34" charset="-128"/>
              </a:rPr>
              <a:t>The bark of the Great Morinda produces a reddish purple and brown dye used in making batik and the tree was widely grown for this purpose in Java. In Hawaii, a yellowish dye was also extracted from the roots and also used to dye cloth. The tree was also purposely planted to provide support for pepper vines and shade tree for coffee bushes. Also as a wind-break in Surinam.</a:t>
            </a:r>
            <a:r>
              <a:rPr lang="en-US" altLang="en-US" sz="900" b="1">
                <a:solidFill>
                  <a:srgbClr val="D10709"/>
                </a:solidFill>
                <a:latin typeface="TimesNewRomanBdMS" charset="0"/>
                <a:ea typeface="ＭＳ Ｐゴシック" panose="020B0600070205080204" pitchFamily="34" charset="-128"/>
              </a:rPr>
              <a:t>Traditional medicinal uses: </a:t>
            </a:r>
            <a:r>
              <a:rPr lang="en-US" altLang="en-US" sz="900" b="1">
                <a:solidFill>
                  <a:srgbClr val="009A16"/>
                </a:solidFill>
                <a:latin typeface="TimesNewRomanBdMS" charset="0"/>
                <a:ea typeface="ＭＳ Ｐゴシック" panose="020B0600070205080204" pitchFamily="34" charset="-128"/>
              </a:rPr>
              <a:t>Various parts</a:t>
            </a:r>
            <a:r>
              <a:rPr lang="en-US" altLang="en-US" sz="900">
                <a:solidFill>
                  <a:srgbClr val="009A16"/>
                </a:solidFill>
                <a:latin typeface="TimesNewRomanMS" charset="0"/>
                <a:ea typeface="ＭＳ Ｐゴシック" panose="020B0600070205080204" pitchFamily="34" charset="-128"/>
              </a:rPr>
              <a:t> are used to contain fever and as a tonic (Chinese, Japan, Hawaii); leaves, flowers, fruit, bark to treat eye problems, skin wounds and abscesses, gum and throat problems, respiratory ailments, constipation, fever (Pacific Islands, Hawaii); to treat stomach pains and after delivery (Marshall Islands). Heated </a:t>
            </a:r>
            <a:r>
              <a:rPr lang="en-US" altLang="en-US" sz="900" b="1">
                <a:solidFill>
                  <a:srgbClr val="009A16"/>
                </a:solidFill>
                <a:latin typeface="TimesNewRomanBdMS" charset="0"/>
                <a:ea typeface="ＭＳ Ｐゴシック" panose="020B0600070205080204" pitchFamily="34" charset="-128"/>
              </a:rPr>
              <a:t>leaves</a:t>
            </a:r>
            <a:r>
              <a:rPr lang="en-US" altLang="en-US" sz="900">
                <a:solidFill>
                  <a:srgbClr val="009A16"/>
                </a:solidFill>
                <a:latin typeface="TimesNewRomanMS" charset="0"/>
                <a:ea typeface="ＭＳ Ｐゴシック" panose="020B0600070205080204" pitchFamily="34" charset="-128"/>
              </a:rPr>
              <a:t> applied to the chest relieve coughs, nausea, colic (Malaysia); juice of the leaves is taken for arthritis (Philippines). The </a:t>
            </a:r>
            <a:r>
              <a:rPr lang="en-US" altLang="en-US" sz="900" b="1">
                <a:solidFill>
                  <a:srgbClr val="009A16"/>
                </a:solidFill>
                <a:latin typeface="TimesNewRomanBdMS" charset="0"/>
                <a:ea typeface="ＭＳ Ｐゴシック" panose="020B0600070205080204" pitchFamily="34" charset="-128"/>
              </a:rPr>
              <a:t>fruit</a:t>
            </a:r>
            <a:r>
              <a:rPr lang="en-US" altLang="en-US" sz="900">
                <a:solidFill>
                  <a:srgbClr val="009A16"/>
                </a:solidFill>
                <a:latin typeface="TimesNewRomanMS" charset="0"/>
                <a:ea typeface="ＭＳ Ｐゴシック" panose="020B0600070205080204" pitchFamily="34" charset="-128"/>
              </a:rPr>
              <a:t> is taken for lumbago, asthma and dysentery (Indochina); pounded unripe fruit is mixed with salt and applied to cuts and broken bones; ripe fruit is used to draw out pus from an infected boil (Hawaii); juices of over-ripe fruits are taken to regulate menstrual flow, ease urinary problems (Malay); fruits used to make a shampoo (Malay, Hawaii) and to treat head lice (Hawaii). Other exotic diseases treated with the plant include diabetes (widespread) and venereal diseases.</a:t>
            </a:r>
            <a:r>
              <a:rPr lang="en-US" altLang="en-US" sz="900" b="1">
                <a:solidFill>
                  <a:srgbClr val="D10709"/>
                </a:solidFill>
                <a:latin typeface="TimesNewRomanBdMS" charset="0"/>
                <a:ea typeface="ＭＳ Ｐゴシック" panose="020B0600070205080204" pitchFamily="34" charset="-128"/>
              </a:rPr>
              <a:t>Role in the habitat:</a:t>
            </a:r>
            <a:r>
              <a:rPr lang="en-US" altLang="en-US" sz="900">
                <a:solidFill>
                  <a:srgbClr val="D10709"/>
                </a:solidFill>
                <a:latin typeface="TimesNewRomanMS" charset="0"/>
                <a:ea typeface="ＭＳ Ｐゴシック" panose="020B0600070205080204" pitchFamily="34" charset="-128"/>
              </a:rPr>
              <a:t> Like other mangrove and shore plants, the Great Morinda helps to stabilise the shore and provide shade under which other less hardy plants can establish themselves. Their fruits appear to attract the </a:t>
            </a:r>
            <a:r>
              <a:rPr lang="en-US" altLang="en-US" sz="900" u="sng">
                <a:solidFill>
                  <a:srgbClr val="3600C8"/>
                </a:solidFill>
                <a:latin typeface="Times" pitchFamily="2" charset="0"/>
                <a:ea typeface="ＭＳ Ｐゴシック" panose="020B0600070205080204" pitchFamily="34" charset="-128"/>
                <a:hlinkClick r:id="rId3"/>
              </a:rPr>
              <a:t>Weaver Ants</a:t>
            </a:r>
            <a:r>
              <a:rPr lang="en-US" altLang="en-US" sz="900">
                <a:solidFill>
                  <a:srgbClr val="D10709"/>
                </a:solidFill>
                <a:latin typeface="TimesNewRomanMS" charset="0"/>
                <a:ea typeface="ＭＳ Ｐゴシック" panose="020B0600070205080204" pitchFamily="34" charset="-128"/>
              </a:rPr>
              <a:t> (</a:t>
            </a:r>
            <a:r>
              <a:rPr lang="en-US" altLang="en-US" sz="900" i="1">
                <a:solidFill>
                  <a:srgbClr val="D10709"/>
                </a:solidFill>
                <a:latin typeface="TimesNewRomanItMS" charset="0"/>
                <a:ea typeface="ＭＳ Ｐゴシック" panose="020B0600070205080204" pitchFamily="34" charset="-128"/>
              </a:rPr>
              <a:t>Oecophylla smaragdina</a:t>
            </a:r>
            <a:r>
              <a:rPr lang="en-US" altLang="en-US" sz="900">
                <a:solidFill>
                  <a:srgbClr val="D10709"/>
                </a:solidFill>
                <a:latin typeface="TimesNewRomanMS" charset="0"/>
                <a:ea typeface="ＭＳ Ｐゴシック" panose="020B0600070205080204" pitchFamily="34" charset="-128"/>
              </a:rPr>
              <a:t>), which also often make their remarkable nests out of the living leaves of the plant. In residence, these ants may protect the plant from insect predators.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5B2A5E1C-B4B5-0848-9A16-8877EDA393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F711FBE-D8F0-5243-AD35-A6F9976C1F3B}" type="slidenum">
              <a:rPr lang="en-US" altLang="en-US" sz="1200"/>
              <a:pPr/>
              <a:t>25</a:t>
            </a:fld>
            <a:endParaRPr lang="en-US" altLang="en-US" sz="1200"/>
          </a:p>
        </p:txBody>
      </p:sp>
      <p:sp>
        <p:nvSpPr>
          <p:cNvPr id="46082" name="Rectangle 2">
            <a:extLst>
              <a:ext uri="{FF2B5EF4-FFF2-40B4-BE49-F238E27FC236}">
                <a16:creationId xmlns:a16="http://schemas.microsoft.com/office/drawing/2014/main" id="{C9CB5E45-77A3-EF42-B03A-7010FCA6A589}"/>
              </a:ext>
            </a:extLst>
          </p:cNvPr>
          <p:cNvSpPr>
            <a:spLocks noChangeArrowheads="1" noTextEdit="1"/>
          </p:cNvSpPr>
          <p:nvPr>
            <p:ph type="sldImg"/>
          </p:nvPr>
        </p:nvSpPr>
        <p:spPr>
          <a:ln/>
        </p:spPr>
      </p:sp>
      <p:sp>
        <p:nvSpPr>
          <p:cNvPr id="46083" name="Rectangle 3">
            <a:extLst>
              <a:ext uri="{FF2B5EF4-FFF2-40B4-BE49-F238E27FC236}">
                <a16:creationId xmlns:a16="http://schemas.microsoft.com/office/drawing/2014/main" id="{C5843519-B6E3-8B49-9F5C-55ED01D3F7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93581376-25F9-BF45-A7E3-0B41BB0B51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46F37EB-9E5F-6D43-B86E-69BB845179D7}" type="slidenum">
              <a:rPr lang="en-US" altLang="en-US" sz="1200"/>
              <a:pPr/>
              <a:t>27</a:t>
            </a:fld>
            <a:endParaRPr lang="en-US" altLang="en-US" sz="1200"/>
          </a:p>
        </p:txBody>
      </p:sp>
      <p:sp>
        <p:nvSpPr>
          <p:cNvPr id="49154" name="Rectangle 2">
            <a:extLst>
              <a:ext uri="{FF2B5EF4-FFF2-40B4-BE49-F238E27FC236}">
                <a16:creationId xmlns:a16="http://schemas.microsoft.com/office/drawing/2014/main" id="{E405E0F5-934A-8248-8BF6-F4638D1D3698}"/>
              </a:ext>
            </a:extLst>
          </p:cNvPr>
          <p:cNvSpPr>
            <a:spLocks noChangeArrowheads="1" noTextEdit="1"/>
          </p:cNvSpPr>
          <p:nvPr>
            <p:ph type="sldImg"/>
          </p:nvPr>
        </p:nvSpPr>
        <p:spPr>
          <a:ln/>
        </p:spPr>
      </p:sp>
      <p:sp>
        <p:nvSpPr>
          <p:cNvPr id="49155" name="Rectangle 3">
            <a:extLst>
              <a:ext uri="{FF2B5EF4-FFF2-40B4-BE49-F238E27FC236}">
                <a16:creationId xmlns:a16="http://schemas.microsoft.com/office/drawing/2014/main" id="{929124F5-92C0-7844-AD08-79D41D8AE3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62A2CD73-14CA-684D-8E7F-FDB1411034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506681E-A51E-AC4D-9B20-DBD751426BFE}" type="slidenum">
              <a:rPr lang="en-US" altLang="en-US" sz="1200"/>
              <a:pPr/>
              <a:t>28</a:t>
            </a:fld>
            <a:endParaRPr lang="en-US" altLang="en-US" sz="1200"/>
          </a:p>
        </p:txBody>
      </p:sp>
      <p:sp>
        <p:nvSpPr>
          <p:cNvPr id="51202" name="Rectangle 2">
            <a:extLst>
              <a:ext uri="{FF2B5EF4-FFF2-40B4-BE49-F238E27FC236}">
                <a16:creationId xmlns:a16="http://schemas.microsoft.com/office/drawing/2014/main" id="{9D10504E-6D3D-8C48-B4CE-D609960E701C}"/>
              </a:ext>
            </a:extLst>
          </p:cNvPr>
          <p:cNvSpPr>
            <a:spLocks noChangeArrowheads="1" noTextEdit="1"/>
          </p:cNvSpPr>
          <p:nvPr>
            <p:ph type="sldImg"/>
          </p:nvPr>
        </p:nvSpPr>
        <p:spPr>
          <a:ln/>
        </p:spPr>
      </p:sp>
      <p:sp>
        <p:nvSpPr>
          <p:cNvPr id="51203" name="Rectangle 3">
            <a:extLst>
              <a:ext uri="{FF2B5EF4-FFF2-40B4-BE49-F238E27FC236}">
                <a16:creationId xmlns:a16="http://schemas.microsoft.com/office/drawing/2014/main" id="{2408F384-A125-654C-A096-D2A820D5FF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Rubiaceae family for 241, begun Nov. 30, 2004</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380DEC6-583C-CB44-A8A8-304C7E22B2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B11C92-FF5C-0543-91F5-289BD91535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8AE956-3681-5B4C-85A7-FC5EDEBAE900}"/>
              </a:ext>
            </a:extLst>
          </p:cNvPr>
          <p:cNvSpPr>
            <a:spLocks noGrp="1" noChangeArrowheads="1"/>
          </p:cNvSpPr>
          <p:nvPr>
            <p:ph type="sldNum" sz="quarter" idx="12"/>
          </p:nvPr>
        </p:nvSpPr>
        <p:spPr>
          <a:ln/>
        </p:spPr>
        <p:txBody>
          <a:bodyPr/>
          <a:lstStyle>
            <a:lvl1pPr>
              <a:defRPr/>
            </a:lvl1pPr>
          </a:lstStyle>
          <a:p>
            <a:fld id="{FE50B616-DDD6-B94E-A0CE-BBFD6B3D43FD}" type="slidenum">
              <a:rPr lang="en-US" altLang="en-US"/>
              <a:pPr/>
              <a:t>‹#›</a:t>
            </a:fld>
            <a:endParaRPr lang="en-US" altLang="en-US"/>
          </a:p>
        </p:txBody>
      </p:sp>
    </p:spTree>
    <p:extLst>
      <p:ext uri="{BB962C8B-B14F-4D97-AF65-F5344CB8AC3E}">
        <p14:creationId xmlns:p14="http://schemas.microsoft.com/office/powerpoint/2010/main" val="838694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3A0D70-8872-7940-8714-C02F429CFA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7EA3BA-DBAB-6847-8FEA-36B65D4AF4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BDE63B-29C9-7C4D-9059-EA410C9747BE}"/>
              </a:ext>
            </a:extLst>
          </p:cNvPr>
          <p:cNvSpPr>
            <a:spLocks noGrp="1" noChangeArrowheads="1"/>
          </p:cNvSpPr>
          <p:nvPr>
            <p:ph type="sldNum" sz="quarter" idx="12"/>
          </p:nvPr>
        </p:nvSpPr>
        <p:spPr>
          <a:ln/>
        </p:spPr>
        <p:txBody>
          <a:bodyPr/>
          <a:lstStyle>
            <a:lvl1pPr>
              <a:defRPr/>
            </a:lvl1pPr>
          </a:lstStyle>
          <a:p>
            <a:fld id="{C8C40947-14AB-1E43-8739-9D6101AA3276}" type="slidenum">
              <a:rPr lang="en-US" altLang="en-US"/>
              <a:pPr/>
              <a:t>‹#›</a:t>
            </a:fld>
            <a:endParaRPr lang="en-US" altLang="en-US"/>
          </a:p>
        </p:txBody>
      </p:sp>
    </p:spTree>
    <p:extLst>
      <p:ext uri="{BB962C8B-B14F-4D97-AF65-F5344CB8AC3E}">
        <p14:creationId xmlns:p14="http://schemas.microsoft.com/office/powerpoint/2010/main" val="628600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2C2C52-D976-1745-91BC-79DE5BA424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CD235B-1E40-FC49-ACB8-6400DA2CFF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F1179F-33D6-1341-A0A3-C1CFBDF37D69}"/>
              </a:ext>
            </a:extLst>
          </p:cNvPr>
          <p:cNvSpPr>
            <a:spLocks noGrp="1" noChangeArrowheads="1"/>
          </p:cNvSpPr>
          <p:nvPr>
            <p:ph type="sldNum" sz="quarter" idx="12"/>
          </p:nvPr>
        </p:nvSpPr>
        <p:spPr>
          <a:ln/>
        </p:spPr>
        <p:txBody>
          <a:bodyPr/>
          <a:lstStyle>
            <a:lvl1pPr>
              <a:defRPr/>
            </a:lvl1pPr>
          </a:lstStyle>
          <a:p>
            <a:fld id="{A9204294-3492-9D4C-B5AA-E46DCD777F5A}" type="slidenum">
              <a:rPr lang="en-US" altLang="en-US"/>
              <a:pPr/>
              <a:t>‹#›</a:t>
            </a:fld>
            <a:endParaRPr lang="en-US" altLang="en-US"/>
          </a:p>
        </p:txBody>
      </p:sp>
    </p:spTree>
    <p:extLst>
      <p:ext uri="{BB962C8B-B14F-4D97-AF65-F5344CB8AC3E}">
        <p14:creationId xmlns:p14="http://schemas.microsoft.com/office/powerpoint/2010/main" val="673147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B0F3AF-277F-8C4D-BAD6-3FF419244A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A68A65-CC32-664C-90A5-9AFCEA416F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13A2CE-9F09-0D4E-8609-6ABDB2D8AFBC}"/>
              </a:ext>
            </a:extLst>
          </p:cNvPr>
          <p:cNvSpPr>
            <a:spLocks noGrp="1" noChangeArrowheads="1"/>
          </p:cNvSpPr>
          <p:nvPr>
            <p:ph type="sldNum" sz="quarter" idx="12"/>
          </p:nvPr>
        </p:nvSpPr>
        <p:spPr>
          <a:ln/>
        </p:spPr>
        <p:txBody>
          <a:bodyPr/>
          <a:lstStyle>
            <a:lvl1pPr>
              <a:defRPr/>
            </a:lvl1pPr>
          </a:lstStyle>
          <a:p>
            <a:fld id="{E4848239-7502-F149-92F0-54E4FAD6FB2A}" type="slidenum">
              <a:rPr lang="en-US" altLang="en-US"/>
              <a:pPr/>
              <a:t>‹#›</a:t>
            </a:fld>
            <a:endParaRPr lang="en-US" altLang="en-US"/>
          </a:p>
        </p:txBody>
      </p:sp>
    </p:spTree>
    <p:extLst>
      <p:ext uri="{BB962C8B-B14F-4D97-AF65-F5344CB8AC3E}">
        <p14:creationId xmlns:p14="http://schemas.microsoft.com/office/powerpoint/2010/main" val="686414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AE0526C-2EB3-304F-9E22-56208F87C2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2F7CCB-A2BE-8842-9889-78D46D140F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9A70DD-985C-B748-888A-FAF36590BDBA}"/>
              </a:ext>
            </a:extLst>
          </p:cNvPr>
          <p:cNvSpPr>
            <a:spLocks noGrp="1" noChangeArrowheads="1"/>
          </p:cNvSpPr>
          <p:nvPr>
            <p:ph type="sldNum" sz="quarter" idx="12"/>
          </p:nvPr>
        </p:nvSpPr>
        <p:spPr>
          <a:ln/>
        </p:spPr>
        <p:txBody>
          <a:bodyPr/>
          <a:lstStyle>
            <a:lvl1pPr>
              <a:defRPr/>
            </a:lvl1pPr>
          </a:lstStyle>
          <a:p>
            <a:fld id="{49D59BE4-E2FB-D048-98B1-2E960C044A4D}" type="slidenum">
              <a:rPr lang="en-US" altLang="en-US"/>
              <a:pPr/>
              <a:t>‹#›</a:t>
            </a:fld>
            <a:endParaRPr lang="en-US" altLang="en-US"/>
          </a:p>
        </p:txBody>
      </p:sp>
    </p:spTree>
    <p:extLst>
      <p:ext uri="{BB962C8B-B14F-4D97-AF65-F5344CB8AC3E}">
        <p14:creationId xmlns:p14="http://schemas.microsoft.com/office/powerpoint/2010/main" val="1370627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3A378A1-A10A-4B48-9331-21EC42F7D8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63DF3D-F657-0C47-A729-5EB5DE5AF5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774FC6-FBFE-144C-9D8D-4838733BA518}"/>
              </a:ext>
            </a:extLst>
          </p:cNvPr>
          <p:cNvSpPr>
            <a:spLocks noGrp="1" noChangeArrowheads="1"/>
          </p:cNvSpPr>
          <p:nvPr>
            <p:ph type="sldNum" sz="quarter" idx="12"/>
          </p:nvPr>
        </p:nvSpPr>
        <p:spPr>
          <a:ln/>
        </p:spPr>
        <p:txBody>
          <a:bodyPr/>
          <a:lstStyle>
            <a:lvl1pPr>
              <a:defRPr/>
            </a:lvl1pPr>
          </a:lstStyle>
          <a:p>
            <a:fld id="{776B2986-4523-6342-9DA3-40B1AC95A0C5}" type="slidenum">
              <a:rPr lang="en-US" altLang="en-US"/>
              <a:pPr/>
              <a:t>‹#›</a:t>
            </a:fld>
            <a:endParaRPr lang="en-US" altLang="en-US"/>
          </a:p>
        </p:txBody>
      </p:sp>
    </p:spTree>
    <p:extLst>
      <p:ext uri="{BB962C8B-B14F-4D97-AF65-F5344CB8AC3E}">
        <p14:creationId xmlns:p14="http://schemas.microsoft.com/office/powerpoint/2010/main" val="285684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BFFD0E3-F5A2-7449-A916-3C15FE259E0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E60891D-0878-7445-8083-9E3B120A44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DC11F8B-276C-2B42-8A2A-423B289BA672}"/>
              </a:ext>
            </a:extLst>
          </p:cNvPr>
          <p:cNvSpPr>
            <a:spLocks noGrp="1" noChangeArrowheads="1"/>
          </p:cNvSpPr>
          <p:nvPr>
            <p:ph type="sldNum" sz="quarter" idx="12"/>
          </p:nvPr>
        </p:nvSpPr>
        <p:spPr>
          <a:ln/>
        </p:spPr>
        <p:txBody>
          <a:bodyPr/>
          <a:lstStyle>
            <a:lvl1pPr>
              <a:defRPr/>
            </a:lvl1pPr>
          </a:lstStyle>
          <a:p>
            <a:fld id="{7B2FDAAC-3631-FF4D-9069-160C10A20D71}" type="slidenum">
              <a:rPr lang="en-US" altLang="en-US"/>
              <a:pPr/>
              <a:t>‹#›</a:t>
            </a:fld>
            <a:endParaRPr lang="en-US" altLang="en-US"/>
          </a:p>
        </p:txBody>
      </p:sp>
    </p:spTree>
    <p:extLst>
      <p:ext uri="{BB962C8B-B14F-4D97-AF65-F5344CB8AC3E}">
        <p14:creationId xmlns:p14="http://schemas.microsoft.com/office/powerpoint/2010/main" val="4126654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9E20D0B-96BD-FC46-A16C-7830916A0DB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8C10531-33A2-FB48-8759-8EEA81218C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A2C5DB1-7818-8346-A71C-0FAE73686CA0}"/>
              </a:ext>
            </a:extLst>
          </p:cNvPr>
          <p:cNvSpPr>
            <a:spLocks noGrp="1" noChangeArrowheads="1"/>
          </p:cNvSpPr>
          <p:nvPr>
            <p:ph type="sldNum" sz="quarter" idx="12"/>
          </p:nvPr>
        </p:nvSpPr>
        <p:spPr>
          <a:ln/>
        </p:spPr>
        <p:txBody>
          <a:bodyPr/>
          <a:lstStyle>
            <a:lvl1pPr>
              <a:defRPr/>
            </a:lvl1pPr>
          </a:lstStyle>
          <a:p>
            <a:fld id="{9463123D-D17D-634B-98EC-6E5E2AD24580}" type="slidenum">
              <a:rPr lang="en-US" altLang="en-US"/>
              <a:pPr/>
              <a:t>‹#›</a:t>
            </a:fld>
            <a:endParaRPr lang="en-US" altLang="en-US"/>
          </a:p>
        </p:txBody>
      </p:sp>
    </p:spTree>
    <p:extLst>
      <p:ext uri="{BB962C8B-B14F-4D97-AF65-F5344CB8AC3E}">
        <p14:creationId xmlns:p14="http://schemas.microsoft.com/office/powerpoint/2010/main" val="628163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DAFC30B-94C8-554E-BD1C-6BA9AC3F6B7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1B8B2D9-D427-1043-A6E7-4AB51C3954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E4946F6-C014-B84D-B3E1-F1A2BCBFC0AD}"/>
              </a:ext>
            </a:extLst>
          </p:cNvPr>
          <p:cNvSpPr>
            <a:spLocks noGrp="1" noChangeArrowheads="1"/>
          </p:cNvSpPr>
          <p:nvPr>
            <p:ph type="sldNum" sz="quarter" idx="12"/>
          </p:nvPr>
        </p:nvSpPr>
        <p:spPr>
          <a:ln/>
        </p:spPr>
        <p:txBody>
          <a:bodyPr/>
          <a:lstStyle>
            <a:lvl1pPr>
              <a:defRPr/>
            </a:lvl1pPr>
          </a:lstStyle>
          <a:p>
            <a:fld id="{51B6BE08-C976-7C43-B7D5-0373DD449B61}" type="slidenum">
              <a:rPr lang="en-US" altLang="en-US"/>
              <a:pPr/>
              <a:t>‹#›</a:t>
            </a:fld>
            <a:endParaRPr lang="en-US" altLang="en-US"/>
          </a:p>
        </p:txBody>
      </p:sp>
    </p:spTree>
    <p:extLst>
      <p:ext uri="{BB962C8B-B14F-4D97-AF65-F5344CB8AC3E}">
        <p14:creationId xmlns:p14="http://schemas.microsoft.com/office/powerpoint/2010/main" val="1614454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75DA07B-C4A0-D947-AF84-A9987AEF35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C6B892-FBE2-F948-93F2-FBA4BF7EC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95F6BF-1144-1C44-A8EE-137C6096AC87}"/>
              </a:ext>
            </a:extLst>
          </p:cNvPr>
          <p:cNvSpPr>
            <a:spLocks noGrp="1" noChangeArrowheads="1"/>
          </p:cNvSpPr>
          <p:nvPr>
            <p:ph type="sldNum" sz="quarter" idx="12"/>
          </p:nvPr>
        </p:nvSpPr>
        <p:spPr>
          <a:ln/>
        </p:spPr>
        <p:txBody>
          <a:bodyPr/>
          <a:lstStyle>
            <a:lvl1pPr>
              <a:defRPr/>
            </a:lvl1pPr>
          </a:lstStyle>
          <a:p>
            <a:fld id="{FA4D0399-E46C-7940-9D20-C2A3C45FB1BB}" type="slidenum">
              <a:rPr lang="en-US" altLang="en-US"/>
              <a:pPr/>
              <a:t>‹#›</a:t>
            </a:fld>
            <a:endParaRPr lang="en-US" altLang="en-US"/>
          </a:p>
        </p:txBody>
      </p:sp>
    </p:spTree>
    <p:extLst>
      <p:ext uri="{BB962C8B-B14F-4D97-AF65-F5344CB8AC3E}">
        <p14:creationId xmlns:p14="http://schemas.microsoft.com/office/powerpoint/2010/main" val="1140225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D9DE891-8877-4F4F-AF5D-B97F923600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0EC7F2-7536-1C4D-ACE8-7D62A3F062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5A734A6-5527-0B48-A9B9-1B8343A1EDE1}"/>
              </a:ext>
            </a:extLst>
          </p:cNvPr>
          <p:cNvSpPr>
            <a:spLocks noGrp="1" noChangeArrowheads="1"/>
          </p:cNvSpPr>
          <p:nvPr>
            <p:ph type="sldNum" sz="quarter" idx="12"/>
          </p:nvPr>
        </p:nvSpPr>
        <p:spPr>
          <a:ln/>
        </p:spPr>
        <p:txBody>
          <a:bodyPr/>
          <a:lstStyle>
            <a:lvl1pPr>
              <a:defRPr/>
            </a:lvl1pPr>
          </a:lstStyle>
          <a:p>
            <a:fld id="{F0E01AD2-9268-EC4D-BEA2-C348FDB32B57}" type="slidenum">
              <a:rPr lang="en-US" altLang="en-US"/>
              <a:pPr/>
              <a:t>‹#›</a:t>
            </a:fld>
            <a:endParaRPr lang="en-US" altLang="en-US"/>
          </a:p>
        </p:txBody>
      </p:sp>
    </p:spTree>
    <p:extLst>
      <p:ext uri="{BB962C8B-B14F-4D97-AF65-F5344CB8AC3E}">
        <p14:creationId xmlns:p14="http://schemas.microsoft.com/office/powerpoint/2010/main" val="354988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AECF139-B5B3-8449-AF28-D57296B7259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11B0CB2-E293-2B4E-BE06-009C6A55CCF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29599AE-2987-9A41-BBB2-AFDC87157CB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27DAD3E-6537-3948-99B2-F59AF5A4A93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74574574-3752-4C4D-806B-C8AEE610FDD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84E8A50-CCDA-CF48-9F80-7CC525699B5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pitchFamily="-110" charset="0"/>
        </a:defRPr>
      </a:lvl6pPr>
      <a:lvl7pPr marL="914400" algn="ctr" rtl="0" fontAlgn="base">
        <a:spcBef>
          <a:spcPct val="0"/>
        </a:spcBef>
        <a:spcAft>
          <a:spcPct val="0"/>
        </a:spcAft>
        <a:defRPr sz="4400">
          <a:solidFill>
            <a:schemeClr val="tx2"/>
          </a:solidFill>
          <a:latin typeface="Times" pitchFamily="-110" charset="0"/>
        </a:defRPr>
      </a:lvl7pPr>
      <a:lvl8pPr marL="1371600" algn="ctr" rtl="0" fontAlgn="base">
        <a:spcBef>
          <a:spcPct val="0"/>
        </a:spcBef>
        <a:spcAft>
          <a:spcPct val="0"/>
        </a:spcAft>
        <a:defRPr sz="4400">
          <a:solidFill>
            <a:schemeClr val="tx2"/>
          </a:solidFill>
          <a:latin typeface="Times" pitchFamily="-110" charset="0"/>
        </a:defRPr>
      </a:lvl8pPr>
      <a:lvl9pPr marL="1828800" algn="ctr" rtl="0" fontAlgn="base">
        <a:spcBef>
          <a:spcPct val="0"/>
        </a:spcBef>
        <a:spcAft>
          <a:spcPct val="0"/>
        </a:spcAft>
        <a:defRPr sz="4400">
          <a:solidFill>
            <a:schemeClr val="tx2"/>
          </a:solidFill>
          <a:latin typeface="Times"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cs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8.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9.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7FF6C648-8DCB-FA41-8C89-D10CAE32A96F}"/>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4338" name="Picture 5">
            <a:extLst>
              <a:ext uri="{FF2B5EF4-FFF2-40B4-BE49-F238E27FC236}">
                <a16:creationId xmlns:a16="http://schemas.microsoft.com/office/drawing/2014/main" id="{72C24C03-7C0D-424F-814B-AE6C2D054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
            <a:ext cx="4368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a:extLst>
              <a:ext uri="{FF2B5EF4-FFF2-40B4-BE49-F238E27FC236}">
                <a16:creationId xmlns:a16="http://schemas.microsoft.com/office/drawing/2014/main" id="{A396552D-5428-9142-B99F-6C2D79385A52}"/>
              </a:ext>
            </a:extLst>
          </p:cNvPr>
          <p:cNvSpPr txBox="1">
            <a:spLocks noChangeArrowheads="1"/>
          </p:cNvSpPr>
          <p:nvPr/>
        </p:nvSpPr>
        <p:spPr bwMode="auto">
          <a:xfrm>
            <a:off x="228600" y="304800"/>
            <a:ext cx="5005388"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6000">
                <a:solidFill>
                  <a:schemeClr val="bg1"/>
                </a:solidFill>
                <a:latin typeface="Papyrus" panose="020B0602040200020303" pitchFamily="34" charset="77"/>
              </a:rPr>
              <a:t>RU BIACEAE</a:t>
            </a:r>
            <a:endParaRPr lang="en-US" altLang="en-US" sz="6000">
              <a:latin typeface="Papyrus" panose="020B0602040200020303" pitchFamily="34"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a:extLst>
              <a:ext uri="{FF2B5EF4-FFF2-40B4-BE49-F238E27FC236}">
                <a16:creationId xmlns:a16="http://schemas.microsoft.com/office/drawing/2014/main" id="{EF0E80DD-5F92-C745-B916-844CCCE6A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514600"/>
            <a:ext cx="6629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a:extLst>
              <a:ext uri="{FF2B5EF4-FFF2-40B4-BE49-F238E27FC236}">
                <a16:creationId xmlns:a16="http://schemas.microsoft.com/office/drawing/2014/main" id="{1372A20D-A587-D14A-9BC5-06AC7EB4C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020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4">
            <a:extLst>
              <a:ext uri="{FF2B5EF4-FFF2-40B4-BE49-F238E27FC236}">
                <a16:creationId xmlns:a16="http://schemas.microsoft.com/office/drawing/2014/main" id="{3B91F230-691C-7844-9513-65D3D37C0CBE}"/>
              </a:ext>
            </a:extLst>
          </p:cNvPr>
          <p:cNvSpPr txBox="1">
            <a:spLocks noChangeArrowheads="1"/>
          </p:cNvSpPr>
          <p:nvPr/>
        </p:nvSpPr>
        <p:spPr bwMode="auto">
          <a:xfrm>
            <a:off x="3962400" y="228600"/>
            <a:ext cx="5124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i="1"/>
              <a:t>Coffea - </a:t>
            </a:r>
            <a:r>
              <a:rPr lang="en-US" altLang="en-US" sz="3600"/>
              <a:t>shadegrown selfer</a:t>
            </a:r>
          </a:p>
        </p:txBody>
      </p:sp>
      <p:pic>
        <p:nvPicPr>
          <p:cNvPr id="26628" name="Picture 5">
            <a:extLst>
              <a:ext uri="{FF2B5EF4-FFF2-40B4-BE49-F238E27FC236}">
                <a16:creationId xmlns:a16="http://schemas.microsoft.com/office/drawing/2014/main" id="{655275AA-517A-DA42-9BB5-50FD8B427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914400"/>
            <a:ext cx="22098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8B27C4BE-8BC4-A843-8B42-8E9589D444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6463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59F0E2D1-303E-4A4B-B84A-05EE40456CF6}"/>
              </a:ext>
            </a:extLst>
          </p:cNvPr>
          <p:cNvSpPr>
            <a:spLocks noGrp="1" noChangeArrowheads="1"/>
          </p:cNvSpPr>
          <p:nvPr>
            <p:ph type="subTitle" idx="1"/>
          </p:nvPr>
        </p:nvSpPr>
        <p:spPr/>
        <p:txBody>
          <a:bodyPr/>
          <a:lstStyle/>
          <a:p>
            <a:pPr eaLnBrk="1" hangingPunct="1"/>
            <a:endParaRPr lang="en-US" altLang="en-US">
              <a:ea typeface="ＭＳ Ｐゴシック" panose="020B0600070205080204" pitchFamily="34" charset="-128"/>
            </a:endParaRPr>
          </a:p>
        </p:txBody>
      </p:sp>
      <p:pic>
        <p:nvPicPr>
          <p:cNvPr id="28674" name="Picture 4">
            <a:extLst>
              <a:ext uri="{FF2B5EF4-FFF2-40B4-BE49-F238E27FC236}">
                <a16:creationId xmlns:a16="http://schemas.microsoft.com/office/drawing/2014/main" id="{BC85962C-53AC-5447-B396-8EFCDC731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7924800" cy="59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5">
            <a:extLst>
              <a:ext uri="{FF2B5EF4-FFF2-40B4-BE49-F238E27FC236}">
                <a16:creationId xmlns:a16="http://schemas.microsoft.com/office/drawing/2014/main" id="{66CD07D7-1CD5-1345-BF2E-6F251BD18BF2}"/>
              </a:ext>
            </a:extLst>
          </p:cNvPr>
          <p:cNvSpPr txBox="1">
            <a:spLocks noChangeArrowheads="1"/>
          </p:cNvSpPr>
          <p:nvPr/>
        </p:nvSpPr>
        <p:spPr bwMode="auto">
          <a:xfrm>
            <a:off x="441325" y="60325"/>
            <a:ext cx="2052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coffee close-up</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026">
            <a:extLst>
              <a:ext uri="{FF2B5EF4-FFF2-40B4-BE49-F238E27FC236}">
                <a16:creationId xmlns:a16="http://schemas.microsoft.com/office/drawing/2014/main" id="{412CFBEE-4D89-7146-8ED4-20433637C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0"/>
            <a:ext cx="4953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1027">
            <a:extLst>
              <a:ext uri="{FF2B5EF4-FFF2-40B4-BE49-F238E27FC236}">
                <a16:creationId xmlns:a16="http://schemas.microsoft.com/office/drawing/2014/main" id="{7BDDFD58-724B-E349-87BD-3C5216749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81200"/>
            <a:ext cx="35163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1028">
            <a:extLst>
              <a:ext uri="{FF2B5EF4-FFF2-40B4-BE49-F238E27FC236}">
                <a16:creationId xmlns:a16="http://schemas.microsoft.com/office/drawing/2014/main" id="{956C18D4-8EDC-6E47-93E2-11D423E02E74}"/>
              </a:ext>
            </a:extLst>
          </p:cNvPr>
          <p:cNvSpPr txBox="1">
            <a:spLocks noChangeArrowheads="1"/>
          </p:cNvSpPr>
          <p:nvPr/>
        </p:nvSpPr>
        <p:spPr bwMode="auto">
          <a:xfrm>
            <a:off x="288925" y="-46038"/>
            <a:ext cx="3444875" cy="192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000" i="1"/>
              <a:t>Cinchona officinalis - </a:t>
            </a:r>
            <a:r>
              <a:rPr lang="en-US" altLang="en-US" sz="4000"/>
              <a:t>quinine</a:t>
            </a:r>
            <a:endParaRPr lang="en-US" altLang="en-US" sz="4000" i="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a:extLst>
              <a:ext uri="{FF2B5EF4-FFF2-40B4-BE49-F238E27FC236}">
                <a16:creationId xmlns:a16="http://schemas.microsoft.com/office/drawing/2014/main" id="{FA16E111-232A-4545-82CE-F35A5D999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426720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3">
            <a:extLst>
              <a:ext uri="{FF2B5EF4-FFF2-40B4-BE49-F238E27FC236}">
                <a16:creationId xmlns:a16="http://schemas.microsoft.com/office/drawing/2014/main" id="{80C22005-C57D-DA48-BE73-A0E0843E1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733800"/>
            <a:ext cx="20447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4">
            <a:extLst>
              <a:ext uri="{FF2B5EF4-FFF2-40B4-BE49-F238E27FC236}">
                <a16:creationId xmlns:a16="http://schemas.microsoft.com/office/drawing/2014/main" id="{DFC69BD3-5CFC-764F-9F6C-2F87157BB06E}"/>
              </a:ext>
            </a:extLst>
          </p:cNvPr>
          <p:cNvSpPr txBox="1">
            <a:spLocks noChangeArrowheads="1"/>
          </p:cNvSpPr>
          <p:nvPr/>
        </p:nvSpPr>
        <p:spPr bwMode="auto">
          <a:xfrm>
            <a:off x="4572000" y="381000"/>
            <a:ext cx="3817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quinine, a quinoline alkaloid..</a:t>
            </a:r>
          </a:p>
        </p:txBody>
      </p:sp>
      <p:sp>
        <p:nvSpPr>
          <p:cNvPr id="30724" name="Text Box 5">
            <a:extLst>
              <a:ext uri="{FF2B5EF4-FFF2-40B4-BE49-F238E27FC236}">
                <a16:creationId xmlns:a16="http://schemas.microsoft.com/office/drawing/2014/main" id="{719CCEB2-B914-344F-B8FE-B5A3AE2515A6}"/>
              </a:ext>
            </a:extLst>
          </p:cNvPr>
          <p:cNvSpPr txBox="1">
            <a:spLocks noChangeArrowheads="1"/>
          </p:cNvSpPr>
          <p:nvPr/>
        </p:nvSpPr>
        <p:spPr bwMode="auto">
          <a:xfrm>
            <a:off x="3657600" y="5791200"/>
            <a:ext cx="43973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t>contrast papaverine, an isoquinoline alkaloid…</a:t>
            </a:r>
          </a:p>
        </p:txBody>
      </p:sp>
      <p:pic>
        <p:nvPicPr>
          <p:cNvPr id="30725" name="Picture 6">
            <a:extLst>
              <a:ext uri="{FF2B5EF4-FFF2-40B4-BE49-F238E27FC236}">
                <a16:creationId xmlns:a16="http://schemas.microsoft.com/office/drawing/2014/main" id="{495E8927-BBC5-954D-9498-F6DA344153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9144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7">
            <a:extLst>
              <a:ext uri="{FF2B5EF4-FFF2-40B4-BE49-F238E27FC236}">
                <a16:creationId xmlns:a16="http://schemas.microsoft.com/office/drawing/2014/main" id="{322B7FFA-942F-154F-93DA-15B3ECBDADCB}"/>
              </a:ext>
            </a:extLst>
          </p:cNvPr>
          <p:cNvSpPr txBox="1">
            <a:spLocks noChangeArrowheads="1"/>
          </p:cNvSpPr>
          <p:nvPr/>
        </p:nvSpPr>
        <p:spPr bwMode="auto">
          <a:xfrm>
            <a:off x="4572000" y="4038600"/>
            <a:ext cx="2036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from </a:t>
            </a:r>
            <a:r>
              <a:rPr lang="en-US" altLang="en-US" sz="2400" i="1"/>
              <a:t>Cinchona</a:t>
            </a:r>
            <a:endParaRPr lang="en-US" altLang="en-US"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B86EA6E2-ED6B-624E-8DEA-CD6798660348}"/>
              </a:ext>
            </a:extLst>
          </p:cNvPr>
          <p:cNvSpPr>
            <a:spLocks noGrp="1" noChangeArrowheads="1"/>
          </p:cNvSpPr>
          <p:nvPr>
            <p:ph type="ctrTitle"/>
          </p:nvPr>
        </p:nvSpPr>
        <p:spPr>
          <a:xfrm>
            <a:off x="304800" y="381000"/>
            <a:ext cx="7772400" cy="1143000"/>
          </a:xfrm>
        </p:spPr>
        <p:txBody>
          <a:bodyPr/>
          <a:lstStyle/>
          <a:p>
            <a:pPr algn="l" eaLnBrk="1" hangingPunct="1"/>
            <a:r>
              <a:rPr lang="en-US" altLang="en-US" sz="3600" b="1" i="1">
                <a:solidFill>
                  <a:srgbClr val="333333"/>
                </a:solidFill>
                <a:ea typeface="ＭＳ Ｐゴシック" panose="020B0600070205080204" pitchFamily="34" charset="-128"/>
              </a:rPr>
              <a:t>Psychotria viridis</a:t>
            </a:r>
            <a:r>
              <a:rPr lang="en-US" altLang="en-US" sz="3600" b="1">
                <a:solidFill>
                  <a:srgbClr val="333333"/>
                </a:solidFill>
                <a:ea typeface="ＭＳ Ｐゴシック" panose="020B0600070205080204" pitchFamily="34" charset="-128"/>
              </a:rPr>
              <a:t>: Chacruna</a:t>
            </a:r>
            <a:r>
              <a:rPr lang="en-US" altLang="en-US" sz="3600">
                <a:solidFill>
                  <a:srgbClr val="333333"/>
                </a:solidFill>
                <a:ea typeface="ＭＳ Ｐゴシック" panose="020B0600070205080204" pitchFamily="34" charset="-128"/>
              </a:rPr>
              <a:t>: source of DMT in ayahuasca brews.</a:t>
            </a:r>
            <a:endParaRPr lang="en-US" altLang="en-US">
              <a:solidFill>
                <a:srgbClr val="333333"/>
              </a:solidFill>
              <a:latin typeface="ArialMS" charset="0"/>
              <a:ea typeface="ＭＳ Ｐゴシック" panose="020B0600070205080204" pitchFamily="34" charset="-128"/>
            </a:endParaRPr>
          </a:p>
        </p:txBody>
      </p:sp>
      <p:pic>
        <p:nvPicPr>
          <p:cNvPr id="32770" name="Picture 5" descr="dmt.tiff                                                       000291C3&#10;BARRINGTON                     BB75487B:">
            <a:extLst>
              <a:ext uri="{FF2B5EF4-FFF2-40B4-BE49-F238E27FC236}">
                <a16:creationId xmlns:a16="http://schemas.microsoft.com/office/drawing/2014/main" id="{ADB7B964-4531-4845-9CBB-81027F628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29000"/>
            <a:ext cx="45720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6">
            <a:extLst>
              <a:ext uri="{FF2B5EF4-FFF2-40B4-BE49-F238E27FC236}">
                <a16:creationId xmlns:a16="http://schemas.microsoft.com/office/drawing/2014/main" id="{352C9699-77A8-9D47-85C4-BD78BFDD6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42037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a:extLst>
              <a:ext uri="{FF2B5EF4-FFF2-40B4-BE49-F238E27FC236}">
                <a16:creationId xmlns:a16="http://schemas.microsoft.com/office/drawing/2014/main" id="{C00E67E4-BE1B-B948-A17E-7F7DCD683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79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3">
            <a:extLst>
              <a:ext uri="{FF2B5EF4-FFF2-40B4-BE49-F238E27FC236}">
                <a16:creationId xmlns:a16="http://schemas.microsoft.com/office/drawing/2014/main" id="{68626121-6BF0-D240-A363-F9818AECE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188" y="0"/>
            <a:ext cx="24368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a:extLst>
              <a:ext uri="{FF2B5EF4-FFF2-40B4-BE49-F238E27FC236}">
                <a16:creationId xmlns:a16="http://schemas.microsoft.com/office/drawing/2014/main" id="{993E7ADF-5342-8441-B41C-516BD9BAB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657600"/>
            <a:ext cx="464820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5">
            <a:extLst>
              <a:ext uri="{FF2B5EF4-FFF2-40B4-BE49-F238E27FC236}">
                <a16:creationId xmlns:a16="http://schemas.microsoft.com/office/drawing/2014/main" id="{B2C96576-6FB5-484C-922E-033E637E81A1}"/>
              </a:ext>
            </a:extLst>
          </p:cNvPr>
          <p:cNvSpPr>
            <a:spLocks noChangeArrowheads="1"/>
          </p:cNvSpPr>
          <p:nvPr/>
        </p:nvSpPr>
        <p:spPr bwMode="auto">
          <a:xfrm>
            <a:off x="4495800" y="0"/>
            <a:ext cx="2133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i="1"/>
              <a:t>Hamelia:</a:t>
            </a:r>
          </a:p>
          <a:p>
            <a:pPr>
              <a:spcBef>
                <a:spcPct val="0"/>
              </a:spcBef>
              <a:buFontTx/>
              <a:buNone/>
            </a:pPr>
            <a:r>
              <a:rPr lang="en-US" altLang="en-US" sz="3600"/>
              <a:t>colored peduncles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026">
            <a:extLst>
              <a:ext uri="{FF2B5EF4-FFF2-40B4-BE49-F238E27FC236}">
                <a16:creationId xmlns:a16="http://schemas.microsoft.com/office/drawing/2014/main" id="{D0B2B115-C0FD-4D49-8718-F68D299C4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1513" y="0"/>
            <a:ext cx="4662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1027">
            <a:extLst>
              <a:ext uri="{FF2B5EF4-FFF2-40B4-BE49-F238E27FC236}">
                <a16:creationId xmlns:a16="http://schemas.microsoft.com/office/drawing/2014/main" id="{42C55A44-9884-454F-9080-3D78BA6FA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73388"/>
            <a:ext cx="6019800" cy="38846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4819" name="Text Box 1028">
            <a:extLst>
              <a:ext uri="{FF2B5EF4-FFF2-40B4-BE49-F238E27FC236}">
                <a16:creationId xmlns:a16="http://schemas.microsoft.com/office/drawing/2014/main" id="{93126C5B-AFEF-934C-AB5E-8FDB216C0D7C}"/>
              </a:ext>
            </a:extLst>
          </p:cNvPr>
          <p:cNvSpPr txBox="1">
            <a:spLocks noChangeArrowheads="1"/>
          </p:cNvSpPr>
          <p:nvPr/>
        </p:nvSpPr>
        <p:spPr bwMode="auto">
          <a:xfrm>
            <a:off x="0" y="0"/>
            <a:ext cx="27114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t>showy bracts:</a:t>
            </a:r>
          </a:p>
          <a:p>
            <a:pPr>
              <a:spcBef>
                <a:spcPct val="0"/>
              </a:spcBef>
              <a:buFontTx/>
              <a:buNone/>
            </a:pPr>
            <a:endParaRPr lang="en-US" altLang="en-US" sz="3600" i="1"/>
          </a:p>
        </p:txBody>
      </p:sp>
      <p:sp>
        <p:nvSpPr>
          <p:cNvPr id="34820" name="Rectangle 1029">
            <a:extLst>
              <a:ext uri="{FF2B5EF4-FFF2-40B4-BE49-F238E27FC236}">
                <a16:creationId xmlns:a16="http://schemas.microsoft.com/office/drawing/2014/main" id="{D4C943DE-1F5D-9649-9AD8-5777EB1367F5}"/>
              </a:ext>
            </a:extLst>
          </p:cNvPr>
          <p:cNvSpPr>
            <a:spLocks noChangeArrowheads="1"/>
          </p:cNvSpPr>
          <p:nvPr/>
        </p:nvSpPr>
        <p:spPr bwMode="auto">
          <a:xfrm>
            <a:off x="0" y="2286000"/>
            <a:ext cx="295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i="1"/>
              <a:t>Calycophyllum</a:t>
            </a:r>
          </a:p>
        </p:txBody>
      </p:sp>
      <p:sp>
        <p:nvSpPr>
          <p:cNvPr id="34821" name="Rectangle 1030">
            <a:extLst>
              <a:ext uri="{FF2B5EF4-FFF2-40B4-BE49-F238E27FC236}">
                <a16:creationId xmlns:a16="http://schemas.microsoft.com/office/drawing/2014/main" id="{DA384CAC-2FD3-8C4A-9C35-1E203DA3B7B9}"/>
              </a:ext>
            </a:extLst>
          </p:cNvPr>
          <p:cNvSpPr>
            <a:spLocks noChangeArrowheads="1"/>
          </p:cNvSpPr>
          <p:nvPr/>
        </p:nvSpPr>
        <p:spPr bwMode="auto">
          <a:xfrm>
            <a:off x="6419850" y="0"/>
            <a:ext cx="272415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i="1"/>
              <a:t>Warcsewiczia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a:extLst>
              <a:ext uri="{FF2B5EF4-FFF2-40B4-BE49-F238E27FC236}">
                <a16:creationId xmlns:a16="http://schemas.microsoft.com/office/drawing/2014/main" id="{83D8EB47-738F-BD43-8201-F841681B7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0750"/>
            <a:ext cx="9144000"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3">
            <a:extLst>
              <a:ext uri="{FF2B5EF4-FFF2-40B4-BE49-F238E27FC236}">
                <a16:creationId xmlns:a16="http://schemas.microsoft.com/office/drawing/2014/main" id="{C6E1F8CA-F253-E941-B2EC-48ACFF033E00}"/>
              </a:ext>
            </a:extLst>
          </p:cNvPr>
          <p:cNvSpPr>
            <a:spLocks noChangeArrowheads="1"/>
          </p:cNvSpPr>
          <p:nvPr/>
        </p:nvSpPr>
        <p:spPr bwMode="auto">
          <a:xfrm>
            <a:off x="0" y="228600"/>
            <a:ext cx="381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t>hotlips</a:t>
            </a:r>
            <a:r>
              <a:rPr lang="en-US" altLang="en-US" sz="3600" i="1"/>
              <a:t>…Psychotria</a:t>
            </a:r>
            <a:endParaRPr lang="en-US" altLang="en-US" sz="3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a:extLst>
              <a:ext uri="{FF2B5EF4-FFF2-40B4-BE49-F238E27FC236}">
                <a16:creationId xmlns:a16="http://schemas.microsoft.com/office/drawing/2014/main" id="{28BF4D2D-0F4F-144E-8585-15446EC83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58674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4">
            <a:extLst>
              <a:ext uri="{FF2B5EF4-FFF2-40B4-BE49-F238E27FC236}">
                <a16:creationId xmlns:a16="http://schemas.microsoft.com/office/drawing/2014/main" id="{33C2C903-9484-9C45-BF3C-A4B401711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495800"/>
            <a:ext cx="51816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5">
            <a:extLst>
              <a:ext uri="{FF2B5EF4-FFF2-40B4-BE49-F238E27FC236}">
                <a16:creationId xmlns:a16="http://schemas.microsoft.com/office/drawing/2014/main" id="{1C4EF9A1-1824-274E-8BA3-5777FCEA253C}"/>
              </a:ext>
            </a:extLst>
          </p:cNvPr>
          <p:cNvSpPr>
            <a:spLocks noChangeArrowheads="1"/>
          </p:cNvSpPr>
          <p:nvPr/>
        </p:nvSpPr>
        <p:spPr bwMode="auto">
          <a:xfrm>
            <a:off x="152400" y="39469"/>
            <a:ext cx="57887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i="1"/>
              <a:t>Hillia</a:t>
            </a:r>
            <a:r>
              <a:rPr lang="en-US" altLang="en-US" sz="3600"/>
              <a:t> - zygomorphic epiphyte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FFFEDE38-895D-F84F-B1D0-8698ACF566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20800" y="-863600"/>
            <a:ext cx="5676900" cy="786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4">
            <a:extLst>
              <a:ext uri="{FF2B5EF4-FFF2-40B4-BE49-F238E27FC236}">
                <a16:creationId xmlns:a16="http://schemas.microsoft.com/office/drawing/2014/main" id="{B937B3B7-125E-3D4B-B3AB-FE102B5D0C7B}"/>
              </a:ext>
            </a:extLst>
          </p:cNvPr>
          <p:cNvSpPr>
            <a:spLocks noChangeArrowheads="1"/>
          </p:cNvSpPr>
          <p:nvPr/>
        </p:nvSpPr>
        <p:spPr bwMode="auto">
          <a:xfrm>
            <a:off x="7620000" y="4572000"/>
            <a:ext cx="152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6387" name="Rectangle 12">
            <a:extLst>
              <a:ext uri="{FF2B5EF4-FFF2-40B4-BE49-F238E27FC236}">
                <a16:creationId xmlns:a16="http://schemas.microsoft.com/office/drawing/2014/main" id="{85ABC979-03FF-1D4F-8249-A171F6E27576}"/>
              </a:ext>
            </a:extLst>
          </p:cNvPr>
          <p:cNvSpPr>
            <a:spLocks noChangeArrowheads="1"/>
          </p:cNvSpPr>
          <p:nvPr/>
        </p:nvSpPr>
        <p:spPr bwMode="auto">
          <a:xfrm>
            <a:off x="-228600" y="4267200"/>
            <a:ext cx="2362200" cy="2819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6388" name="Rectangle 7">
            <a:extLst>
              <a:ext uri="{FF2B5EF4-FFF2-40B4-BE49-F238E27FC236}">
                <a16:creationId xmlns:a16="http://schemas.microsoft.com/office/drawing/2014/main" id="{B8DF84CC-5292-604B-8204-D874E2D9823A}"/>
              </a:ext>
            </a:extLst>
          </p:cNvPr>
          <p:cNvSpPr>
            <a:spLocks noChangeArrowheads="1"/>
          </p:cNvSpPr>
          <p:nvPr/>
        </p:nvSpPr>
        <p:spPr bwMode="auto">
          <a:xfrm>
            <a:off x="1828800" y="152400"/>
            <a:ext cx="1295400" cy="2209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6389" name="Rectangle 6">
            <a:extLst>
              <a:ext uri="{FF2B5EF4-FFF2-40B4-BE49-F238E27FC236}">
                <a16:creationId xmlns:a16="http://schemas.microsoft.com/office/drawing/2014/main" id="{FF00F9D4-9B7E-DF4E-A654-D1C0429DC06E}"/>
              </a:ext>
            </a:extLst>
          </p:cNvPr>
          <p:cNvSpPr>
            <a:spLocks noChangeArrowheads="1"/>
          </p:cNvSpPr>
          <p:nvPr/>
        </p:nvSpPr>
        <p:spPr bwMode="auto">
          <a:xfrm>
            <a:off x="1219200" y="152400"/>
            <a:ext cx="609600" cy="16002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6390" name="Rectangle 15">
            <a:extLst>
              <a:ext uri="{FF2B5EF4-FFF2-40B4-BE49-F238E27FC236}">
                <a16:creationId xmlns:a16="http://schemas.microsoft.com/office/drawing/2014/main" id="{A0024E57-6CCF-FE4D-B7C2-0AE487ADDF2E}"/>
              </a:ext>
            </a:extLst>
          </p:cNvPr>
          <p:cNvSpPr>
            <a:spLocks noChangeArrowheads="1"/>
          </p:cNvSpPr>
          <p:nvPr/>
        </p:nvSpPr>
        <p:spPr bwMode="auto">
          <a:xfrm>
            <a:off x="0" y="3886200"/>
            <a:ext cx="2438400" cy="2971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6391" name="Text Box 5">
            <a:extLst>
              <a:ext uri="{FF2B5EF4-FFF2-40B4-BE49-F238E27FC236}">
                <a16:creationId xmlns:a16="http://schemas.microsoft.com/office/drawing/2014/main" id="{29DA6ED3-AFDF-AA46-A749-DCD10C29EFFB}"/>
              </a:ext>
            </a:extLst>
          </p:cNvPr>
          <p:cNvSpPr txBox="1">
            <a:spLocks noChangeArrowheads="1"/>
          </p:cNvSpPr>
          <p:nvPr/>
        </p:nvSpPr>
        <p:spPr bwMode="auto">
          <a:xfrm rot="-86341">
            <a:off x="42863" y="3602038"/>
            <a:ext cx="1905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2400">
                <a:ea typeface="ヒラギノ角ゴ Pro W3" panose="020B0300000000000000" pitchFamily="34" charset="-128"/>
              </a:rPr>
              <a:t>Current Angiosperm Phylogeny Group Tree for Flowering Plants</a:t>
            </a:r>
          </a:p>
          <a:p>
            <a:pPr algn="ctr" eaLnBrk="1" hangingPunct="1">
              <a:spcBef>
                <a:spcPct val="0"/>
              </a:spcBef>
              <a:buFontTx/>
              <a:buNone/>
            </a:pPr>
            <a:r>
              <a:rPr lang="en-US" altLang="en-US" sz="2400">
                <a:ea typeface="ヒラギノ角ゴ Pro W3" panose="020B0300000000000000" pitchFamily="34" charset="-128"/>
              </a:rPr>
              <a:t>2016</a:t>
            </a:r>
          </a:p>
          <a:p>
            <a:pPr algn="ctr" eaLnBrk="1" hangingPunct="1">
              <a:spcBef>
                <a:spcPct val="0"/>
              </a:spcBef>
              <a:buFontTx/>
              <a:buNone/>
            </a:pPr>
            <a:endParaRPr lang="en-US" altLang="en-US" sz="2400">
              <a:ea typeface="ヒラギノ角ゴ Pro W3" panose="020B0300000000000000" pitchFamily="34" charset="-128"/>
            </a:endParaRPr>
          </a:p>
        </p:txBody>
      </p:sp>
      <p:sp>
        <p:nvSpPr>
          <p:cNvPr id="16392" name="Text Box 11">
            <a:extLst>
              <a:ext uri="{FF2B5EF4-FFF2-40B4-BE49-F238E27FC236}">
                <a16:creationId xmlns:a16="http://schemas.microsoft.com/office/drawing/2014/main" id="{D830058D-7551-A047-B066-CB2C992C56B2}"/>
              </a:ext>
            </a:extLst>
          </p:cNvPr>
          <p:cNvSpPr txBox="1">
            <a:spLocks noChangeArrowheads="1"/>
          </p:cNvSpPr>
          <p:nvPr/>
        </p:nvSpPr>
        <p:spPr bwMode="auto">
          <a:xfrm>
            <a:off x="0" y="2895600"/>
            <a:ext cx="1614488" cy="461963"/>
          </a:xfrm>
          <a:prstGeom prst="rect">
            <a:avLst/>
          </a:prstGeom>
          <a:noFill/>
          <a:ln w="9525">
            <a:solidFill>
              <a:srgbClr val="F417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solidFill>
                  <a:srgbClr val="F4253F"/>
                </a:solidFill>
                <a:ea typeface="ヒラギノ角ゴ Pro W3" panose="020B0300000000000000" pitchFamily="34" charset="-128"/>
              </a:rPr>
              <a:t>magnoliids</a:t>
            </a:r>
            <a:endParaRPr lang="en-US" altLang="en-US" sz="2400" i="1">
              <a:ea typeface="ヒラギノ角ゴ Pro W3" panose="020B0300000000000000" pitchFamily="34" charset="-128"/>
            </a:endParaRPr>
          </a:p>
        </p:txBody>
      </p:sp>
      <p:sp>
        <p:nvSpPr>
          <p:cNvPr id="16393" name="Line 9">
            <a:extLst>
              <a:ext uri="{FF2B5EF4-FFF2-40B4-BE49-F238E27FC236}">
                <a16:creationId xmlns:a16="http://schemas.microsoft.com/office/drawing/2014/main" id="{8AB1BAF5-72E8-D44D-A0A3-AD4E5E418708}"/>
              </a:ext>
            </a:extLst>
          </p:cNvPr>
          <p:cNvSpPr>
            <a:spLocks noChangeShapeType="1"/>
          </p:cNvSpPr>
          <p:nvPr/>
        </p:nvSpPr>
        <p:spPr bwMode="auto">
          <a:xfrm flipV="1">
            <a:off x="2362200" y="2438400"/>
            <a:ext cx="228600" cy="19812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4" name="Line 10">
            <a:extLst>
              <a:ext uri="{FF2B5EF4-FFF2-40B4-BE49-F238E27FC236}">
                <a16:creationId xmlns:a16="http://schemas.microsoft.com/office/drawing/2014/main" id="{2D0A0510-174A-DE4F-8FD6-98FF843A78B0}"/>
              </a:ext>
            </a:extLst>
          </p:cNvPr>
          <p:cNvSpPr>
            <a:spLocks noChangeShapeType="1"/>
          </p:cNvSpPr>
          <p:nvPr/>
        </p:nvSpPr>
        <p:spPr bwMode="auto">
          <a:xfrm flipV="1">
            <a:off x="838200" y="1752600"/>
            <a:ext cx="762000" cy="1143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5" name="Rectangle 1037">
            <a:extLst>
              <a:ext uri="{FF2B5EF4-FFF2-40B4-BE49-F238E27FC236}">
                <a16:creationId xmlns:a16="http://schemas.microsoft.com/office/drawing/2014/main" id="{42C49C35-2CDF-CD4F-AE85-778EC1917FEB}"/>
              </a:ext>
            </a:extLst>
          </p:cNvPr>
          <p:cNvSpPr>
            <a:spLocks noChangeArrowheads="1"/>
          </p:cNvSpPr>
          <p:nvPr/>
        </p:nvSpPr>
        <p:spPr bwMode="auto">
          <a:xfrm>
            <a:off x="10515600" y="1676400"/>
            <a:ext cx="381000" cy="762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6396" name="Text Box 11">
            <a:extLst>
              <a:ext uri="{FF2B5EF4-FFF2-40B4-BE49-F238E27FC236}">
                <a16:creationId xmlns:a16="http://schemas.microsoft.com/office/drawing/2014/main" id="{BBCAAE1B-BC78-F544-8241-C8FA973EDFDD}"/>
              </a:ext>
            </a:extLst>
          </p:cNvPr>
          <p:cNvSpPr txBox="1">
            <a:spLocks noChangeArrowheads="1"/>
          </p:cNvSpPr>
          <p:nvPr/>
        </p:nvSpPr>
        <p:spPr bwMode="auto">
          <a:xfrm>
            <a:off x="1676400" y="4419600"/>
            <a:ext cx="1381125"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solidFill>
                  <a:srgbClr val="F4253F"/>
                </a:solidFill>
                <a:ea typeface="ヒラギノ角ゴ Pro W3" panose="020B0300000000000000" pitchFamily="34" charset="-128"/>
              </a:rPr>
              <a:t>monocots</a:t>
            </a:r>
            <a:endParaRPr lang="en-US" altLang="en-US" sz="2400">
              <a:ea typeface="ヒラギノ角ゴ Pro W3" panose="020B0300000000000000" pitchFamily="34" charset="-128"/>
            </a:endParaRPr>
          </a:p>
        </p:txBody>
      </p:sp>
      <p:pic>
        <p:nvPicPr>
          <p:cNvPr id="16397" name="Picture 18">
            <a:extLst>
              <a:ext uri="{FF2B5EF4-FFF2-40B4-BE49-F238E27FC236}">
                <a16:creationId xmlns:a16="http://schemas.microsoft.com/office/drawing/2014/main" id="{EF874C53-E731-3548-A26B-F38BCA5918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886200"/>
            <a:ext cx="838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Rectangle 6">
            <a:extLst>
              <a:ext uri="{FF2B5EF4-FFF2-40B4-BE49-F238E27FC236}">
                <a16:creationId xmlns:a16="http://schemas.microsoft.com/office/drawing/2014/main" id="{E58716CF-5689-A843-AC88-5783EEBC3562}"/>
              </a:ext>
            </a:extLst>
          </p:cNvPr>
          <p:cNvSpPr>
            <a:spLocks noChangeArrowheads="1"/>
          </p:cNvSpPr>
          <p:nvPr/>
        </p:nvSpPr>
        <p:spPr bwMode="auto">
          <a:xfrm>
            <a:off x="6781800" y="304800"/>
            <a:ext cx="228600" cy="1447800"/>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6399" name="Rectangle 8">
            <a:extLst>
              <a:ext uri="{FF2B5EF4-FFF2-40B4-BE49-F238E27FC236}">
                <a16:creationId xmlns:a16="http://schemas.microsoft.com/office/drawing/2014/main" id="{3C502F77-BCD8-6A48-9981-BFE6E06AA301}"/>
              </a:ext>
            </a:extLst>
          </p:cNvPr>
          <p:cNvSpPr>
            <a:spLocks noChangeArrowheads="1"/>
          </p:cNvSpPr>
          <p:nvPr/>
        </p:nvSpPr>
        <p:spPr bwMode="auto">
          <a:xfrm>
            <a:off x="3810000" y="228600"/>
            <a:ext cx="5105400" cy="36576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6400" name="Rectangle 9">
            <a:extLst>
              <a:ext uri="{FF2B5EF4-FFF2-40B4-BE49-F238E27FC236}">
                <a16:creationId xmlns:a16="http://schemas.microsoft.com/office/drawing/2014/main" id="{E12F7E30-A01E-3B4E-8252-E0257BBA6448}"/>
              </a:ext>
            </a:extLst>
          </p:cNvPr>
          <p:cNvSpPr>
            <a:spLocks noChangeArrowheads="1"/>
          </p:cNvSpPr>
          <p:nvPr/>
        </p:nvSpPr>
        <p:spPr bwMode="auto">
          <a:xfrm>
            <a:off x="4267200" y="304800"/>
            <a:ext cx="1828800" cy="2514600"/>
          </a:xfrm>
          <a:prstGeom prst="rect">
            <a:avLst/>
          </a:prstGeom>
          <a:noFill/>
          <a:ln w="38100">
            <a:solidFill>
              <a:srgbClr val="6B6BC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6401" name="Rectangle 1037">
            <a:extLst>
              <a:ext uri="{FF2B5EF4-FFF2-40B4-BE49-F238E27FC236}">
                <a16:creationId xmlns:a16="http://schemas.microsoft.com/office/drawing/2014/main" id="{C86BDD7C-9167-4346-B63C-2B333104DFA9}"/>
              </a:ext>
            </a:extLst>
          </p:cNvPr>
          <p:cNvSpPr>
            <a:spLocks noChangeArrowheads="1"/>
          </p:cNvSpPr>
          <p:nvPr/>
        </p:nvSpPr>
        <p:spPr bwMode="auto">
          <a:xfrm>
            <a:off x="10820400" y="838200"/>
            <a:ext cx="381000" cy="5334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6402" name="Rectangle 1037">
            <a:extLst>
              <a:ext uri="{FF2B5EF4-FFF2-40B4-BE49-F238E27FC236}">
                <a16:creationId xmlns:a16="http://schemas.microsoft.com/office/drawing/2014/main" id="{5DB97B01-1181-FB4F-BAFC-A9A9EF966570}"/>
              </a:ext>
            </a:extLst>
          </p:cNvPr>
          <p:cNvSpPr>
            <a:spLocks noChangeArrowheads="1"/>
          </p:cNvSpPr>
          <p:nvPr/>
        </p:nvSpPr>
        <p:spPr bwMode="auto">
          <a:xfrm>
            <a:off x="6096000" y="304800"/>
            <a:ext cx="2209800" cy="26670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6403" name="Rectangle 1037">
            <a:extLst>
              <a:ext uri="{FF2B5EF4-FFF2-40B4-BE49-F238E27FC236}">
                <a16:creationId xmlns:a16="http://schemas.microsoft.com/office/drawing/2014/main" id="{1117499B-AACD-CD43-88F9-4C880BFAE277}"/>
              </a:ext>
            </a:extLst>
          </p:cNvPr>
          <p:cNvSpPr>
            <a:spLocks noChangeArrowheads="1"/>
          </p:cNvSpPr>
          <p:nvPr/>
        </p:nvSpPr>
        <p:spPr bwMode="auto">
          <a:xfrm>
            <a:off x="10668000" y="533400"/>
            <a:ext cx="381000" cy="5334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solidFill>
                <a:srgbClr val="0000FF"/>
              </a:solidFill>
            </a:endParaRPr>
          </a:p>
        </p:txBody>
      </p:sp>
      <p:sp>
        <p:nvSpPr>
          <p:cNvPr id="16404" name="Line 11">
            <a:extLst>
              <a:ext uri="{FF2B5EF4-FFF2-40B4-BE49-F238E27FC236}">
                <a16:creationId xmlns:a16="http://schemas.microsoft.com/office/drawing/2014/main" id="{B143F9E2-43BE-9C44-8290-6A4BC4D34FD0}"/>
              </a:ext>
            </a:extLst>
          </p:cNvPr>
          <p:cNvSpPr>
            <a:spLocks noChangeShapeType="1"/>
          </p:cNvSpPr>
          <p:nvPr/>
        </p:nvSpPr>
        <p:spPr bwMode="auto">
          <a:xfrm flipV="1">
            <a:off x="4114800" y="4648200"/>
            <a:ext cx="1219200" cy="14478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6405" name="Picture 26" descr="images-1.jpg">
            <a:extLst>
              <a:ext uri="{FF2B5EF4-FFF2-40B4-BE49-F238E27FC236}">
                <a16:creationId xmlns:a16="http://schemas.microsoft.com/office/drawing/2014/main" id="{EA47E57E-2225-3E4F-B44C-08055C4D8B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057400"/>
            <a:ext cx="92551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6" name="Picture 27" descr="images.jpg">
            <a:extLst>
              <a:ext uri="{FF2B5EF4-FFF2-40B4-BE49-F238E27FC236}">
                <a16:creationId xmlns:a16="http://schemas.microsoft.com/office/drawing/2014/main" id="{BFF81EB0-EE40-AA4E-A29B-C2950F0E42A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209800"/>
            <a:ext cx="9906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7" name="Rectangle 1037">
            <a:extLst>
              <a:ext uri="{FF2B5EF4-FFF2-40B4-BE49-F238E27FC236}">
                <a16:creationId xmlns:a16="http://schemas.microsoft.com/office/drawing/2014/main" id="{4F29184D-AD2E-B04B-ACB7-58C70F0CF0F4}"/>
              </a:ext>
            </a:extLst>
          </p:cNvPr>
          <p:cNvSpPr>
            <a:spLocks noChangeArrowheads="1"/>
          </p:cNvSpPr>
          <p:nvPr/>
        </p:nvSpPr>
        <p:spPr bwMode="auto">
          <a:xfrm>
            <a:off x="6781800" y="4038600"/>
            <a:ext cx="457200" cy="14478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16408" name="Picture 28">
            <a:extLst>
              <a:ext uri="{FF2B5EF4-FFF2-40B4-BE49-F238E27FC236}">
                <a16:creationId xmlns:a16="http://schemas.microsoft.com/office/drawing/2014/main" id="{3B8EEA17-6B6B-DF4D-B537-0B5A4B55FDE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5562600"/>
            <a:ext cx="8048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9" name="Text Box 11">
            <a:extLst>
              <a:ext uri="{FF2B5EF4-FFF2-40B4-BE49-F238E27FC236}">
                <a16:creationId xmlns:a16="http://schemas.microsoft.com/office/drawing/2014/main" id="{BB4C55FD-0374-5A4B-9F73-9A7E20340DC8}"/>
              </a:ext>
            </a:extLst>
          </p:cNvPr>
          <p:cNvSpPr txBox="1">
            <a:spLocks noChangeArrowheads="1"/>
          </p:cNvSpPr>
          <p:nvPr/>
        </p:nvSpPr>
        <p:spPr bwMode="auto">
          <a:xfrm>
            <a:off x="3429000" y="6096000"/>
            <a:ext cx="1209675"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solidFill>
                  <a:srgbClr val="F4253F"/>
                </a:solidFill>
                <a:ea typeface="ヒラギノ角ゴ Pro W3" panose="020B0300000000000000" pitchFamily="34" charset="-128"/>
              </a:rPr>
              <a:t>eudicots</a:t>
            </a:r>
            <a:endParaRPr lang="en-US" altLang="en-US" sz="2400">
              <a:ea typeface="ヒラギノ角ゴ Pro W3" panose="020B0300000000000000" pitchFamily="34" charset="-128"/>
            </a:endParaRPr>
          </a:p>
        </p:txBody>
      </p:sp>
      <p:sp>
        <p:nvSpPr>
          <p:cNvPr id="16410" name="Line 11">
            <a:extLst>
              <a:ext uri="{FF2B5EF4-FFF2-40B4-BE49-F238E27FC236}">
                <a16:creationId xmlns:a16="http://schemas.microsoft.com/office/drawing/2014/main" id="{F5334A26-7850-9F45-B9DB-03AD5B829417}"/>
              </a:ext>
            </a:extLst>
          </p:cNvPr>
          <p:cNvSpPr>
            <a:spLocks noChangeShapeType="1"/>
          </p:cNvSpPr>
          <p:nvPr/>
        </p:nvSpPr>
        <p:spPr bwMode="auto">
          <a:xfrm flipV="1">
            <a:off x="-3352800" y="1066800"/>
            <a:ext cx="2362200" cy="41148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1" name="Rectangle 1036">
            <a:extLst>
              <a:ext uri="{FF2B5EF4-FFF2-40B4-BE49-F238E27FC236}">
                <a16:creationId xmlns:a16="http://schemas.microsoft.com/office/drawing/2014/main" id="{1C23541B-36DD-0247-A4EA-7A0BF4E6C624}"/>
              </a:ext>
            </a:extLst>
          </p:cNvPr>
          <p:cNvSpPr>
            <a:spLocks noChangeArrowheads="1"/>
          </p:cNvSpPr>
          <p:nvPr/>
        </p:nvSpPr>
        <p:spPr bwMode="auto">
          <a:xfrm>
            <a:off x="3124200" y="152400"/>
            <a:ext cx="5867400" cy="44958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6412" name="Line 11">
            <a:extLst>
              <a:ext uri="{FF2B5EF4-FFF2-40B4-BE49-F238E27FC236}">
                <a16:creationId xmlns:a16="http://schemas.microsoft.com/office/drawing/2014/main" id="{FE18EA0F-84F3-C94D-B252-D300B61B2D9F}"/>
              </a:ext>
            </a:extLst>
          </p:cNvPr>
          <p:cNvSpPr>
            <a:spLocks noChangeShapeType="1"/>
          </p:cNvSpPr>
          <p:nvPr/>
        </p:nvSpPr>
        <p:spPr bwMode="auto">
          <a:xfrm flipV="1">
            <a:off x="5791200" y="3886200"/>
            <a:ext cx="762000" cy="1676400"/>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3" name="Text Box 11">
            <a:extLst>
              <a:ext uri="{FF2B5EF4-FFF2-40B4-BE49-F238E27FC236}">
                <a16:creationId xmlns:a16="http://schemas.microsoft.com/office/drawing/2014/main" id="{E2D592E9-B7F0-5241-B1E7-61DE91A50D6C}"/>
              </a:ext>
            </a:extLst>
          </p:cNvPr>
          <p:cNvSpPr txBox="1">
            <a:spLocks noChangeArrowheads="1"/>
          </p:cNvSpPr>
          <p:nvPr/>
        </p:nvSpPr>
        <p:spPr bwMode="auto">
          <a:xfrm>
            <a:off x="5105400" y="5562600"/>
            <a:ext cx="1816100"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solidFill>
                  <a:srgbClr val="F4253F"/>
                </a:solidFill>
                <a:ea typeface="ヒラギノ角ゴ Pro W3" panose="020B0300000000000000" pitchFamily="34" charset="-128"/>
              </a:rPr>
              <a:t>core eudicots</a:t>
            </a:r>
            <a:endParaRPr lang="en-US" altLang="en-US" sz="2400">
              <a:ea typeface="ヒラギノ角ゴ Pro W3" panose="020B0300000000000000" pitchFamily="34" charset="-128"/>
            </a:endParaRPr>
          </a:p>
        </p:txBody>
      </p:sp>
      <p:sp>
        <p:nvSpPr>
          <p:cNvPr id="35" name="Line 11">
            <a:extLst>
              <a:ext uri="{FF2B5EF4-FFF2-40B4-BE49-F238E27FC236}">
                <a16:creationId xmlns:a16="http://schemas.microsoft.com/office/drawing/2014/main" id="{881A5A46-5A8D-2741-830F-133AD905C348}"/>
              </a:ext>
            </a:extLst>
          </p:cNvPr>
          <p:cNvSpPr>
            <a:spLocks noChangeShapeType="1"/>
          </p:cNvSpPr>
          <p:nvPr/>
        </p:nvSpPr>
        <p:spPr bwMode="auto">
          <a:xfrm flipH="1" flipV="1">
            <a:off x="5257800" y="2819400"/>
            <a:ext cx="533400" cy="533400"/>
          </a:xfrm>
          <a:prstGeom prst="line">
            <a:avLst/>
          </a:prstGeom>
          <a:noFill/>
          <a:ln w="38100">
            <a:solidFill>
              <a:schemeClr val="accent6">
                <a:lumMod val="60000"/>
                <a:lumOff val="40000"/>
              </a:schemeClr>
            </a:solidFill>
            <a:round/>
            <a:headEnd/>
            <a:tailEnd type="triangle" w="med" len="med"/>
          </a:ln>
          <a:extLst>
            <a:ext uri="{909E8E84-426E-40dd-AFC4-6F175D3DCCD1}"/>
          </a:extLst>
        </p:spPr>
        <p:txBody>
          <a:bodyPr wrap="none" anchor="ctr"/>
          <a:lstStyle/>
          <a:p>
            <a:pPr>
              <a:defRPr/>
            </a:pPr>
            <a:endParaRPr lang="en-US">
              <a:latin typeface="Times" charset="0"/>
              <a:ea typeface="ＭＳ Ｐゴシック" charset="0"/>
              <a:cs typeface="ＭＳ Ｐゴシック" charset="0"/>
            </a:endParaRPr>
          </a:p>
        </p:txBody>
      </p:sp>
      <p:sp>
        <p:nvSpPr>
          <p:cNvPr id="16415" name="Text Box 11">
            <a:extLst>
              <a:ext uri="{FF2B5EF4-FFF2-40B4-BE49-F238E27FC236}">
                <a16:creationId xmlns:a16="http://schemas.microsoft.com/office/drawing/2014/main" id="{014C6298-45CB-9047-88AE-7C48E9861E15}"/>
              </a:ext>
            </a:extLst>
          </p:cNvPr>
          <p:cNvSpPr txBox="1">
            <a:spLocks noChangeArrowheads="1"/>
          </p:cNvSpPr>
          <p:nvPr/>
        </p:nvSpPr>
        <p:spPr bwMode="auto">
          <a:xfrm>
            <a:off x="5257800" y="3352800"/>
            <a:ext cx="920750"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solidFill>
                  <a:srgbClr val="F4253F"/>
                </a:solidFill>
                <a:ea typeface="ヒラギノ角ゴ Pro W3" panose="020B0300000000000000" pitchFamily="34" charset="-128"/>
              </a:rPr>
              <a:t>rosids</a:t>
            </a:r>
            <a:endParaRPr lang="en-US" altLang="en-US" sz="2400">
              <a:ea typeface="ヒラギノ角ゴ Pro W3" panose="020B0300000000000000" pitchFamily="34" charset="-128"/>
            </a:endParaRPr>
          </a:p>
        </p:txBody>
      </p:sp>
      <p:sp>
        <p:nvSpPr>
          <p:cNvPr id="16416" name="Line 11">
            <a:extLst>
              <a:ext uri="{FF2B5EF4-FFF2-40B4-BE49-F238E27FC236}">
                <a16:creationId xmlns:a16="http://schemas.microsoft.com/office/drawing/2014/main" id="{66BF471F-35DE-0145-9617-5C7604BD7C84}"/>
              </a:ext>
            </a:extLst>
          </p:cNvPr>
          <p:cNvSpPr>
            <a:spLocks noChangeShapeType="1"/>
          </p:cNvSpPr>
          <p:nvPr/>
        </p:nvSpPr>
        <p:spPr bwMode="auto">
          <a:xfrm flipH="1" flipV="1">
            <a:off x="7239000" y="2971800"/>
            <a:ext cx="685800" cy="1828800"/>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7" name="Text Box 11">
            <a:extLst>
              <a:ext uri="{FF2B5EF4-FFF2-40B4-BE49-F238E27FC236}">
                <a16:creationId xmlns:a16="http://schemas.microsoft.com/office/drawing/2014/main" id="{F019FF42-5A58-BF45-997A-2BD1F856B349}"/>
              </a:ext>
            </a:extLst>
          </p:cNvPr>
          <p:cNvSpPr txBox="1">
            <a:spLocks noChangeArrowheads="1"/>
          </p:cNvSpPr>
          <p:nvPr/>
        </p:nvSpPr>
        <p:spPr bwMode="auto">
          <a:xfrm>
            <a:off x="7010400" y="4800600"/>
            <a:ext cx="1125538"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a:solidFill>
                  <a:srgbClr val="F4253F"/>
                </a:solidFill>
                <a:ea typeface="ヒラギノ角ゴ Pro W3" panose="020B0300000000000000" pitchFamily="34" charset="-128"/>
              </a:rPr>
              <a:t>asterids</a:t>
            </a:r>
            <a:endParaRPr lang="en-US" altLang="en-US" sz="2400">
              <a:ea typeface="ヒラギノ角ゴ Pro W3" panose="020B0300000000000000" pitchFamily="34" charset="-128"/>
            </a:endParaRPr>
          </a:p>
        </p:txBody>
      </p:sp>
      <p:sp>
        <p:nvSpPr>
          <p:cNvPr id="16418" name="Line 10">
            <a:extLst>
              <a:ext uri="{FF2B5EF4-FFF2-40B4-BE49-F238E27FC236}">
                <a16:creationId xmlns:a16="http://schemas.microsoft.com/office/drawing/2014/main" id="{A354F6E1-96B9-EE4E-9817-E030E36F68AA}"/>
              </a:ext>
            </a:extLst>
          </p:cNvPr>
          <p:cNvSpPr>
            <a:spLocks noChangeShapeType="1"/>
          </p:cNvSpPr>
          <p:nvPr/>
        </p:nvSpPr>
        <p:spPr bwMode="auto">
          <a:xfrm flipV="1">
            <a:off x="6019800" y="685800"/>
            <a:ext cx="685800" cy="7620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 name="Text Box 10">
            <a:extLst>
              <a:ext uri="{FF2B5EF4-FFF2-40B4-BE49-F238E27FC236}">
                <a16:creationId xmlns:a16="http://schemas.microsoft.com/office/drawing/2014/main" id="{A83FE89B-DA22-CD4D-BFA4-BE6925D42B1B}"/>
              </a:ext>
            </a:extLst>
          </p:cNvPr>
          <p:cNvSpPr txBox="1">
            <a:spLocks noChangeArrowheads="1"/>
          </p:cNvSpPr>
          <p:nvPr/>
        </p:nvSpPr>
        <p:spPr bwMode="auto">
          <a:xfrm>
            <a:off x="4038600" y="533400"/>
            <a:ext cx="1954381" cy="461665"/>
          </a:xfrm>
          <a:prstGeom prst="rect">
            <a:avLst/>
          </a:prstGeom>
          <a:solidFill>
            <a:schemeClr val="bg1"/>
          </a:solidFill>
          <a:ln w="9525">
            <a:solidFill>
              <a:srgbClr val="FF0000"/>
            </a:solidFill>
            <a:miter lim="800000"/>
            <a:headEnd/>
            <a:tailEnd/>
          </a:ln>
          <a:effectLst/>
        </p:spPr>
        <p:txBody>
          <a:bodyPr wrap="none">
            <a:spAutoFit/>
          </a:bodyPr>
          <a:lstStyle/>
          <a:p>
            <a:pPr fontAlgn="auto">
              <a:spcBef>
                <a:spcPts val="0"/>
              </a:spcBef>
              <a:spcAft>
                <a:spcPts val="0"/>
              </a:spcAft>
              <a:defRPr/>
            </a:pPr>
            <a:r>
              <a:rPr lang="en-US" dirty="0">
                <a:ln>
                  <a:solidFill>
                    <a:srgbClr val="FF0000"/>
                  </a:solidFill>
                </a:ln>
                <a:solidFill>
                  <a:srgbClr val="D92D2D"/>
                </a:solidFill>
                <a:latin typeface="Times" pitchFamily="-111" charset="0"/>
                <a:ea typeface="+mn-ea"/>
              </a:rPr>
              <a:t>RUBIACEAE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a:extLst>
              <a:ext uri="{FF2B5EF4-FFF2-40B4-BE49-F238E27FC236}">
                <a16:creationId xmlns:a16="http://schemas.microsoft.com/office/drawing/2014/main" id="{5D61B00B-53E6-014A-81CF-23559DEDF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54864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3">
            <a:extLst>
              <a:ext uri="{FF2B5EF4-FFF2-40B4-BE49-F238E27FC236}">
                <a16:creationId xmlns:a16="http://schemas.microsoft.com/office/drawing/2014/main" id="{EF8F1F21-5BC3-6F47-9BB3-63B5F0B2F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850" y="1905000"/>
            <a:ext cx="36131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4">
            <a:extLst>
              <a:ext uri="{FF2B5EF4-FFF2-40B4-BE49-F238E27FC236}">
                <a16:creationId xmlns:a16="http://schemas.microsoft.com/office/drawing/2014/main" id="{313D48DA-821E-5346-81CF-10F31EBBCA8E}"/>
              </a:ext>
            </a:extLst>
          </p:cNvPr>
          <p:cNvSpPr txBox="1">
            <a:spLocks noChangeArrowheads="1"/>
          </p:cNvSpPr>
          <p:nvPr/>
        </p:nvSpPr>
        <p:spPr bwMode="auto">
          <a:xfrm>
            <a:off x="0" y="0"/>
            <a:ext cx="6396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i="1"/>
              <a:t>Genipa - </a:t>
            </a:r>
            <a:r>
              <a:rPr lang="en-US" altLang="en-US" sz="3600"/>
              <a:t>big fruits with flat seeds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4">
            <a:extLst>
              <a:ext uri="{FF2B5EF4-FFF2-40B4-BE49-F238E27FC236}">
                <a16:creationId xmlns:a16="http://schemas.microsoft.com/office/drawing/2014/main" id="{CBD4A3DE-24EA-5B49-BC7B-E6DE8274083A}"/>
              </a:ext>
            </a:extLst>
          </p:cNvPr>
          <p:cNvSpPr txBox="1">
            <a:spLocks noChangeArrowheads="1"/>
          </p:cNvSpPr>
          <p:nvPr/>
        </p:nvSpPr>
        <p:spPr bwMode="auto">
          <a:xfrm>
            <a:off x="0" y="0"/>
            <a:ext cx="50571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i="1"/>
              <a:t>Genipa – </a:t>
            </a:r>
            <a:r>
              <a:rPr lang="en-US" altLang="en-US" sz="3600"/>
              <a:t>body dye</a:t>
            </a:r>
          </a:p>
        </p:txBody>
      </p:sp>
      <p:pic>
        <p:nvPicPr>
          <p:cNvPr id="38914" name="Picture 5">
            <a:extLst>
              <a:ext uri="{FF2B5EF4-FFF2-40B4-BE49-F238E27FC236}">
                <a16:creationId xmlns:a16="http://schemas.microsoft.com/office/drawing/2014/main" id="{610651F9-0FAC-294C-9277-9028EDC316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0684" y="1234657"/>
            <a:ext cx="3829881" cy="510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facepaint1.jpg">
            <a:extLst>
              <a:ext uri="{FF2B5EF4-FFF2-40B4-BE49-F238E27FC236}">
                <a16:creationId xmlns:a16="http://schemas.microsoft.com/office/drawing/2014/main" id="{3AB0EB46-E4F2-CE42-954F-B675317B85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34657"/>
            <a:ext cx="5057110" cy="511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AB6CF35B-C640-A24C-9949-76B3FFD20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3">
            <a:extLst>
              <a:ext uri="{FF2B5EF4-FFF2-40B4-BE49-F238E27FC236}">
                <a16:creationId xmlns:a16="http://schemas.microsoft.com/office/drawing/2014/main" id="{6746E631-084C-724E-96E9-9A3A68DF8F5E}"/>
              </a:ext>
            </a:extLst>
          </p:cNvPr>
          <p:cNvSpPr txBox="1">
            <a:spLocks noChangeArrowheads="1"/>
          </p:cNvSpPr>
          <p:nvPr/>
        </p:nvSpPr>
        <p:spPr bwMode="auto">
          <a:xfrm>
            <a:off x="0" y="0"/>
            <a:ext cx="537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i="1"/>
              <a:t>Randia - </a:t>
            </a:r>
            <a:r>
              <a:rPr lang="en-US" altLang="en-US" sz="3600"/>
              <a:t>spines, many seeds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a:extLst>
              <a:ext uri="{FF2B5EF4-FFF2-40B4-BE49-F238E27FC236}">
                <a16:creationId xmlns:a16="http://schemas.microsoft.com/office/drawing/2014/main" id="{C61B217F-EADB-B244-9C8C-DFCA741A3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3">
            <a:extLst>
              <a:ext uri="{FF2B5EF4-FFF2-40B4-BE49-F238E27FC236}">
                <a16:creationId xmlns:a16="http://schemas.microsoft.com/office/drawing/2014/main" id="{26A6A3DF-EBC3-5444-9652-FC4DEDE454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762000"/>
            <a:ext cx="571500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5">
            <a:extLst>
              <a:ext uri="{FF2B5EF4-FFF2-40B4-BE49-F238E27FC236}">
                <a16:creationId xmlns:a16="http://schemas.microsoft.com/office/drawing/2014/main" id="{15AE379A-5C2B-1C4C-A5BA-28E3D93493DD}"/>
              </a:ext>
            </a:extLst>
          </p:cNvPr>
          <p:cNvSpPr txBox="1">
            <a:spLocks noChangeArrowheads="1"/>
          </p:cNvSpPr>
          <p:nvPr/>
        </p:nvSpPr>
        <p:spPr bwMode="auto">
          <a:xfrm>
            <a:off x="4572000" y="0"/>
            <a:ext cx="178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i="1"/>
              <a:t>Morinda</a:t>
            </a:r>
            <a:endParaRPr lang="en-US" altLang="en-US" sz="3600"/>
          </a:p>
        </p:txBody>
      </p:sp>
      <p:sp>
        <p:nvSpPr>
          <p:cNvPr id="41988" name="Rectangle 6">
            <a:extLst>
              <a:ext uri="{FF2B5EF4-FFF2-40B4-BE49-F238E27FC236}">
                <a16:creationId xmlns:a16="http://schemas.microsoft.com/office/drawing/2014/main" id="{0BC5D502-0B11-594B-826F-C3BDFF0228E7}"/>
              </a:ext>
            </a:extLst>
          </p:cNvPr>
          <p:cNvSpPr>
            <a:spLocks noChangeArrowheads="1"/>
          </p:cNvSpPr>
          <p:nvPr/>
        </p:nvSpPr>
        <p:spPr bwMode="auto">
          <a:xfrm>
            <a:off x="4800600" y="4953000"/>
            <a:ext cx="34226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t>…early</a:t>
            </a:r>
            <a:r>
              <a:rPr lang="en-US" altLang="en-US" sz="3600" i="1"/>
              <a:t> </a:t>
            </a:r>
            <a:r>
              <a:rPr lang="en-US" altLang="en-US" sz="3600"/>
              <a:t>Hawaiian</a:t>
            </a:r>
          </a:p>
          <a:p>
            <a:pPr>
              <a:spcBef>
                <a:spcPct val="0"/>
              </a:spcBef>
              <a:buFontTx/>
              <a:buNone/>
            </a:pPr>
            <a:r>
              <a:rPr lang="en-US" altLang="en-US" sz="3600"/>
              <a:t>arrival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
            <a:extLst>
              <a:ext uri="{FF2B5EF4-FFF2-40B4-BE49-F238E27FC236}">
                <a16:creationId xmlns:a16="http://schemas.microsoft.com/office/drawing/2014/main" id="{EF3A119F-3226-1A4A-8C76-218589380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219200"/>
            <a:ext cx="5270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5">
            <a:extLst>
              <a:ext uri="{FF2B5EF4-FFF2-40B4-BE49-F238E27FC236}">
                <a16:creationId xmlns:a16="http://schemas.microsoft.com/office/drawing/2014/main" id="{28AE3990-68B7-EF45-994C-21B5EC979D69}"/>
              </a:ext>
            </a:extLst>
          </p:cNvPr>
          <p:cNvSpPr>
            <a:spLocks noChangeArrowheads="1"/>
          </p:cNvSpPr>
          <p:nvPr/>
        </p:nvSpPr>
        <p:spPr bwMode="auto">
          <a:xfrm>
            <a:off x="304800" y="128588"/>
            <a:ext cx="73548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i="1">
                <a:latin typeface="Arial-BoldItalicMS" charset="0"/>
              </a:rPr>
              <a:t>Ixora coccinea - </a:t>
            </a:r>
            <a:r>
              <a:rPr lang="en-US" altLang="en-US" b="1">
                <a:latin typeface="Arial-BoldItalicMS" charset="0"/>
              </a:rPr>
              <a:t>common ornamental</a:t>
            </a:r>
            <a:endParaRPr lang="en-US" altLang="en-US" b="1" i="1">
              <a:latin typeface="Arial-BoldItalicMS"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1CF40142-44E7-6F4D-92A1-428FBCDDB738}"/>
              </a:ext>
            </a:extLst>
          </p:cNvPr>
          <p:cNvSpPr>
            <a:spLocks noGrp="1" noChangeArrowheads="1"/>
          </p:cNvSpPr>
          <p:nvPr>
            <p:ph type="ctrTitle"/>
          </p:nvPr>
        </p:nvSpPr>
        <p:spPr>
          <a:xfrm>
            <a:off x="304800" y="0"/>
            <a:ext cx="7772400" cy="1143000"/>
          </a:xfrm>
        </p:spPr>
        <p:txBody>
          <a:bodyPr/>
          <a:lstStyle/>
          <a:p>
            <a:pPr eaLnBrk="1" hangingPunct="1"/>
            <a:r>
              <a:rPr lang="en-US" altLang="en-US" i="1">
                <a:ea typeface="ＭＳ Ｐゴシック" panose="020B0600070205080204" pitchFamily="34" charset="-128"/>
              </a:rPr>
              <a:t>Gardenia</a:t>
            </a:r>
          </a:p>
        </p:txBody>
      </p:sp>
      <p:sp>
        <p:nvSpPr>
          <p:cNvPr id="45058" name="Rectangle 3">
            <a:extLst>
              <a:ext uri="{FF2B5EF4-FFF2-40B4-BE49-F238E27FC236}">
                <a16:creationId xmlns:a16="http://schemas.microsoft.com/office/drawing/2014/main" id="{49393D4C-43E1-9E46-9FB5-7C53695E9C3F}"/>
              </a:ext>
            </a:extLst>
          </p:cNvPr>
          <p:cNvSpPr>
            <a:spLocks noGrp="1" noChangeArrowheads="1"/>
          </p:cNvSpPr>
          <p:nvPr>
            <p:ph type="subTitle" idx="1"/>
          </p:nvPr>
        </p:nvSpPr>
        <p:spPr/>
        <p:txBody>
          <a:bodyPr/>
          <a:lstStyle/>
          <a:p>
            <a:pPr eaLnBrk="1" hangingPunct="1"/>
            <a:endParaRPr lang="en-US" altLang="en-US">
              <a:ea typeface="ＭＳ Ｐゴシック" panose="020B0600070205080204" pitchFamily="34" charset="-128"/>
            </a:endParaRPr>
          </a:p>
        </p:txBody>
      </p:sp>
      <p:pic>
        <p:nvPicPr>
          <p:cNvPr id="45059" name="Picture 4">
            <a:extLst>
              <a:ext uri="{FF2B5EF4-FFF2-40B4-BE49-F238E27FC236}">
                <a16:creationId xmlns:a16="http://schemas.microsoft.com/office/drawing/2014/main" id="{221CB376-48A5-2444-AB9C-4D5BA8B75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7086600"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a:extLst>
              <a:ext uri="{FF2B5EF4-FFF2-40B4-BE49-F238E27FC236}">
                <a16:creationId xmlns:a16="http://schemas.microsoft.com/office/drawing/2014/main" id="{0CBB6823-69CF-5344-8DD0-67E56D389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28600"/>
            <a:ext cx="32004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1">
            <a:extLst>
              <a:ext uri="{FF2B5EF4-FFF2-40B4-BE49-F238E27FC236}">
                <a16:creationId xmlns:a16="http://schemas.microsoft.com/office/drawing/2014/main" id="{BEE108BA-E7E7-F443-8CBF-B92DFEA74DCF}"/>
              </a:ext>
            </a:extLst>
          </p:cNvPr>
          <p:cNvSpPr txBox="1">
            <a:spLocks noChangeArrowheads="1"/>
          </p:cNvSpPr>
          <p:nvPr/>
        </p:nvSpPr>
        <p:spPr bwMode="auto">
          <a:xfrm>
            <a:off x="381000" y="228600"/>
            <a:ext cx="5410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KEY CHARACTERS FOR THE RUBIACEAE</a:t>
            </a:r>
          </a:p>
          <a:p>
            <a:pPr>
              <a:spcBef>
                <a:spcPct val="0"/>
              </a:spcBef>
              <a:buFontTx/>
              <a:buNone/>
            </a:pPr>
            <a:r>
              <a:rPr lang="en-US" altLang="en-US" sz="2400"/>
              <a:t>	opposite leaves (order)</a:t>
            </a:r>
          </a:p>
          <a:p>
            <a:pPr>
              <a:spcBef>
                <a:spcPct val="0"/>
              </a:spcBef>
              <a:buFontTx/>
              <a:buNone/>
            </a:pPr>
            <a:r>
              <a:rPr lang="en-US" altLang="en-US" sz="2400"/>
              <a:t>	stipules</a:t>
            </a:r>
            <a:r>
              <a:rPr lang="en-US" altLang="en-US" sz="2400" i="1"/>
              <a:t> </a:t>
            </a:r>
            <a:endParaRPr lang="en-US" altLang="en-US" sz="2400"/>
          </a:p>
          <a:p>
            <a:pPr>
              <a:spcBef>
                <a:spcPct val="0"/>
              </a:spcBef>
              <a:buFontTx/>
              <a:buNone/>
            </a:pPr>
            <a:r>
              <a:rPr lang="en-US" altLang="en-US" sz="2400"/>
              <a:t>	colleters (order)</a:t>
            </a:r>
          </a:p>
          <a:p>
            <a:pPr>
              <a:spcBef>
                <a:spcPct val="0"/>
              </a:spcBef>
              <a:buFontTx/>
              <a:buNone/>
            </a:pPr>
            <a:r>
              <a:rPr lang="en-US" altLang="en-US" sz="2400"/>
              <a:t>	inferior ovary</a:t>
            </a:r>
          </a:p>
        </p:txBody>
      </p:sp>
      <p:pic>
        <p:nvPicPr>
          <p:cNvPr id="47106" name="Picture 3">
            <a:extLst>
              <a:ext uri="{FF2B5EF4-FFF2-40B4-BE49-F238E27FC236}">
                <a16:creationId xmlns:a16="http://schemas.microsoft.com/office/drawing/2014/main" id="{F0BF60EF-2D4D-6F4F-B1F3-DA6A188F41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0"/>
            <a:ext cx="80391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a:extLst>
              <a:ext uri="{FF2B5EF4-FFF2-40B4-BE49-F238E27FC236}">
                <a16:creationId xmlns:a16="http://schemas.microsoft.com/office/drawing/2014/main" id="{3B30732D-7B46-5B43-9547-312CE3F5E1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
            <a:ext cx="26955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E1C21148-11CE-2544-B7F3-E1439A7942E2}"/>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48130" name="Picture 5">
            <a:extLst>
              <a:ext uri="{FF2B5EF4-FFF2-40B4-BE49-F238E27FC236}">
                <a16:creationId xmlns:a16="http://schemas.microsoft.com/office/drawing/2014/main" id="{911D7746-7F76-F649-A611-FF7D98E34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
            <a:ext cx="4368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a:extLst>
              <a:ext uri="{FF2B5EF4-FFF2-40B4-BE49-F238E27FC236}">
                <a16:creationId xmlns:a16="http://schemas.microsoft.com/office/drawing/2014/main" id="{A5222CBC-6C3C-BB42-B97C-B878E313894A}"/>
              </a:ext>
            </a:extLst>
          </p:cNvPr>
          <p:cNvSpPr txBox="1">
            <a:spLocks noChangeArrowheads="1"/>
          </p:cNvSpPr>
          <p:nvPr/>
        </p:nvSpPr>
        <p:spPr bwMode="auto">
          <a:xfrm>
            <a:off x="204788" y="304800"/>
            <a:ext cx="5053012"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6000">
                <a:solidFill>
                  <a:schemeClr val="bg1"/>
                </a:solidFill>
                <a:latin typeface="Papyrus" panose="020B0602040200020303" pitchFamily="34" charset="77"/>
              </a:rPr>
              <a:t>RU BIACEAE</a:t>
            </a:r>
          </a:p>
          <a:p>
            <a:pPr algn="ctr">
              <a:spcBef>
                <a:spcPct val="0"/>
              </a:spcBef>
              <a:buFontTx/>
              <a:buNone/>
            </a:pPr>
            <a:endParaRPr lang="en-US" altLang="en-US" sz="6000">
              <a:solidFill>
                <a:schemeClr val="bg1"/>
              </a:solidFill>
              <a:latin typeface="Papyrus" panose="020B0602040200020303" pitchFamily="34" charset="77"/>
            </a:endParaRPr>
          </a:p>
          <a:p>
            <a:pPr algn="ctr">
              <a:spcBef>
                <a:spcPct val="0"/>
              </a:spcBef>
              <a:buFontTx/>
              <a:buNone/>
            </a:pPr>
            <a:endParaRPr lang="en-US" altLang="en-US" sz="6000">
              <a:solidFill>
                <a:schemeClr val="bg1"/>
              </a:solidFill>
              <a:latin typeface="Papyrus" panose="020B0602040200020303" pitchFamily="34" charset="77"/>
            </a:endParaRPr>
          </a:p>
          <a:p>
            <a:pPr algn="ctr">
              <a:spcBef>
                <a:spcPct val="0"/>
              </a:spcBef>
              <a:buFontTx/>
              <a:buNone/>
            </a:pPr>
            <a:r>
              <a:rPr lang="en-US" altLang="en-US" sz="2400">
                <a:solidFill>
                  <a:schemeClr val="bg1"/>
                </a:solidFill>
                <a:latin typeface="Papyrus" panose="020B0602040200020303" pitchFamily="34" charset="77"/>
              </a:rPr>
              <a:t>Set aside</a:t>
            </a:r>
            <a:endParaRPr lang="en-US" altLang="en-US" sz="2400">
              <a:latin typeface="Papyrus" panose="020B0602040200020303" pitchFamily="34" charset="77"/>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7" name="Object 2">
            <a:extLst>
              <a:ext uri="{FF2B5EF4-FFF2-40B4-BE49-F238E27FC236}">
                <a16:creationId xmlns:a16="http://schemas.microsoft.com/office/drawing/2014/main" id="{2B4DFA85-A1AC-4546-9898-6CBF7308C800}"/>
              </a:ext>
            </a:extLst>
          </p:cNvPr>
          <p:cNvGraphicFramePr>
            <a:graphicFrameLocks noChangeAspect="1"/>
          </p:cNvGraphicFramePr>
          <p:nvPr/>
        </p:nvGraphicFramePr>
        <p:xfrm>
          <a:off x="152400" y="152400"/>
          <a:ext cx="8610600" cy="6443663"/>
        </p:xfrm>
        <a:graphic>
          <a:graphicData uri="http://schemas.openxmlformats.org/presentationml/2006/ole">
            <mc:AlternateContent xmlns:mc="http://schemas.openxmlformats.org/markup-compatibility/2006">
              <mc:Choice xmlns:v="urn:schemas-microsoft-com:vml" Requires="v">
                <p:oleObj spid="_x0000_s50180" name="Document" r:id="rId4" imgW="5486400" imgH="4102100" progId="Word.Document.8">
                  <p:embed/>
                </p:oleObj>
              </mc:Choice>
              <mc:Fallback>
                <p:oleObj name="Document" r:id="rId4" imgW="5486400" imgH="41021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8610600" cy="644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5" name="Object 2">
            <a:extLst>
              <a:ext uri="{FF2B5EF4-FFF2-40B4-BE49-F238E27FC236}">
                <a16:creationId xmlns:a16="http://schemas.microsoft.com/office/drawing/2014/main" id="{A4F8D2F1-A39C-7744-ACB3-2117014F3C1C}"/>
              </a:ext>
            </a:extLst>
          </p:cNvPr>
          <p:cNvGraphicFramePr>
            <a:graphicFrameLocks noChangeAspect="1"/>
          </p:cNvGraphicFramePr>
          <p:nvPr/>
        </p:nvGraphicFramePr>
        <p:xfrm>
          <a:off x="228600" y="533400"/>
          <a:ext cx="8610600" cy="2759075"/>
        </p:xfrm>
        <a:graphic>
          <a:graphicData uri="http://schemas.openxmlformats.org/presentationml/2006/ole">
            <mc:AlternateContent xmlns:mc="http://schemas.openxmlformats.org/markup-compatibility/2006">
              <mc:Choice xmlns:v="urn:schemas-microsoft-com:vml" Requires="v">
                <p:oleObj spid="_x0000_s52228" name="Document" r:id="rId3" imgW="5486400" imgH="1752600" progId="Word.Document.8">
                  <p:embed/>
                </p:oleObj>
              </mc:Choice>
              <mc:Fallback>
                <p:oleObj name="Document" r:id="rId3" imgW="5486400" imgH="17526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8610600" cy="275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a:extLst>
              <a:ext uri="{FF2B5EF4-FFF2-40B4-BE49-F238E27FC236}">
                <a16:creationId xmlns:a16="http://schemas.microsoft.com/office/drawing/2014/main" id="{269E0544-BD62-2343-824C-7C11E64FF5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638" y="2806700"/>
            <a:ext cx="17780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3">
            <a:extLst>
              <a:ext uri="{FF2B5EF4-FFF2-40B4-BE49-F238E27FC236}">
                <a16:creationId xmlns:a16="http://schemas.microsoft.com/office/drawing/2014/main" id="{DC02616C-B6CF-4049-B674-71957814D298}"/>
              </a:ext>
            </a:extLst>
          </p:cNvPr>
          <p:cNvSpPr>
            <a:spLocks noChangeArrowheads="1"/>
          </p:cNvSpPr>
          <p:nvPr/>
        </p:nvSpPr>
        <p:spPr bwMode="auto">
          <a:xfrm>
            <a:off x="7086600" y="4419600"/>
            <a:ext cx="1524000" cy="24384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latin typeface="Calibri" panose="020F0502020204030204" pitchFamily="34" charset="0"/>
            </a:endParaRPr>
          </a:p>
        </p:txBody>
      </p:sp>
      <p:sp>
        <p:nvSpPr>
          <p:cNvPr id="19459" name="TextBox 8">
            <a:extLst>
              <a:ext uri="{FF2B5EF4-FFF2-40B4-BE49-F238E27FC236}">
                <a16:creationId xmlns:a16="http://schemas.microsoft.com/office/drawing/2014/main" id="{523AD31B-C3F2-CF49-8E06-D0C065BCF5A0}"/>
              </a:ext>
            </a:extLst>
          </p:cNvPr>
          <p:cNvSpPr txBox="1">
            <a:spLocks noChangeArrowheads="1"/>
          </p:cNvSpPr>
          <p:nvPr/>
        </p:nvSpPr>
        <p:spPr bwMode="auto">
          <a:xfrm>
            <a:off x="177800" y="873125"/>
            <a:ext cx="1889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Asterids with </a:t>
            </a:r>
          </a:p>
          <a:p>
            <a:pPr eaLnBrk="1" hangingPunct="1">
              <a:spcBef>
                <a:spcPct val="0"/>
              </a:spcBef>
            </a:pPr>
            <a:r>
              <a:rPr lang="en-US" altLang="en-US" sz="1800">
                <a:latin typeface="Arial" panose="020B0604020202020204" pitchFamily="34" charset="0"/>
              </a:rPr>
              <a:t>opposite leaves</a:t>
            </a:r>
          </a:p>
          <a:p>
            <a:pPr eaLnBrk="1" hangingPunct="1">
              <a:spcBef>
                <a:spcPct val="0"/>
              </a:spcBef>
            </a:pPr>
            <a:r>
              <a:rPr lang="en-US" altLang="en-US" sz="1800">
                <a:latin typeface="Arial" panose="020B0604020202020204" pitchFamily="34" charset="0"/>
              </a:rPr>
              <a:t>radial symmetry</a:t>
            </a:r>
          </a:p>
          <a:p>
            <a:pPr eaLnBrk="1" hangingPunct="1">
              <a:spcBef>
                <a:spcPct val="0"/>
              </a:spcBef>
            </a:pPr>
            <a:r>
              <a:rPr lang="en-US" altLang="en-US" sz="1800">
                <a:latin typeface="Arial" panose="020B0604020202020204" pitchFamily="34" charset="0"/>
              </a:rPr>
              <a:t>contorted petals</a:t>
            </a:r>
          </a:p>
        </p:txBody>
      </p:sp>
      <p:pic>
        <p:nvPicPr>
          <p:cNvPr id="19460" name="Picture 1">
            <a:extLst>
              <a:ext uri="{FF2B5EF4-FFF2-40B4-BE49-F238E27FC236}">
                <a16:creationId xmlns:a16="http://schemas.microsoft.com/office/drawing/2014/main" id="{4D9EE6C7-C0C9-094A-9EA9-B67453DC32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732087" y="309099"/>
            <a:ext cx="5610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6">
            <a:extLst>
              <a:ext uri="{FF2B5EF4-FFF2-40B4-BE49-F238E27FC236}">
                <a16:creationId xmlns:a16="http://schemas.microsoft.com/office/drawing/2014/main" id="{ED176FED-A968-2741-BC36-23F36649BE0A}"/>
              </a:ext>
            </a:extLst>
          </p:cNvPr>
          <p:cNvSpPr>
            <a:spLocks noChangeArrowheads="1"/>
          </p:cNvSpPr>
          <p:nvPr/>
        </p:nvSpPr>
        <p:spPr bwMode="auto">
          <a:xfrm flipH="1">
            <a:off x="7391400" y="685800"/>
            <a:ext cx="457200" cy="1676400"/>
          </a:xfrm>
          <a:prstGeom prst="rect">
            <a:avLst/>
          </a:prstGeom>
          <a:noFill/>
          <a:ln w="28575">
            <a:solidFill>
              <a:srgbClr val="FA110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latin typeface="Calibri" panose="020F0502020204030204" pitchFamily="34" charset="0"/>
            </a:endParaRPr>
          </a:p>
        </p:txBody>
      </p:sp>
      <p:sp>
        <p:nvSpPr>
          <p:cNvPr id="19462" name="Line 9">
            <a:extLst>
              <a:ext uri="{FF2B5EF4-FFF2-40B4-BE49-F238E27FC236}">
                <a16:creationId xmlns:a16="http://schemas.microsoft.com/office/drawing/2014/main" id="{EB79F717-9954-AF4E-822B-EB98A1491845}"/>
              </a:ext>
            </a:extLst>
          </p:cNvPr>
          <p:cNvSpPr>
            <a:spLocks noChangeShapeType="1"/>
          </p:cNvSpPr>
          <p:nvPr/>
        </p:nvSpPr>
        <p:spPr bwMode="auto">
          <a:xfrm>
            <a:off x="7938" y="3124200"/>
            <a:ext cx="0" cy="1295400"/>
          </a:xfrm>
          <a:prstGeom prst="line">
            <a:avLst/>
          </a:prstGeom>
          <a:noFill/>
          <a:ln w="38100">
            <a:solidFill>
              <a:srgbClr val="838BF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3" name="Text Box 5">
            <a:extLst>
              <a:ext uri="{FF2B5EF4-FFF2-40B4-BE49-F238E27FC236}">
                <a16:creationId xmlns:a16="http://schemas.microsoft.com/office/drawing/2014/main" id="{D5059BE6-21DA-B14C-B6DE-B4FE69A12E01}"/>
              </a:ext>
            </a:extLst>
          </p:cNvPr>
          <p:cNvSpPr txBox="1">
            <a:spLocks noChangeArrowheads="1"/>
          </p:cNvSpPr>
          <p:nvPr/>
        </p:nvSpPr>
        <p:spPr bwMode="auto">
          <a:xfrm>
            <a:off x="188913" y="201613"/>
            <a:ext cx="33686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3600">
                <a:latin typeface="Calibri" panose="020F0502020204030204" pitchFamily="34" charset="0"/>
              </a:rPr>
              <a:t>GENTIANALES</a:t>
            </a:r>
          </a:p>
        </p:txBody>
      </p:sp>
      <p:sp>
        <p:nvSpPr>
          <p:cNvPr id="19464" name="Rectangle 6">
            <a:extLst>
              <a:ext uri="{FF2B5EF4-FFF2-40B4-BE49-F238E27FC236}">
                <a16:creationId xmlns:a16="http://schemas.microsoft.com/office/drawing/2014/main" id="{E1430D52-819B-F44F-AE99-6B26B25F8E7D}"/>
              </a:ext>
            </a:extLst>
          </p:cNvPr>
          <p:cNvSpPr>
            <a:spLocks noChangeArrowheads="1"/>
          </p:cNvSpPr>
          <p:nvPr/>
        </p:nvSpPr>
        <p:spPr bwMode="auto">
          <a:xfrm flipH="1">
            <a:off x="1905000" y="2162175"/>
            <a:ext cx="457200" cy="1676400"/>
          </a:xfrm>
          <a:prstGeom prst="rect">
            <a:avLst/>
          </a:prstGeom>
          <a:noFill/>
          <a:ln w="28575">
            <a:solidFill>
              <a:srgbClr val="FA110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latin typeface="Calibri" panose="020F0502020204030204" pitchFamily="34" charset="0"/>
            </a:endParaRPr>
          </a:p>
        </p:txBody>
      </p:sp>
      <p:pic>
        <p:nvPicPr>
          <p:cNvPr id="19465" name="Picture 3">
            <a:extLst>
              <a:ext uri="{FF2B5EF4-FFF2-40B4-BE49-F238E27FC236}">
                <a16:creationId xmlns:a16="http://schemas.microsoft.com/office/drawing/2014/main" id="{8B36DC14-7DFB-9F4E-8DDA-C17A0E0475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58738"/>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5A523F6-3CBF-D243-BD7A-1CFFFD2EB4D8}"/>
              </a:ext>
            </a:extLst>
          </p:cNvPr>
          <p:cNvPicPr>
            <a:picLocks noChangeAspect="1"/>
          </p:cNvPicPr>
          <p:nvPr/>
        </p:nvPicPr>
        <p:blipFill>
          <a:blip r:embed="rId5"/>
          <a:stretch>
            <a:fillRect/>
          </a:stretch>
        </p:blipFill>
        <p:spPr>
          <a:xfrm rot="16200000">
            <a:off x="4934816" y="1872748"/>
            <a:ext cx="1400175" cy="11027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1">
            <a:extLst>
              <a:ext uri="{FF2B5EF4-FFF2-40B4-BE49-F238E27FC236}">
                <a16:creationId xmlns:a16="http://schemas.microsoft.com/office/drawing/2014/main" id="{171B5C16-4EDC-E340-B339-695EC8664E63}"/>
              </a:ext>
            </a:extLst>
          </p:cNvPr>
          <p:cNvSpPr txBox="1">
            <a:spLocks noChangeArrowheads="1"/>
          </p:cNvSpPr>
          <p:nvPr/>
        </p:nvSpPr>
        <p:spPr bwMode="auto">
          <a:xfrm>
            <a:off x="0" y="0"/>
            <a:ext cx="70104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400"/>
              <a:t>general Asterid Characters</a:t>
            </a:r>
          </a:p>
          <a:p>
            <a:pPr>
              <a:spcBef>
                <a:spcPct val="0"/>
              </a:spcBef>
              <a:buFontTx/>
              <a:buNone/>
            </a:pPr>
            <a:endParaRPr lang="en-US" altLang="en-US" sz="3400"/>
          </a:p>
          <a:p>
            <a:pPr>
              <a:spcBef>
                <a:spcPct val="0"/>
              </a:spcBef>
              <a:buFontTx/>
              <a:buNone/>
            </a:pPr>
            <a:r>
              <a:rPr lang="en-US" altLang="en-US" sz="2800"/>
              <a:t>fused corolla</a:t>
            </a:r>
          </a:p>
          <a:p>
            <a:pPr>
              <a:spcBef>
                <a:spcPct val="0"/>
              </a:spcBef>
              <a:buFontTx/>
              <a:buNone/>
            </a:pPr>
            <a:r>
              <a:rPr lang="en-US" altLang="en-US" sz="2800"/>
              <a:t>stamens adnate to corolla</a:t>
            </a:r>
          </a:p>
          <a:p>
            <a:pPr>
              <a:spcBef>
                <a:spcPct val="0"/>
              </a:spcBef>
              <a:buFontTx/>
              <a:buNone/>
            </a:pPr>
            <a:r>
              <a:rPr lang="en-US" altLang="en-US" sz="2800"/>
              <a:t>stamens equal to or fewer</a:t>
            </a:r>
          </a:p>
          <a:p>
            <a:pPr>
              <a:spcBef>
                <a:spcPct val="0"/>
              </a:spcBef>
              <a:buFontTx/>
              <a:buNone/>
            </a:pPr>
            <a:r>
              <a:rPr lang="en-US" altLang="en-US" sz="2800"/>
              <a:t> than perianth lobes</a:t>
            </a:r>
          </a:p>
          <a:p>
            <a:pPr>
              <a:spcBef>
                <a:spcPct val="0"/>
              </a:spcBef>
              <a:buFontTx/>
              <a:buNone/>
            </a:pPr>
            <a:r>
              <a:rPr lang="en-US" altLang="en-US" sz="2800"/>
              <a:t>gynoecium 2-carpellate </a:t>
            </a:r>
          </a:p>
          <a:p>
            <a:pPr>
              <a:spcBef>
                <a:spcPct val="0"/>
              </a:spcBef>
              <a:buFontTx/>
              <a:buNone/>
            </a:pPr>
            <a:endParaRPr lang="en-US" altLang="en-US" sz="3400"/>
          </a:p>
          <a:p>
            <a:pPr>
              <a:spcBef>
                <a:spcPct val="0"/>
              </a:spcBef>
              <a:buFontTx/>
              <a:buNone/>
            </a:pPr>
            <a:endParaRPr lang="en-US" altLang="en-US" sz="3400"/>
          </a:p>
          <a:p>
            <a:pPr>
              <a:spcBef>
                <a:spcPct val="0"/>
              </a:spcBef>
              <a:buFontTx/>
              <a:buNone/>
            </a:pPr>
            <a:endParaRPr lang="en-US" altLang="en-US" sz="3400"/>
          </a:p>
          <a:p>
            <a:pPr>
              <a:spcBef>
                <a:spcPct val="0"/>
              </a:spcBef>
              <a:buFontTx/>
              <a:buNone/>
            </a:pPr>
            <a:r>
              <a:rPr lang="en-US" altLang="en-US" sz="3400"/>
              <a:t>ALL GOOD!! — Core Asterid</a:t>
            </a:r>
          </a:p>
        </p:txBody>
      </p:sp>
      <p:pic>
        <p:nvPicPr>
          <p:cNvPr id="18434" name="Picture 2">
            <a:extLst>
              <a:ext uri="{FF2B5EF4-FFF2-40B4-BE49-F238E27FC236}">
                <a16:creationId xmlns:a16="http://schemas.microsoft.com/office/drawing/2014/main" id="{A79D1805-95B8-0441-B2F0-F78ABF028F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533400"/>
            <a:ext cx="4095750"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a:extLst>
              <a:ext uri="{FF2B5EF4-FFF2-40B4-BE49-F238E27FC236}">
                <a16:creationId xmlns:a16="http://schemas.microsoft.com/office/drawing/2014/main" id="{35CE0337-34E3-2240-83A1-36A44E100A56}"/>
              </a:ext>
            </a:extLst>
          </p:cNvPr>
          <p:cNvSpPr txBox="1">
            <a:spLocks noChangeArrowheads="1"/>
          </p:cNvSpPr>
          <p:nvPr/>
        </p:nvSpPr>
        <p:spPr bwMode="auto">
          <a:xfrm>
            <a:off x="381000" y="228600"/>
            <a:ext cx="5410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KEY CHARACTERS FOR THE RUBIACEAE</a:t>
            </a:r>
          </a:p>
          <a:p>
            <a:pPr>
              <a:spcBef>
                <a:spcPct val="0"/>
              </a:spcBef>
              <a:buFontTx/>
              <a:buNone/>
            </a:pPr>
            <a:r>
              <a:rPr lang="en-US" altLang="en-US" sz="2400"/>
              <a:t>	opposite leaves (order)</a:t>
            </a:r>
          </a:p>
          <a:p>
            <a:pPr>
              <a:spcBef>
                <a:spcPct val="0"/>
              </a:spcBef>
              <a:buFontTx/>
              <a:buNone/>
            </a:pPr>
            <a:r>
              <a:rPr lang="en-US" altLang="en-US" sz="2400"/>
              <a:t>	stipules</a:t>
            </a:r>
            <a:r>
              <a:rPr lang="en-US" altLang="en-US" sz="2400" i="1"/>
              <a:t> </a:t>
            </a:r>
            <a:r>
              <a:rPr lang="en-US" altLang="en-US" sz="2400"/>
              <a:t>connate in pairs</a:t>
            </a:r>
          </a:p>
          <a:p>
            <a:pPr>
              <a:spcBef>
                <a:spcPct val="0"/>
              </a:spcBef>
              <a:buFontTx/>
              <a:buNone/>
            </a:pPr>
            <a:r>
              <a:rPr lang="en-US" altLang="en-US" sz="2400"/>
              <a:t>	colleters (order)</a:t>
            </a:r>
          </a:p>
          <a:p>
            <a:pPr>
              <a:spcBef>
                <a:spcPct val="0"/>
              </a:spcBef>
              <a:buFontTx/>
              <a:buNone/>
            </a:pPr>
            <a:r>
              <a:rPr lang="en-US" altLang="en-US" sz="2400"/>
              <a:t>	inferior ovary</a:t>
            </a:r>
          </a:p>
        </p:txBody>
      </p:sp>
      <p:pic>
        <p:nvPicPr>
          <p:cNvPr id="20482" name="Picture 3">
            <a:extLst>
              <a:ext uri="{FF2B5EF4-FFF2-40B4-BE49-F238E27FC236}">
                <a16:creationId xmlns:a16="http://schemas.microsoft.com/office/drawing/2014/main" id="{B267CC6D-C122-B749-A1E5-EAD04ADC47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0"/>
            <a:ext cx="80391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a:extLst>
              <a:ext uri="{FF2B5EF4-FFF2-40B4-BE49-F238E27FC236}">
                <a16:creationId xmlns:a16="http://schemas.microsoft.com/office/drawing/2014/main" id="{E8ACCDE2-8112-5D4D-A7AA-F4EC9B07B9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
            <a:ext cx="26955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a:extLst>
              <a:ext uri="{FF2B5EF4-FFF2-40B4-BE49-F238E27FC236}">
                <a16:creationId xmlns:a16="http://schemas.microsoft.com/office/drawing/2014/main" id="{8D229494-BB62-F144-B0A2-24F4A3334A6E}"/>
              </a:ext>
            </a:extLst>
          </p:cNvPr>
          <p:cNvSpPr txBox="1">
            <a:spLocks noChangeArrowheads="1"/>
          </p:cNvSpPr>
          <p:nvPr/>
        </p:nvSpPr>
        <p:spPr bwMode="auto">
          <a:xfrm>
            <a:off x="457200" y="609600"/>
            <a:ext cx="4876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Colleter</a:t>
            </a:r>
            <a:r>
              <a:rPr lang="en-US" altLang="en-US" sz="2400"/>
              <a:t>: an often obviously mucilaginous secretory hair, not vascularised, commonly found in groups or tufts near or at the adaxial base of the leaf and on the calyx (APG)</a:t>
            </a:r>
          </a:p>
        </p:txBody>
      </p:sp>
      <p:pic>
        <p:nvPicPr>
          <p:cNvPr id="21506" name="Picture 2">
            <a:extLst>
              <a:ext uri="{FF2B5EF4-FFF2-40B4-BE49-F238E27FC236}">
                <a16:creationId xmlns:a16="http://schemas.microsoft.com/office/drawing/2014/main" id="{C791CB9F-8D4C-B248-8AB7-B2B36DA95C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459968"/>
            <a:ext cx="2616001" cy="439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3">
            <a:extLst>
              <a:ext uri="{FF2B5EF4-FFF2-40B4-BE49-F238E27FC236}">
                <a16:creationId xmlns:a16="http://schemas.microsoft.com/office/drawing/2014/main" id="{C9F8472D-82B1-0746-A4C3-7B86B76A68A3}"/>
              </a:ext>
            </a:extLst>
          </p:cNvPr>
          <p:cNvSpPr txBox="1">
            <a:spLocks noChangeArrowheads="1"/>
          </p:cNvSpPr>
          <p:nvPr/>
        </p:nvSpPr>
        <p:spPr bwMode="auto">
          <a:xfrm>
            <a:off x="447261" y="2996724"/>
            <a:ext cx="488673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Glandular trichomes with a multicellular stalk and a usually multicellular head are sometimes classified as </a:t>
            </a:r>
            <a:r>
              <a:rPr lang="en-US" altLang="en-US" sz="2400" b="1"/>
              <a:t>colletters</a:t>
            </a:r>
            <a:r>
              <a:rPr lang="en-US" altLang="en-US" sz="2400"/>
              <a:t>, a term derived from the Greek </a:t>
            </a:r>
            <a:r>
              <a:rPr lang="en-US" altLang="en-US" sz="2400" i="1"/>
              <a:t>colla</a:t>
            </a:r>
            <a:r>
              <a:rPr lang="en-US" altLang="en-US" sz="2400"/>
              <a:t>, glue…Esau 1953 </a:t>
            </a:r>
          </a:p>
        </p:txBody>
      </p:sp>
      <p:sp>
        <p:nvSpPr>
          <p:cNvPr id="21508" name="TextBox 4">
            <a:extLst>
              <a:ext uri="{FF2B5EF4-FFF2-40B4-BE49-F238E27FC236}">
                <a16:creationId xmlns:a16="http://schemas.microsoft.com/office/drawing/2014/main" id="{50D0CA37-73F2-784A-8A31-5F4AE7EDF227}"/>
              </a:ext>
            </a:extLst>
          </p:cNvPr>
          <p:cNvSpPr txBox="1">
            <a:spLocks noChangeArrowheads="1"/>
          </p:cNvSpPr>
          <p:nvPr/>
        </p:nvSpPr>
        <p:spPr bwMode="auto">
          <a:xfrm>
            <a:off x="990600" y="5832901"/>
            <a:ext cx="53078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a:t>Colleters in </a:t>
            </a:r>
            <a:r>
              <a:rPr lang="en-US" altLang="en-US" sz="2400" i="1"/>
              <a:t>Odontadenia</a:t>
            </a:r>
            <a:r>
              <a:rPr lang="en-US" altLang="en-US" sz="2400"/>
              <a:t> (Apocynaceae) </a:t>
            </a:r>
          </a:p>
          <a:p>
            <a:pPr algn="r">
              <a:spcBef>
                <a:spcPct val="0"/>
              </a:spcBef>
              <a:buFontTx/>
              <a:buNone/>
            </a:pPr>
            <a:r>
              <a:rPr lang="en-US" altLang="en-US" sz="2400"/>
              <a:t>Martins 2012</a:t>
            </a:r>
          </a:p>
        </p:txBody>
      </p:sp>
      <p:pic>
        <p:nvPicPr>
          <p:cNvPr id="21509" name="Picture 5">
            <a:extLst>
              <a:ext uri="{FF2B5EF4-FFF2-40B4-BE49-F238E27FC236}">
                <a16:creationId xmlns:a16="http://schemas.microsoft.com/office/drawing/2014/main" id="{E775ED5C-ABD3-4A49-8185-9B0CF077B0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7190" y="150085"/>
            <a:ext cx="1879611" cy="230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0B67628D-AFB3-4A4D-A81F-964970BA31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09125" cy="140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a:extLst>
              <a:ext uri="{FF2B5EF4-FFF2-40B4-BE49-F238E27FC236}">
                <a16:creationId xmlns:a16="http://schemas.microsoft.com/office/drawing/2014/main" id="{C092D1A9-D157-8D4A-BE3F-09CDEB6FEC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9509125" cy="140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a:extLst>
              <a:ext uri="{FF2B5EF4-FFF2-40B4-BE49-F238E27FC236}">
                <a16:creationId xmlns:a16="http://schemas.microsoft.com/office/drawing/2014/main" id="{37FF3392-A1E9-ED4C-B726-DA538A28E2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419600"/>
            <a:ext cx="9509125" cy="140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06B42A2A-2E87-5243-9182-6BB4E917D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538" y="0"/>
            <a:ext cx="5224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 Box 3">
            <a:extLst>
              <a:ext uri="{FF2B5EF4-FFF2-40B4-BE49-F238E27FC236}">
                <a16:creationId xmlns:a16="http://schemas.microsoft.com/office/drawing/2014/main" id="{528ADF23-3DAB-FD4D-8033-46DD5F64FA94}"/>
              </a:ext>
            </a:extLst>
          </p:cNvPr>
          <p:cNvSpPr txBox="1">
            <a:spLocks noChangeArrowheads="1"/>
          </p:cNvSpPr>
          <p:nvPr/>
        </p:nvSpPr>
        <p:spPr bwMode="auto">
          <a:xfrm>
            <a:off x="288925" y="441325"/>
            <a:ext cx="30353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Gentry</a:t>
            </a:r>
            <a:r>
              <a:rPr lang="ja-JP" altLang="en-US" sz="2400"/>
              <a:t>’</a:t>
            </a:r>
            <a:r>
              <a:rPr lang="en-US" altLang="ja-JP" sz="2400"/>
              <a:t>s stipules of the</a:t>
            </a:r>
          </a:p>
          <a:p>
            <a:pPr>
              <a:spcBef>
                <a:spcPct val="0"/>
              </a:spcBef>
              <a:buFontTx/>
              <a:buNone/>
            </a:pPr>
            <a:r>
              <a:rPr lang="en-US" altLang="en-US" sz="2400"/>
              <a:t>   Rubiaceae</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668</TotalTime>
  <Words>947</Words>
  <Application>Microsoft Macintosh PowerPoint</Application>
  <PresentationFormat>On-screen Show (4:3)</PresentationFormat>
  <Paragraphs>83</Paragraphs>
  <Slides>29</Slides>
  <Notes>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3" baseType="lpstr">
      <vt:lpstr>Times</vt:lpstr>
      <vt:lpstr>ＭＳ Ｐゴシック</vt:lpstr>
      <vt:lpstr>Arial</vt:lpstr>
      <vt:lpstr>Papyrus</vt:lpstr>
      <vt:lpstr>ヒラギノ角ゴ Pro W3</vt:lpstr>
      <vt:lpstr>Calibri</vt:lpstr>
      <vt:lpstr>ArialMS</vt:lpstr>
      <vt:lpstr>Arial-BoldItalicMS</vt:lpstr>
      <vt:lpstr>Helvetica</vt:lpstr>
      <vt:lpstr>TimesNewRomanMS</vt:lpstr>
      <vt:lpstr>TimesNewRomanBdMS</vt:lpstr>
      <vt:lpstr>TimesNewRomanItMS</vt:lpstr>
      <vt:lpstr>Blank Presentation</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Psychotria viridis: Chacruna: source of DMT in ayahuasca brews.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Gardenia</vt:lpstr>
      <vt:lpstr>PowerPoint Presentation</vt:lpstr>
      <vt:lpstr>PowerPoint Presentation</vt:lpstr>
      <vt:lpstr>PowerPoint Presentation</vt:lpstr>
      <vt:lpstr>PowerPoint Presentation</vt:lpstr>
    </vt:vector>
  </TitlesOfParts>
  <Company>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dbarring</dc:creator>
  <cp:lastModifiedBy>David Barrington</cp:lastModifiedBy>
  <cp:revision>34</cp:revision>
  <dcterms:created xsi:type="dcterms:W3CDTF">2012-12-13T00:38:31Z</dcterms:created>
  <dcterms:modified xsi:type="dcterms:W3CDTF">2020-11-19T15:15:02Z</dcterms:modified>
</cp:coreProperties>
</file>