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8" r:id="rId2"/>
    <p:sldId id="288" r:id="rId3"/>
    <p:sldId id="316" r:id="rId4"/>
    <p:sldId id="275" r:id="rId5"/>
    <p:sldId id="277" r:id="rId6"/>
    <p:sldId id="284" r:id="rId7"/>
    <p:sldId id="282" r:id="rId8"/>
    <p:sldId id="283" r:id="rId9"/>
    <p:sldId id="295" r:id="rId10"/>
    <p:sldId id="297" r:id="rId11"/>
    <p:sldId id="294" r:id="rId12"/>
    <p:sldId id="319" r:id="rId13"/>
    <p:sldId id="280" r:id="rId14"/>
    <p:sldId id="298" r:id="rId15"/>
    <p:sldId id="303" r:id="rId16"/>
    <p:sldId id="306" r:id="rId17"/>
    <p:sldId id="290" r:id="rId18"/>
    <p:sldId id="287" r:id="rId19"/>
    <p:sldId id="317" r:id="rId20"/>
    <p:sldId id="318" r:id="rId21"/>
    <p:sldId id="301" r:id="rId22"/>
    <p:sldId id="305" r:id="rId23"/>
    <p:sldId id="281" r:id="rId24"/>
    <p:sldId id="289" r:id="rId25"/>
    <p:sldId id="299" r:id="rId26"/>
    <p:sldId id="304" r:id="rId27"/>
    <p:sldId id="300" r:id="rId28"/>
    <p:sldId id="274"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8"/>
    <p:restoredTop sz="96327"/>
  </p:normalViewPr>
  <p:slideViewPr>
    <p:cSldViewPr>
      <p:cViewPr>
        <p:scale>
          <a:sx n="69" d="100"/>
          <a:sy n="69" d="100"/>
        </p:scale>
        <p:origin x="1952" y="6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4240" y="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AA72901-0A3F-EE48-A0A0-91D31659D69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3555" name="Rectangle 3">
            <a:extLst>
              <a:ext uri="{FF2B5EF4-FFF2-40B4-BE49-F238E27FC236}">
                <a16:creationId xmlns:a16="http://schemas.microsoft.com/office/drawing/2014/main" id="{977E3FA6-DC01-8A44-84BA-2D254C91308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0E1AC0EE-B53E-4945-A290-45720999D59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63D1FFB6-3322-6E46-9D45-A6BC5533DED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355D008C-DF54-0F48-B7F3-0AA7922F5A7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3559" name="Rectangle 7">
            <a:extLst>
              <a:ext uri="{FF2B5EF4-FFF2-40B4-BE49-F238E27FC236}">
                <a16:creationId xmlns:a16="http://schemas.microsoft.com/office/drawing/2014/main" id="{01EF5BFF-0F46-0142-B61E-86DF147B4EF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9E436B5-0DB0-8140-810E-F52E33FF63A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ell.com/current-biology/fulltext/S0960-9822(14)00634-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44C3D091-1EFB-A647-ABAC-00E4391EF6C0}"/>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DB24A2B7-7DAA-DD41-A01C-AEAB5726A6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224E9891-15A4-7245-AAEE-463902C61D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6E1570C-83C8-9345-AA79-167E08347210}" type="slidenum">
              <a:rPr lang="en-US" altLang="en-US" sz="1200"/>
              <a:pPr/>
              <a:t>3</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E436B5-0DB0-8140-810E-F52E33FF63AF}" type="slidenum">
              <a:rPr lang="en-US" altLang="en-US"/>
              <a:pPr/>
              <a:t>15</a:t>
            </a:fld>
            <a:endParaRPr lang="en-US" altLang="en-US"/>
          </a:p>
        </p:txBody>
      </p:sp>
    </p:spTree>
    <p:extLst>
      <p:ext uri="{BB962C8B-B14F-4D97-AF65-F5344CB8AC3E}">
        <p14:creationId xmlns:p14="http://schemas.microsoft.com/office/powerpoint/2010/main" val="173535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9E1EF94B-9604-A84E-B885-73E2DBE7DEE0}"/>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E590A539-0C9B-CA4F-9268-C0B112A43D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Brachyotum ledifolium	Brachyotum ledifolium (Desr.) Triana (Melastomataceae)</a:t>
            </a:r>
          </a:p>
          <a:p>
            <a:pPr eaLnBrk="1" hangingPunct="1"/>
            <a:r>
              <a:rPr lang="en-US" altLang="en-US">
                <a:latin typeface="Times" pitchFamily="2" charset="0"/>
                <a:ea typeface="ＭＳ Ｐゴシック" panose="020B0600070205080204" pitchFamily="34" charset="-128"/>
              </a:rPr>
              <a:t>Brachyotum ledifolium (Desr.) Triana (Melastomataceae), a typical shrub of the elfin forest; hummingbird pollinated. Collected by P. M. Jørgensen, Pichincha province, Ecuador.</a:t>
            </a:r>
          </a:p>
        </p:txBody>
      </p:sp>
      <p:sp>
        <p:nvSpPr>
          <p:cNvPr id="37891" name="Slide Number Placeholder 3">
            <a:extLst>
              <a:ext uri="{FF2B5EF4-FFF2-40B4-BE49-F238E27FC236}">
                <a16:creationId xmlns:a16="http://schemas.microsoft.com/office/drawing/2014/main" id="{C8B48702-BF4E-8147-8BC7-320B335536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96A45378-7E5F-3647-96A3-A92BCA1C01E9}" type="slidenum">
              <a:rPr lang="en-US" altLang="en-US" sz="1200"/>
              <a:pPr/>
              <a:t>17</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56C58F2-B5EB-B348-B905-8B6BC4083B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4F4E3B42-7A59-514B-AE10-4A0E24073303}" type="slidenum">
              <a:rPr lang="en-US" altLang="en-US" sz="1200"/>
              <a:pPr/>
              <a:t>18</a:t>
            </a:fld>
            <a:endParaRPr lang="en-US" altLang="en-US" sz="1200"/>
          </a:p>
        </p:txBody>
      </p:sp>
      <p:sp>
        <p:nvSpPr>
          <p:cNvPr id="39938" name="Rectangle 2">
            <a:extLst>
              <a:ext uri="{FF2B5EF4-FFF2-40B4-BE49-F238E27FC236}">
                <a16:creationId xmlns:a16="http://schemas.microsoft.com/office/drawing/2014/main" id="{8ACD77F8-F392-664F-97CE-125AC5D5E4E4}"/>
              </a:ext>
            </a:extLst>
          </p:cNvPr>
          <p:cNvSpPr>
            <a:spLocks noChangeArrowheads="1" noTextEdit="1"/>
          </p:cNvSpPr>
          <p:nvPr>
            <p:ph type="sldImg"/>
          </p:nvPr>
        </p:nvSpPr>
        <p:spPr>
          <a:ln/>
        </p:spPr>
      </p:sp>
      <p:sp>
        <p:nvSpPr>
          <p:cNvPr id="39939" name="Rectangle 3">
            <a:extLst>
              <a:ext uri="{FF2B5EF4-FFF2-40B4-BE49-F238E27FC236}">
                <a16:creationId xmlns:a16="http://schemas.microsoft.com/office/drawing/2014/main" id="{2625216C-279A-2641-9519-4F2FDDB9CE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Lumer, Cecile. 1980.   Rodent pollination of </a:t>
            </a:r>
            <a:r>
              <a:rPr lang="en-US" altLang="en-US" i="1">
                <a:latin typeface="Times" pitchFamily="2" charset="0"/>
                <a:ea typeface="ＭＳ Ｐゴシック" panose="020B0600070205080204" pitchFamily="34" charset="-128"/>
              </a:rPr>
              <a:t>Blakea</a:t>
            </a:r>
            <a:r>
              <a:rPr lang="en-US" altLang="en-US">
                <a:latin typeface="Times" pitchFamily="2" charset="0"/>
                <a:ea typeface="ＭＳ Ｐゴシック" panose="020B0600070205080204" pitchFamily="34" charset="-128"/>
              </a:rPr>
              <a:t> (Melastomataceae) in a Costa Rican cloud forest. Brittonia 32: 512-517.  </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67200"/>
            <a:ext cx="5029200" cy="457200"/>
          </a:xfrm>
        </p:spPr>
        <p:txBody>
          <a:bodyPr/>
          <a:lstStyle/>
          <a:p>
            <a:r>
              <a:rPr lang="en-US"/>
              <a:t>Lumer, C., 1980. Rodent pollination of Blakea (Melastomataceae) in a Costa Rican cloud forest. </a:t>
            </a:r>
            <a:r>
              <a:rPr lang="en-US" i="1"/>
              <a:t>Brittonia</a:t>
            </a:r>
            <a:r>
              <a:rPr lang="en-US"/>
              <a:t>, </a:t>
            </a:r>
            <a:r>
              <a:rPr lang="en-US" i="1"/>
              <a:t>32</a:t>
            </a:r>
            <a:r>
              <a:rPr lang="en-US"/>
              <a:t>(4), pp.512-517.</a:t>
            </a:r>
          </a:p>
        </p:txBody>
      </p:sp>
      <p:sp>
        <p:nvSpPr>
          <p:cNvPr id="4" name="Slide Number Placeholder 3"/>
          <p:cNvSpPr>
            <a:spLocks noGrp="1"/>
          </p:cNvSpPr>
          <p:nvPr>
            <p:ph type="sldNum" sz="quarter" idx="5"/>
          </p:nvPr>
        </p:nvSpPr>
        <p:spPr/>
        <p:txBody>
          <a:bodyPr/>
          <a:lstStyle/>
          <a:p>
            <a:fld id="{69E436B5-0DB0-8140-810E-F52E33FF63AF}" type="slidenum">
              <a:rPr lang="en-US" altLang="en-US"/>
              <a:pPr/>
              <a:t>19</a:t>
            </a:fld>
            <a:endParaRPr lang="en-US" altLang="en-US"/>
          </a:p>
        </p:txBody>
      </p:sp>
    </p:spTree>
    <p:extLst>
      <p:ext uri="{BB962C8B-B14F-4D97-AF65-F5344CB8AC3E}">
        <p14:creationId xmlns:p14="http://schemas.microsoft.com/office/powerpoint/2010/main" val="422354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1348EA97-AC5D-8540-A9CF-7471F0805D6B}"/>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5FFFA1B1-E42B-3140-A3D7-FE20992415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VIDEO AT </a:t>
            </a:r>
            <a:r>
              <a:rPr lang="en-US" altLang="en-US">
                <a:latin typeface="Times" pitchFamily="2" charset="0"/>
                <a:ea typeface="ＭＳ Ｐゴシック" panose="020B0600070205080204" pitchFamily="34" charset="-128"/>
                <a:hlinkClick r:id="rId3"/>
              </a:rPr>
              <a:t>https://www.cell.com/current-biology/fulltext/S0960-9822(14)00634-4</a:t>
            </a:r>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dellinger2014.pdf</a:t>
            </a:r>
          </a:p>
          <a:p>
            <a:r>
              <a:rPr lang="en-US" altLang="en-US">
                <a:latin typeface="Times" pitchFamily="2" charset="0"/>
                <a:ea typeface="ＭＳ Ｐゴシック" panose="020B0600070205080204" pitchFamily="34" charset="-128"/>
              </a:rPr>
              <a:t>Edwards_j2014.pdf</a:t>
            </a:r>
          </a:p>
          <a:p>
            <a:r>
              <a:rPr lang="en-US" altLang="en-US">
                <a:latin typeface="Times" pitchFamily="2" charset="0"/>
                <a:ea typeface="ＭＳ Ｐゴシック" panose="020B0600070205080204" pitchFamily="34" charset="-128"/>
              </a:rPr>
              <a:t>Figure 1. Co-evolution of a flower and its pollinator.</a:t>
            </a:r>
          </a:p>
          <a:p>
            <a:r>
              <a:rPr lang="en-US" altLang="en-US">
                <a:latin typeface="Times" pitchFamily="2" charset="0"/>
                <a:ea typeface="ＭＳ Ｐゴシック" panose="020B0600070205080204" pitchFamily="34" charset="-128"/>
              </a:rPr>
              <a:t>(A) Flower of Axinaea costaricensis, showing five mature anthers with large white food body appendages. The tubular magenta anther sacs</a:t>
            </a:r>
          </a:p>
          <a:p>
            <a:r>
              <a:rPr lang="en-US" altLang="en-US">
                <a:latin typeface="Times" pitchFamily="2" charset="0"/>
                <a:ea typeface="ＭＳ Ｐゴシック" panose="020B0600070205080204" pitchFamily="34" charset="-128"/>
              </a:rPr>
              <a:t>extend from the base of each food body. (B) A schematic showing how birds pluck and squeeze the food body causing a puff of pollen to</a:t>
            </a:r>
          </a:p>
          <a:p>
            <a:r>
              <a:rPr lang="en-US" altLang="en-US">
                <a:latin typeface="Times" pitchFamily="2" charset="0"/>
                <a:ea typeface="ＭＳ Ｐゴシック" panose="020B0600070205080204" pitchFamily="34" charset="-128"/>
              </a:rPr>
              <a:t>exit the anthers from the apical pore. The pollen can then be transferred to stigmas by wind or by birds when visiting other flowers.</a:t>
            </a:r>
          </a:p>
          <a:p>
            <a:r>
              <a:rPr lang="en-US" altLang="en-US">
                <a:latin typeface="Times" pitchFamily="2" charset="0"/>
                <a:ea typeface="ＭＳ Ｐゴシック" panose="020B0600070205080204" pitchFamily="34" charset="-128"/>
              </a:rPr>
              <a:t>(C) Chlorospingus pileatus (sooty-capped bush tanager) holding a food body and anther sac from A. costaricensis. The food bodies primarily</a:t>
            </a:r>
          </a:p>
          <a:p>
            <a:r>
              <a:rPr lang="en-US" altLang="en-US">
                <a:latin typeface="Times" pitchFamily="2" charset="0"/>
                <a:ea typeface="ＭＳ Ｐゴシック" panose="020B0600070205080204" pitchFamily="34" charset="-128"/>
              </a:rPr>
              <a:t>provide sugars and vitamin C. Credits: (A) Photo cropped from image by Juan Franscisco Morales (http://melas-centroamerica.com/</a:t>
            </a:r>
          </a:p>
          <a:p>
            <a:r>
              <a:rPr lang="en-US" altLang="en-US">
                <a:latin typeface="Times" pitchFamily="2" charset="0"/>
                <a:ea typeface="ＭＳ Ｐゴシック" panose="020B0600070205080204" pitchFamily="34" charset="-128"/>
              </a:rPr>
              <a:t>axinaea-costaricensis/); (B) drawing by Ann Kremers; (C) photo by Florian Etl.</a:t>
            </a:r>
          </a:p>
        </p:txBody>
      </p:sp>
      <p:sp>
        <p:nvSpPr>
          <p:cNvPr id="41987" name="Slide Number Placeholder 3">
            <a:extLst>
              <a:ext uri="{FF2B5EF4-FFF2-40B4-BE49-F238E27FC236}">
                <a16:creationId xmlns:a16="http://schemas.microsoft.com/office/drawing/2014/main" id="{5D70C37A-DC77-5E40-943B-F2A2A08E9E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EC6FDCBA-38B8-C843-ADC0-5F61D0B4B6DB}" type="slidenum">
              <a:rPr lang="en-US" altLang="en-US" sz="1200"/>
              <a:pPr/>
              <a:t>21</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787E511E-C25C-9C4A-AD80-CBF8B3BF0982}"/>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9B4AB8F9-E19B-8F47-914C-FFFA1EC46C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(Meyer 2001).</a:t>
            </a:r>
          </a:p>
        </p:txBody>
      </p:sp>
      <p:sp>
        <p:nvSpPr>
          <p:cNvPr id="44035" name="Slide Number Placeholder 3">
            <a:extLst>
              <a:ext uri="{FF2B5EF4-FFF2-40B4-BE49-F238E27FC236}">
                <a16:creationId xmlns:a16="http://schemas.microsoft.com/office/drawing/2014/main" id="{0679E870-A8D4-CD4F-A446-22D9D59F4E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E0BC2808-8592-E347-A4AA-BCC3E1C1D45C}" type="slidenum">
              <a:rPr lang="en-US" altLang="en-US" sz="1200"/>
              <a:pPr/>
              <a:t>22</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0A025F4F-41EB-C146-81F1-E7743ACEFD7D}"/>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463C63B1-748D-0847-9292-1B48C0405A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Clidemia hirta, commonly called soapbush or Koster's Curse, is a perennial shrub. It is an invasive plant species in many tropical regions of the world, creating serious damage.</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Originally from the American Neotropics (Mexico to Paraguay as well as the Caribbean),[1][2] it has been introduced to Australia, Southern Asia and East Africa.</a:t>
            </a:r>
          </a:p>
          <a:p>
            <a:r>
              <a:rPr lang="en-US" altLang="en-US">
                <a:latin typeface="Times" pitchFamily="2" charset="0"/>
                <a:ea typeface="ＭＳ Ｐゴシック" panose="020B0600070205080204" pitchFamily="34" charset="-128"/>
              </a:rPr>
              <a:t>It was introduced to Hawaiʻi in the 1940s; by 1978 it had spread to over 90,000 acres (360 km2) of land on Oʻahu. In 1972 Koster's Curse was first spotted on the Big Island. In Sri Lanka it is quite invasive in wet zone and upcountry forests, especially invading gaps in the forest, preventing other native species from emerging.[3]</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"Koster's curse" is a commonly used name in places where the plant grows as a noxious weed, such as Hawai'i. Koster was the man who between 1880 and 1886 accidentally introduced seeds of C. hirta to Fiji in coffee nursery stock, where its problematic nature was first noticed around 1920 (</a:t>
            </a:r>
          </a:p>
          <a:p>
            <a:endParaRPr lang="en-US" altLang="en-US">
              <a:latin typeface="Times" pitchFamily="2"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BF2EB075-BFA3-3146-A4DE-355864FD3E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C1D3BF8-A6C0-6D4B-ABBE-644CADCAE4BC}" type="slidenum">
              <a:rPr lang="en-US" altLang="en-US" sz="1200"/>
              <a:pPr/>
              <a:t>25</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1720F1A3-5359-9546-A73D-93B32BCBB7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F904DFD-4E22-FE47-9524-EF3AC23EDE01}" type="slidenum">
              <a:rPr lang="en-US" altLang="en-US" sz="1200"/>
              <a:pPr/>
              <a:t>26</a:t>
            </a:fld>
            <a:endParaRPr lang="en-US" altLang="en-US" sz="1200"/>
          </a:p>
        </p:txBody>
      </p:sp>
      <p:sp>
        <p:nvSpPr>
          <p:cNvPr id="50178" name="Rectangle 2">
            <a:extLst>
              <a:ext uri="{FF2B5EF4-FFF2-40B4-BE49-F238E27FC236}">
                <a16:creationId xmlns:a16="http://schemas.microsoft.com/office/drawing/2014/main" id="{0902407F-2510-2F4F-B8AD-066EA748BB31}"/>
              </a:ext>
            </a:extLst>
          </p:cNvPr>
          <p:cNvSpPr>
            <a:spLocks noChangeArrowheads="1" noTextEdit="1"/>
          </p:cNvSpPr>
          <p:nvPr>
            <p:ph type="sldImg"/>
          </p:nvPr>
        </p:nvSpPr>
        <p:spPr>
          <a:ln/>
        </p:spPr>
      </p:sp>
      <p:sp>
        <p:nvSpPr>
          <p:cNvPr id="50179" name="Rectangle 3">
            <a:extLst>
              <a:ext uri="{FF2B5EF4-FFF2-40B4-BE49-F238E27FC236}">
                <a16:creationId xmlns:a16="http://schemas.microsoft.com/office/drawing/2014/main" id="{8FCE2147-7754-8D43-88E1-ED0FBAD79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443D48D-AE54-5B42-88F1-3212D79AB8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1D2177C2-6858-8A46-BA02-D53A875B9D28}" type="slidenum">
              <a:rPr lang="en-US" altLang="en-US" sz="1200"/>
              <a:pPr/>
              <a:t>28</a:t>
            </a:fld>
            <a:endParaRPr lang="en-US" altLang="en-US" sz="1200"/>
          </a:p>
        </p:txBody>
      </p:sp>
      <p:sp>
        <p:nvSpPr>
          <p:cNvPr id="53250" name="Rectangle 2">
            <a:extLst>
              <a:ext uri="{FF2B5EF4-FFF2-40B4-BE49-F238E27FC236}">
                <a16:creationId xmlns:a16="http://schemas.microsoft.com/office/drawing/2014/main" id="{18082E4F-6F1B-0747-9CD8-8EEDFEC03300}"/>
              </a:ext>
            </a:extLst>
          </p:cNvPr>
          <p:cNvSpPr>
            <a:spLocks noChangeArrowheads="1" noTextEdit="1"/>
          </p:cNvSpPr>
          <p:nvPr>
            <p:ph type="sldImg"/>
          </p:nvPr>
        </p:nvSpPr>
        <p:spPr>
          <a:ln/>
        </p:spPr>
      </p:sp>
      <p:sp>
        <p:nvSpPr>
          <p:cNvPr id="53251" name="Rectangle 3">
            <a:extLst>
              <a:ext uri="{FF2B5EF4-FFF2-40B4-BE49-F238E27FC236}">
                <a16:creationId xmlns:a16="http://schemas.microsoft.com/office/drawing/2014/main" id="{B3A09ABF-3BAB-4644-A86A-47F12AA195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C2B56AB9-75D1-B043-A689-9EA62A750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E9A5468A-17B0-3549-8AB7-2DF3E1A01BE3}" type="slidenum">
              <a:rPr lang="en-US" altLang="en-US" sz="1200"/>
              <a:pPr/>
              <a:t>4</a:t>
            </a:fld>
            <a:endParaRPr lang="en-US" altLang="en-US" sz="1200"/>
          </a:p>
        </p:txBody>
      </p:sp>
      <p:sp>
        <p:nvSpPr>
          <p:cNvPr id="19458" name="Rectangle 2">
            <a:extLst>
              <a:ext uri="{FF2B5EF4-FFF2-40B4-BE49-F238E27FC236}">
                <a16:creationId xmlns:a16="http://schemas.microsoft.com/office/drawing/2014/main" id="{9073409B-129A-8F45-AF86-7C115E77E453}"/>
              </a:ext>
            </a:extLst>
          </p:cNvPr>
          <p:cNvSpPr>
            <a:spLocks noChangeArrowheads="1" noTextEdit="1"/>
          </p:cNvSpPr>
          <p:nvPr>
            <p:ph type="sldImg"/>
          </p:nvPr>
        </p:nvSpPr>
        <p:spPr>
          <a:ln/>
        </p:spPr>
      </p:sp>
      <p:sp>
        <p:nvSpPr>
          <p:cNvPr id="19459" name="Rectangle 3">
            <a:extLst>
              <a:ext uri="{FF2B5EF4-FFF2-40B4-BE49-F238E27FC236}">
                <a16:creationId xmlns:a16="http://schemas.microsoft.com/office/drawing/2014/main" id="{E745A1B2-D95E-914D-9D43-BA3778F22E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98F04F72-2FFA-4B4B-BFAE-CF935D5072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BC4E444F-E27F-7745-BDFF-C9D528A5F4DA}" type="slidenum">
              <a:rPr lang="en-US" altLang="en-US" sz="1200"/>
              <a:pPr/>
              <a:t>6</a:t>
            </a:fld>
            <a:endParaRPr lang="en-US" altLang="en-US" sz="1200"/>
          </a:p>
        </p:txBody>
      </p:sp>
      <p:sp>
        <p:nvSpPr>
          <p:cNvPr id="22530" name="Rectangle 2">
            <a:extLst>
              <a:ext uri="{FF2B5EF4-FFF2-40B4-BE49-F238E27FC236}">
                <a16:creationId xmlns:a16="http://schemas.microsoft.com/office/drawing/2014/main" id="{144ADA1C-E05F-6247-9419-F7F05F835A70}"/>
              </a:ext>
            </a:extLst>
          </p:cNvPr>
          <p:cNvSpPr>
            <a:spLocks noChangeArrowheads="1" noTextEdit="1"/>
          </p:cNvSpPr>
          <p:nvPr>
            <p:ph type="sldImg"/>
          </p:nvPr>
        </p:nvSpPr>
        <p:spPr>
          <a:ln/>
        </p:spPr>
      </p:sp>
      <p:sp>
        <p:nvSpPr>
          <p:cNvPr id="22531" name="Rectangle 3">
            <a:extLst>
              <a:ext uri="{FF2B5EF4-FFF2-40B4-BE49-F238E27FC236}">
                <a16:creationId xmlns:a16="http://schemas.microsoft.com/office/drawing/2014/main" id="{C0C52178-7F16-E149-B5E7-6A033B0E7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E4A2AFF-89C3-2E4C-9F1E-012427E188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BC8440D7-A369-A94F-84E4-4DCAFA979228}" type="slidenum">
              <a:rPr lang="en-US" altLang="en-US" sz="1200"/>
              <a:pPr/>
              <a:t>7</a:t>
            </a:fld>
            <a:endParaRPr lang="en-US" altLang="en-US" sz="1200"/>
          </a:p>
        </p:txBody>
      </p:sp>
      <p:sp>
        <p:nvSpPr>
          <p:cNvPr id="24578" name="Rectangle 2">
            <a:extLst>
              <a:ext uri="{FF2B5EF4-FFF2-40B4-BE49-F238E27FC236}">
                <a16:creationId xmlns:a16="http://schemas.microsoft.com/office/drawing/2014/main" id="{458D5710-F3A9-CD4C-920C-D9A2B2CF3342}"/>
              </a:ext>
            </a:extLst>
          </p:cNvPr>
          <p:cNvSpPr>
            <a:spLocks noChangeArrowheads="1" noTextEdit="1"/>
          </p:cNvSpPr>
          <p:nvPr>
            <p:ph type="sldImg"/>
          </p:nvPr>
        </p:nvSpPr>
        <p:spPr>
          <a:ln/>
        </p:spPr>
      </p:sp>
      <p:sp>
        <p:nvSpPr>
          <p:cNvPr id="24579" name="Rectangle 3">
            <a:extLst>
              <a:ext uri="{FF2B5EF4-FFF2-40B4-BE49-F238E27FC236}">
                <a16:creationId xmlns:a16="http://schemas.microsoft.com/office/drawing/2014/main" id="{905E5B7F-9D66-3942-9B6B-1F37855B90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4F80B41-82BF-EA46-83E7-FEEDB9574606}"/>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77EA3D15-2F8A-0C4D-9951-F2AF0BC59D40}"/>
              </a:ext>
            </a:extLst>
          </p:cNvPr>
          <p:cNvSpPr>
            <a:spLocks noGrp="1" noChangeArrowheads="1"/>
          </p:cNvSpPr>
          <p:nvPr>
            <p:ph type="body" idx="1"/>
          </p:nvPr>
        </p:nvSpPr>
        <p:spPr>
          <a:xfrm>
            <a:off x="914400" y="42672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American Journal of Botany 88(3): 486–498. 2001.</a:t>
            </a:r>
          </a:p>
          <a:p>
            <a:r>
              <a:rPr lang="en-US" altLang="en-US" b="1">
                <a:latin typeface="Times" pitchFamily="2" charset="0"/>
                <a:ea typeface="ＭＳ Ｐゴシック" panose="020B0600070205080204" pitchFamily="34" charset="-128"/>
              </a:rPr>
              <a:t>MOLECULAR PHYLOGENETICS OF MELASTOMATACEAE</a:t>
            </a:r>
          </a:p>
          <a:p>
            <a:r>
              <a:rPr lang="en-US" altLang="en-US" b="1">
                <a:latin typeface="Times" pitchFamily="2" charset="0"/>
                <a:ea typeface="ＭＳ Ｐゴシック" panose="020B0600070205080204" pitchFamily="34" charset="-128"/>
              </a:rPr>
              <a:t>AND MEMECYLACEAE: IMPLICATIONS FOR</a:t>
            </a:r>
          </a:p>
          <a:p>
            <a:r>
              <a:rPr lang="en-US" altLang="en-US" b="1">
                <a:latin typeface="Times" pitchFamily="2" charset="0"/>
                <a:ea typeface="ＭＳ Ｐゴシック" panose="020B0600070205080204" pitchFamily="34" charset="-128"/>
              </a:rPr>
              <a:t>CHARACTER EVOLUTION1</a:t>
            </a:r>
          </a:p>
          <a:p>
            <a:r>
              <a:rPr lang="en-US" altLang="en-US">
                <a:latin typeface="Times" pitchFamily="2" charset="0"/>
                <a:ea typeface="ＭＳ Ｐゴシック" panose="020B0600070205080204" pitchFamily="34" charset="-128"/>
              </a:rPr>
              <a:t>G. CLAUSING2,4 AND S. S. RENNER3,4</a:t>
            </a:r>
          </a:p>
          <a:p>
            <a:endParaRPr lang="en-US" altLang="en-US">
              <a:latin typeface="Times" pitchFamily="2"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29CA3193-AA8D-A245-B5C5-F35515D2DB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6AD7754-EB88-E349-A72B-A0CE83D7C9FB}" type="slidenum">
              <a:rPr lang="en-US" altLang="en-US" sz="1200"/>
              <a:pPr/>
              <a:t>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E436B5-0DB0-8140-810E-F52E33FF63AF}" type="slidenum">
              <a:rPr lang="en-US" altLang="en-US"/>
              <a:pPr/>
              <a:t>10</a:t>
            </a:fld>
            <a:endParaRPr lang="en-US" altLang="en-US"/>
          </a:p>
        </p:txBody>
      </p:sp>
    </p:spTree>
    <p:extLst>
      <p:ext uri="{BB962C8B-B14F-4D97-AF65-F5344CB8AC3E}">
        <p14:creationId xmlns:p14="http://schemas.microsoft.com/office/powerpoint/2010/main" val="247667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9EC8CA4-FDBE-BC4E-8CA4-15718255628A}"/>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AE55106A-2328-3F4B-A4CF-B2809BADAB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American Journal of Botany 88(3): 486–498. 2001.</a:t>
            </a:r>
          </a:p>
          <a:p>
            <a:r>
              <a:rPr lang="en-US" altLang="en-US" b="1">
                <a:latin typeface="Times" pitchFamily="2" charset="0"/>
                <a:ea typeface="ＭＳ Ｐゴシック" panose="020B0600070205080204" pitchFamily="34" charset="-128"/>
              </a:rPr>
              <a:t>MOLECULAR PHYLOGENETICS OF MELASTOMATACEAE</a:t>
            </a:r>
          </a:p>
          <a:p>
            <a:r>
              <a:rPr lang="en-US" altLang="en-US" b="1">
                <a:latin typeface="Times" pitchFamily="2" charset="0"/>
                <a:ea typeface="ＭＳ Ｐゴシック" panose="020B0600070205080204" pitchFamily="34" charset="-128"/>
              </a:rPr>
              <a:t>AND MEMECYLACEAE: IMPLICATIONS FOR</a:t>
            </a:r>
          </a:p>
          <a:p>
            <a:r>
              <a:rPr lang="en-US" altLang="en-US" b="1">
                <a:latin typeface="Times" pitchFamily="2" charset="0"/>
                <a:ea typeface="ＭＳ Ｐゴシック" panose="020B0600070205080204" pitchFamily="34" charset="-128"/>
              </a:rPr>
              <a:t>CHARACTER EVOLUTION1</a:t>
            </a:r>
          </a:p>
          <a:p>
            <a:r>
              <a:rPr lang="en-US" altLang="en-US">
                <a:latin typeface="Times" pitchFamily="2" charset="0"/>
                <a:ea typeface="ＭＳ Ｐゴシック" panose="020B0600070205080204" pitchFamily="34" charset="-128"/>
              </a:rPr>
              <a:t>G. CLAUSING2,4 AND S. S. RENNER3,4</a:t>
            </a:r>
          </a:p>
        </p:txBody>
      </p:sp>
      <p:sp>
        <p:nvSpPr>
          <p:cNvPr id="30723" name="Slide Number Placeholder 3">
            <a:extLst>
              <a:ext uri="{FF2B5EF4-FFF2-40B4-BE49-F238E27FC236}">
                <a16:creationId xmlns:a16="http://schemas.microsoft.com/office/drawing/2014/main" id="{67447F98-5414-9C4D-B305-8F5B7F499B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1F57EC1-EC1D-CA49-9597-5511EFD014D7}" type="slidenum">
              <a:rPr lang="en-US" altLang="en-US" sz="1200"/>
              <a:pPr/>
              <a:t>11</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E436B5-0DB0-8140-810E-F52E33FF63AF}" type="slidenum">
              <a:rPr lang="en-US" altLang="en-US"/>
              <a:pPr/>
              <a:t>13</a:t>
            </a:fld>
            <a:endParaRPr lang="en-US" altLang="en-US"/>
          </a:p>
        </p:txBody>
      </p:sp>
    </p:spTree>
    <p:extLst>
      <p:ext uri="{BB962C8B-B14F-4D97-AF65-F5344CB8AC3E}">
        <p14:creationId xmlns:p14="http://schemas.microsoft.com/office/powerpoint/2010/main" val="189163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3EFFBF1-AC54-6C4F-A9C8-C6B6ED268EAA}"/>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BE94A645-B2A6-EE46-899D-4E0ECA1255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F916A529-E35C-A146-9849-95EF477D09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9C9D480D-79ED-724E-850E-9B1C3A7C9F04}" type="slidenum">
              <a:rPr lang="en-US" altLang="en-US" sz="1200"/>
              <a:pPr/>
              <a:t>14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8FB45B-B8BB-5646-BC67-9E5058D589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D6D833-6421-8548-9B83-CDEFA3976F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E5F278-06B5-9346-9AB0-E037242B18D1}"/>
              </a:ext>
            </a:extLst>
          </p:cNvPr>
          <p:cNvSpPr>
            <a:spLocks noGrp="1" noChangeArrowheads="1"/>
          </p:cNvSpPr>
          <p:nvPr>
            <p:ph type="sldNum" sz="quarter" idx="12"/>
          </p:nvPr>
        </p:nvSpPr>
        <p:spPr>
          <a:ln/>
        </p:spPr>
        <p:txBody>
          <a:bodyPr/>
          <a:lstStyle>
            <a:lvl1pPr>
              <a:defRPr/>
            </a:lvl1pPr>
          </a:lstStyle>
          <a:p>
            <a:fld id="{A33F35EC-37C5-C844-BA40-E97B9F95C3F2}" type="slidenum">
              <a:rPr lang="en-US" altLang="en-US"/>
              <a:pPr/>
              <a:t>‹#›</a:t>
            </a:fld>
            <a:endParaRPr lang="en-US" altLang="en-US"/>
          </a:p>
        </p:txBody>
      </p:sp>
    </p:spTree>
    <p:extLst>
      <p:ext uri="{BB962C8B-B14F-4D97-AF65-F5344CB8AC3E}">
        <p14:creationId xmlns:p14="http://schemas.microsoft.com/office/powerpoint/2010/main" val="332833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8F9651-8650-BF48-88EF-3F79C422AE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2E86BE-3E9B-D941-8776-37C947200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16F09D-BA1D-EF45-9715-85347A7CEDE5}"/>
              </a:ext>
            </a:extLst>
          </p:cNvPr>
          <p:cNvSpPr>
            <a:spLocks noGrp="1" noChangeArrowheads="1"/>
          </p:cNvSpPr>
          <p:nvPr>
            <p:ph type="sldNum" sz="quarter" idx="12"/>
          </p:nvPr>
        </p:nvSpPr>
        <p:spPr>
          <a:ln/>
        </p:spPr>
        <p:txBody>
          <a:bodyPr/>
          <a:lstStyle>
            <a:lvl1pPr>
              <a:defRPr/>
            </a:lvl1pPr>
          </a:lstStyle>
          <a:p>
            <a:fld id="{B034D05C-0361-5648-A723-57665BAA5C1D}" type="slidenum">
              <a:rPr lang="en-US" altLang="en-US"/>
              <a:pPr/>
              <a:t>‹#›</a:t>
            </a:fld>
            <a:endParaRPr lang="en-US" altLang="en-US"/>
          </a:p>
        </p:txBody>
      </p:sp>
    </p:spTree>
    <p:extLst>
      <p:ext uri="{BB962C8B-B14F-4D97-AF65-F5344CB8AC3E}">
        <p14:creationId xmlns:p14="http://schemas.microsoft.com/office/powerpoint/2010/main" val="358082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323A56-1677-0F4B-9654-588BA02403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C78E66-15B0-E648-94AC-8F38F1BDE4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C6E693-6DBF-7D40-983A-D3AE5A537B20}"/>
              </a:ext>
            </a:extLst>
          </p:cNvPr>
          <p:cNvSpPr>
            <a:spLocks noGrp="1" noChangeArrowheads="1"/>
          </p:cNvSpPr>
          <p:nvPr>
            <p:ph type="sldNum" sz="quarter" idx="12"/>
          </p:nvPr>
        </p:nvSpPr>
        <p:spPr>
          <a:ln/>
        </p:spPr>
        <p:txBody>
          <a:bodyPr/>
          <a:lstStyle>
            <a:lvl1pPr>
              <a:defRPr/>
            </a:lvl1pPr>
          </a:lstStyle>
          <a:p>
            <a:fld id="{BAD2B011-B582-0544-881C-838B807BA9F8}" type="slidenum">
              <a:rPr lang="en-US" altLang="en-US"/>
              <a:pPr/>
              <a:t>‹#›</a:t>
            </a:fld>
            <a:endParaRPr lang="en-US" altLang="en-US"/>
          </a:p>
        </p:txBody>
      </p:sp>
    </p:spTree>
    <p:extLst>
      <p:ext uri="{BB962C8B-B14F-4D97-AF65-F5344CB8AC3E}">
        <p14:creationId xmlns:p14="http://schemas.microsoft.com/office/powerpoint/2010/main" val="140862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E62606-220C-EF46-8D82-7BE7C85D34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48B248-431D-CC4F-AFB2-30B42DA8B2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B51EC0-AE49-1148-B895-CB739D6E9443}"/>
              </a:ext>
            </a:extLst>
          </p:cNvPr>
          <p:cNvSpPr>
            <a:spLocks noGrp="1" noChangeArrowheads="1"/>
          </p:cNvSpPr>
          <p:nvPr>
            <p:ph type="sldNum" sz="quarter" idx="12"/>
          </p:nvPr>
        </p:nvSpPr>
        <p:spPr>
          <a:ln/>
        </p:spPr>
        <p:txBody>
          <a:bodyPr/>
          <a:lstStyle>
            <a:lvl1pPr>
              <a:defRPr/>
            </a:lvl1pPr>
          </a:lstStyle>
          <a:p>
            <a:fld id="{C4474867-9112-7141-A820-2106568219EF}" type="slidenum">
              <a:rPr lang="en-US" altLang="en-US"/>
              <a:pPr/>
              <a:t>‹#›</a:t>
            </a:fld>
            <a:endParaRPr lang="en-US" altLang="en-US"/>
          </a:p>
        </p:txBody>
      </p:sp>
    </p:spTree>
    <p:extLst>
      <p:ext uri="{BB962C8B-B14F-4D97-AF65-F5344CB8AC3E}">
        <p14:creationId xmlns:p14="http://schemas.microsoft.com/office/powerpoint/2010/main" val="135871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3BFC61-F3C1-504A-B741-AF6902723E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8842A7-72E3-E443-B785-AB0C96599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F12553-0283-294C-8AAB-1853422BB3AC}"/>
              </a:ext>
            </a:extLst>
          </p:cNvPr>
          <p:cNvSpPr>
            <a:spLocks noGrp="1" noChangeArrowheads="1"/>
          </p:cNvSpPr>
          <p:nvPr>
            <p:ph type="sldNum" sz="quarter" idx="12"/>
          </p:nvPr>
        </p:nvSpPr>
        <p:spPr>
          <a:ln/>
        </p:spPr>
        <p:txBody>
          <a:bodyPr/>
          <a:lstStyle>
            <a:lvl1pPr>
              <a:defRPr/>
            </a:lvl1pPr>
          </a:lstStyle>
          <a:p>
            <a:fld id="{C2365E6A-9B0D-9D43-A011-12896BDA570F}" type="slidenum">
              <a:rPr lang="en-US" altLang="en-US"/>
              <a:pPr/>
              <a:t>‹#›</a:t>
            </a:fld>
            <a:endParaRPr lang="en-US" altLang="en-US"/>
          </a:p>
        </p:txBody>
      </p:sp>
    </p:spTree>
    <p:extLst>
      <p:ext uri="{BB962C8B-B14F-4D97-AF65-F5344CB8AC3E}">
        <p14:creationId xmlns:p14="http://schemas.microsoft.com/office/powerpoint/2010/main" val="234638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30CDCE-D501-1A41-B2F1-4E763930CE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4F77BE-4337-C24C-B355-4D0BCE14D1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09C477-BDFC-0040-A6F4-F05BE97C59D3}"/>
              </a:ext>
            </a:extLst>
          </p:cNvPr>
          <p:cNvSpPr>
            <a:spLocks noGrp="1" noChangeArrowheads="1"/>
          </p:cNvSpPr>
          <p:nvPr>
            <p:ph type="sldNum" sz="quarter" idx="12"/>
          </p:nvPr>
        </p:nvSpPr>
        <p:spPr>
          <a:ln/>
        </p:spPr>
        <p:txBody>
          <a:bodyPr/>
          <a:lstStyle>
            <a:lvl1pPr>
              <a:defRPr/>
            </a:lvl1pPr>
          </a:lstStyle>
          <a:p>
            <a:fld id="{D5DC0395-FA30-954F-BE27-01A27468C856}" type="slidenum">
              <a:rPr lang="en-US" altLang="en-US"/>
              <a:pPr/>
              <a:t>‹#›</a:t>
            </a:fld>
            <a:endParaRPr lang="en-US" altLang="en-US"/>
          </a:p>
        </p:txBody>
      </p:sp>
    </p:spTree>
    <p:extLst>
      <p:ext uri="{BB962C8B-B14F-4D97-AF65-F5344CB8AC3E}">
        <p14:creationId xmlns:p14="http://schemas.microsoft.com/office/powerpoint/2010/main" val="13726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9C48304-23A5-8247-82D9-C16FD56D928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C9F67E-8C57-4E40-A851-2B8899FC9C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AFB378-7004-F940-9B7C-2C216E64F01A}"/>
              </a:ext>
            </a:extLst>
          </p:cNvPr>
          <p:cNvSpPr>
            <a:spLocks noGrp="1" noChangeArrowheads="1"/>
          </p:cNvSpPr>
          <p:nvPr>
            <p:ph type="sldNum" sz="quarter" idx="12"/>
          </p:nvPr>
        </p:nvSpPr>
        <p:spPr>
          <a:ln/>
        </p:spPr>
        <p:txBody>
          <a:bodyPr/>
          <a:lstStyle>
            <a:lvl1pPr>
              <a:defRPr/>
            </a:lvl1pPr>
          </a:lstStyle>
          <a:p>
            <a:fld id="{A2F9733F-745F-1A48-84CC-7A02C1255F7A}" type="slidenum">
              <a:rPr lang="en-US" altLang="en-US"/>
              <a:pPr/>
              <a:t>‹#›</a:t>
            </a:fld>
            <a:endParaRPr lang="en-US" altLang="en-US"/>
          </a:p>
        </p:txBody>
      </p:sp>
    </p:spTree>
    <p:extLst>
      <p:ext uri="{BB962C8B-B14F-4D97-AF65-F5344CB8AC3E}">
        <p14:creationId xmlns:p14="http://schemas.microsoft.com/office/powerpoint/2010/main" val="385734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575BEC-58D4-4347-8B71-53F0DC6E82A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84C330-52E5-764B-92A5-2BC4F4A738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DA581E-B8EE-4F42-A02D-836A390B1B45}"/>
              </a:ext>
            </a:extLst>
          </p:cNvPr>
          <p:cNvSpPr>
            <a:spLocks noGrp="1" noChangeArrowheads="1"/>
          </p:cNvSpPr>
          <p:nvPr>
            <p:ph type="sldNum" sz="quarter" idx="12"/>
          </p:nvPr>
        </p:nvSpPr>
        <p:spPr>
          <a:ln/>
        </p:spPr>
        <p:txBody>
          <a:bodyPr/>
          <a:lstStyle>
            <a:lvl1pPr>
              <a:defRPr/>
            </a:lvl1pPr>
          </a:lstStyle>
          <a:p>
            <a:fld id="{28EBAFD7-108F-8F45-AAF0-897994C3DF9B}" type="slidenum">
              <a:rPr lang="en-US" altLang="en-US"/>
              <a:pPr/>
              <a:t>‹#›</a:t>
            </a:fld>
            <a:endParaRPr lang="en-US" altLang="en-US"/>
          </a:p>
        </p:txBody>
      </p:sp>
    </p:spTree>
    <p:extLst>
      <p:ext uri="{BB962C8B-B14F-4D97-AF65-F5344CB8AC3E}">
        <p14:creationId xmlns:p14="http://schemas.microsoft.com/office/powerpoint/2010/main" val="279819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AAC201-AE6D-A346-A0EA-14CB9DE93C4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A2290EB-2AA8-A941-BD57-E6005A79BC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570A7D-A867-F946-82CC-B646E87D2C33}"/>
              </a:ext>
            </a:extLst>
          </p:cNvPr>
          <p:cNvSpPr>
            <a:spLocks noGrp="1" noChangeArrowheads="1"/>
          </p:cNvSpPr>
          <p:nvPr>
            <p:ph type="sldNum" sz="quarter" idx="12"/>
          </p:nvPr>
        </p:nvSpPr>
        <p:spPr>
          <a:ln/>
        </p:spPr>
        <p:txBody>
          <a:bodyPr/>
          <a:lstStyle>
            <a:lvl1pPr>
              <a:defRPr/>
            </a:lvl1pPr>
          </a:lstStyle>
          <a:p>
            <a:fld id="{6AF2E4BF-1B19-9C46-AE71-574439D9228A}" type="slidenum">
              <a:rPr lang="en-US" altLang="en-US"/>
              <a:pPr/>
              <a:t>‹#›</a:t>
            </a:fld>
            <a:endParaRPr lang="en-US" altLang="en-US"/>
          </a:p>
        </p:txBody>
      </p:sp>
    </p:spTree>
    <p:extLst>
      <p:ext uri="{BB962C8B-B14F-4D97-AF65-F5344CB8AC3E}">
        <p14:creationId xmlns:p14="http://schemas.microsoft.com/office/powerpoint/2010/main" val="31625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1945FE-41FC-1746-8399-4A516A373D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2DB127-C562-F64A-9FA2-5C8DDB3CA5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9997F5-1D0A-C144-8166-455EBFF646E6}"/>
              </a:ext>
            </a:extLst>
          </p:cNvPr>
          <p:cNvSpPr>
            <a:spLocks noGrp="1" noChangeArrowheads="1"/>
          </p:cNvSpPr>
          <p:nvPr>
            <p:ph type="sldNum" sz="quarter" idx="12"/>
          </p:nvPr>
        </p:nvSpPr>
        <p:spPr>
          <a:ln/>
        </p:spPr>
        <p:txBody>
          <a:bodyPr/>
          <a:lstStyle>
            <a:lvl1pPr>
              <a:defRPr/>
            </a:lvl1pPr>
          </a:lstStyle>
          <a:p>
            <a:fld id="{5F504C56-8499-8545-8EC8-75FC5268A51A}" type="slidenum">
              <a:rPr lang="en-US" altLang="en-US"/>
              <a:pPr/>
              <a:t>‹#›</a:t>
            </a:fld>
            <a:endParaRPr lang="en-US" altLang="en-US"/>
          </a:p>
        </p:txBody>
      </p:sp>
    </p:spTree>
    <p:extLst>
      <p:ext uri="{BB962C8B-B14F-4D97-AF65-F5344CB8AC3E}">
        <p14:creationId xmlns:p14="http://schemas.microsoft.com/office/powerpoint/2010/main" val="270577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50E88A-2134-4D44-814D-17670454B4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272DCF-25CE-7746-A0D7-4270F9F8E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5948B4-984D-FE48-86FB-7CDEDBC72825}"/>
              </a:ext>
            </a:extLst>
          </p:cNvPr>
          <p:cNvSpPr>
            <a:spLocks noGrp="1" noChangeArrowheads="1"/>
          </p:cNvSpPr>
          <p:nvPr>
            <p:ph type="sldNum" sz="quarter" idx="12"/>
          </p:nvPr>
        </p:nvSpPr>
        <p:spPr>
          <a:ln/>
        </p:spPr>
        <p:txBody>
          <a:bodyPr/>
          <a:lstStyle>
            <a:lvl1pPr>
              <a:defRPr/>
            </a:lvl1pPr>
          </a:lstStyle>
          <a:p>
            <a:fld id="{4E4BD25E-4925-BA48-A8CA-5A698BD7D441}" type="slidenum">
              <a:rPr lang="en-US" altLang="en-US"/>
              <a:pPr/>
              <a:t>‹#›</a:t>
            </a:fld>
            <a:endParaRPr lang="en-US" altLang="en-US"/>
          </a:p>
        </p:txBody>
      </p:sp>
    </p:spTree>
    <p:extLst>
      <p:ext uri="{BB962C8B-B14F-4D97-AF65-F5344CB8AC3E}">
        <p14:creationId xmlns:p14="http://schemas.microsoft.com/office/powerpoint/2010/main" val="46347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5EC2995-0794-6C44-AE93-C9B4B19747A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B066FF-4A00-7043-9B7D-307F44C9371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817AA9-F739-FB48-8654-CF6539FD068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8B4B764B-A0B9-E44F-9A49-6DE6045291C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862CD664-7D55-324F-B3D8-6EA3B4B6879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E97094-A3AD-7345-AAD0-466A4A7E9E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youtube.com/watch?v=rMvQSx2429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youtube.com/watch?v=Eg6KdergPG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56.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3C5A40F4-E52F-E744-81D7-84A9C9F204D5}"/>
              </a:ext>
            </a:extLst>
          </p:cNvPr>
          <p:cNvSpPr>
            <a:spLocks noChangeArrowheads="1"/>
          </p:cNvSpPr>
          <p:nvPr/>
        </p:nvSpPr>
        <p:spPr bwMode="auto">
          <a:xfrm>
            <a:off x="0" y="0"/>
            <a:ext cx="9144000" cy="6858000"/>
          </a:xfrm>
          <a:prstGeom prst="rect">
            <a:avLst/>
          </a:prstGeom>
          <a:solidFill>
            <a:srgbClr val="D179B8"/>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4338" name="Text Box 2">
            <a:extLst>
              <a:ext uri="{FF2B5EF4-FFF2-40B4-BE49-F238E27FC236}">
                <a16:creationId xmlns:a16="http://schemas.microsoft.com/office/drawing/2014/main" id="{12E864C4-E806-1645-BA2B-C5588C6CD7BB}"/>
              </a:ext>
            </a:extLst>
          </p:cNvPr>
          <p:cNvSpPr txBox="1">
            <a:spLocks noChangeArrowheads="1"/>
          </p:cNvSpPr>
          <p:nvPr/>
        </p:nvSpPr>
        <p:spPr bwMode="auto">
          <a:xfrm>
            <a:off x="228600" y="533400"/>
            <a:ext cx="86645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6000">
                <a:solidFill>
                  <a:schemeClr val="bg1"/>
                </a:solidFill>
                <a:latin typeface="Papyrus" panose="020B0602040200020303" pitchFamily="34" charset="77"/>
                <a:ea typeface="ヒラギノ角ゴ Pro W3" panose="020B0300000000000000" pitchFamily="34" charset="-128"/>
              </a:rPr>
              <a:t>MELASTOMATACEAE</a:t>
            </a:r>
            <a:endParaRPr lang="en-US" altLang="en-US" sz="6000">
              <a:latin typeface="Papyrus" panose="020B0602040200020303" pitchFamily="34" charset="77"/>
              <a:ea typeface="ヒラギノ角ゴ Pro W3" panose="020B0300000000000000" pitchFamily="34" charset="-128"/>
            </a:endParaRPr>
          </a:p>
        </p:txBody>
      </p:sp>
      <p:pic>
        <p:nvPicPr>
          <p:cNvPr id="14339" name="Picture 5">
            <a:extLst>
              <a:ext uri="{FF2B5EF4-FFF2-40B4-BE49-F238E27FC236}">
                <a16:creationId xmlns:a16="http://schemas.microsoft.com/office/drawing/2014/main" id="{858856B7-E4B3-A948-A8D1-90B490EAC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09800"/>
            <a:ext cx="50292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5">
            <a:extLst>
              <a:ext uri="{FF2B5EF4-FFF2-40B4-BE49-F238E27FC236}">
                <a16:creationId xmlns:a16="http://schemas.microsoft.com/office/drawing/2014/main" id="{6273B338-3A71-994F-B963-3A320511C708}"/>
              </a:ext>
            </a:extLst>
          </p:cNvPr>
          <p:cNvSpPr txBox="1">
            <a:spLocks noChangeArrowheads="1"/>
          </p:cNvSpPr>
          <p:nvPr/>
        </p:nvSpPr>
        <p:spPr bwMode="auto">
          <a:xfrm>
            <a:off x="0" y="0"/>
            <a:ext cx="4779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Mouriri </a:t>
            </a:r>
            <a:r>
              <a:rPr lang="en-US" altLang="en-US" sz="3600">
                <a:ea typeface="ヒラギノ角ゴ Pro W3" panose="020B0300000000000000" pitchFamily="34" charset="-128"/>
              </a:rPr>
              <a:t>and </a:t>
            </a:r>
            <a:r>
              <a:rPr lang="en-US" altLang="en-US" sz="3600" i="1">
                <a:ea typeface="ヒラギノ角ゴ Pro W3" panose="020B0300000000000000" pitchFamily="34" charset="-128"/>
              </a:rPr>
              <a:t>Memecylon</a:t>
            </a:r>
          </a:p>
        </p:txBody>
      </p:sp>
      <p:pic>
        <p:nvPicPr>
          <p:cNvPr id="28674" name="Picture 5">
            <a:extLst>
              <a:ext uri="{FF2B5EF4-FFF2-40B4-BE49-F238E27FC236}">
                <a16:creationId xmlns:a16="http://schemas.microsoft.com/office/drawing/2014/main" id="{9A8CC001-87DA-0F45-8693-0AD7B0AA1C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
            <a:extLst>
              <a:ext uri="{FF2B5EF4-FFF2-40B4-BE49-F238E27FC236}">
                <a16:creationId xmlns:a16="http://schemas.microsoft.com/office/drawing/2014/main" id="{D1B51832-819B-F94E-A55E-D13B2EB6B38A}"/>
              </a:ext>
            </a:extLst>
          </p:cNvPr>
          <p:cNvSpPr>
            <a:spLocks noChangeArrowheads="1"/>
          </p:cNvSpPr>
          <p:nvPr/>
        </p:nvSpPr>
        <p:spPr bwMode="auto">
          <a:xfrm>
            <a:off x="0" y="3581400"/>
            <a:ext cx="124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Mouriri </a:t>
            </a:r>
            <a:endParaRPr lang="en-US" altLang="en-US" sz="2400">
              <a:ea typeface="ヒラギノ角ゴ Pro W3" panose="020B0300000000000000" pitchFamily="34" charset="-128"/>
            </a:endParaRPr>
          </a:p>
        </p:txBody>
      </p:sp>
      <p:pic>
        <p:nvPicPr>
          <p:cNvPr id="28676" name="Picture 2">
            <a:extLst>
              <a:ext uri="{FF2B5EF4-FFF2-40B4-BE49-F238E27FC236}">
                <a16:creationId xmlns:a16="http://schemas.microsoft.com/office/drawing/2014/main" id="{770D5C66-2012-9146-9E11-B14D4214CC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04800"/>
            <a:ext cx="2870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5C271509-9447-2E4D-AE2C-82DE1ADF20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75113" y="30480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a:extLst>
              <a:ext uri="{FF2B5EF4-FFF2-40B4-BE49-F238E27FC236}">
                <a16:creationId xmlns:a16="http://schemas.microsoft.com/office/drawing/2014/main" id="{548FC883-7A61-7C4A-A977-5B2EA79AE0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752600"/>
            <a:ext cx="3187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11">
            <a:extLst>
              <a:ext uri="{FF2B5EF4-FFF2-40B4-BE49-F238E27FC236}">
                <a16:creationId xmlns:a16="http://schemas.microsoft.com/office/drawing/2014/main" id="{A2001531-8487-2A43-81BF-72E18AF85BB7}"/>
              </a:ext>
            </a:extLst>
          </p:cNvPr>
          <p:cNvSpPr>
            <a:spLocks noChangeArrowheads="1"/>
          </p:cNvSpPr>
          <p:nvPr/>
        </p:nvSpPr>
        <p:spPr bwMode="auto">
          <a:xfrm>
            <a:off x="2590800" y="6248400"/>
            <a:ext cx="162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Memecylon</a:t>
            </a:r>
            <a:endParaRPr lang="en-US" altLang="en-US" sz="2400">
              <a:ea typeface="ヒラギノ角ゴ Pro W3" panose="020B0300000000000000"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3F200923-90FA-6948-B21A-2858435877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51704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1">
            <a:extLst>
              <a:ext uri="{FF2B5EF4-FFF2-40B4-BE49-F238E27FC236}">
                <a16:creationId xmlns:a16="http://schemas.microsoft.com/office/drawing/2014/main" id="{90817832-303C-7C41-82D6-1828C1017FBD}"/>
              </a:ext>
            </a:extLst>
          </p:cNvPr>
          <p:cNvSpPr txBox="1">
            <a:spLocks noChangeArrowheads="1"/>
          </p:cNvSpPr>
          <p:nvPr/>
        </p:nvSpPr>
        <p:spPr bwMode="auto">
          <a:xfrm>
            <a:off x="228600" y="6319838"/>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Pollen sacs white, connective tissue and appendages shaded</a:t>
            </a:r>
          </a:p>
        </p:txBody>
      </p:sp>
      <p:pic>
        <p:nvPicPr>
          <p:cNvPr id="29699" name="Picture 2">
            <a:extLst>
              <a:ext uri="{FF2B5EF4-FFF2-40B4-BE49-F238E27FC236}">
                <a16:creationId xmlns:a16="http://schemas.microsoft.com/office/drawing/2014/main" id="{80E6E580-650A-AB46-AE75-4FBB6250FC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81000"/>
            <a:ext cx="1957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4">
            <a:extLst>
              <a:ext uri="{FF2B5EF4-FFF2-40B4-BE49-F238E27FC236}">
                <a16:creationId xmlns:a16="http://schemas.microsoft.com/office/drawing/2014/main" id="{911C1F90-5B59-B543-AEC6-A1C104991FB2}"/>
              </a:ext>
            </a:extLst>
          </p:cNvPr>
          <p:cNvSpPr txBox="1">
            <a:spLocks noChangeArrowheads="1"/>
          </p:cNvSpPr>
          <p:nvPr/>
        </p:nvSpPr>
        <p:spPr bwMode="auto">
          <a:xfrm>
            <a:off x="1066800" y="36513"/>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Origin of poricidal stamens and appendages in melastomes</a:t>
            </a:r>
          </a:p>
        </p:txBody>
      </p:sp>
      <p:sp>
        <p:nvSpPr>
          <p:cNvPr id="29701" name="Rectangle 3">
            <a:extLst>
              <a:ext uri="{FF2B5EF4-FFF2-40B4-BE49-F238E27FC236}">
                <a16:creationId xmlns:a16="http://schemas.microsoft.com/office/drawing/2014/main" id="{04F2ABC0-BA37-824D-A13D-E171F12B4818}"/>
              </a:ext>
            </a:extLst>
          </p:cNvPr>
          <p:cNvSpPr>
            <a:spLocks noChangeArrowheads="1"/>
          </p:cNvSpPr>
          <p:nvPr/>
        </p:nvSpPr>
        <p:spPr bwMode="auto">
          <a:xfrm>
            <a:off x="6858000" y="4953000"/>
            <a:ext cx="2044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Beccarianthus</a:t>
            </a:r>
          </a:p>
        </p:txBody>
      </p:sp>
      <p:sp>
        <p:nvSpPr>
          <p:cNvPr id="29702" name="Rectangle 5">
            <a:extLst>
              <a:ext uri="{FF2B5EF4-FFF2-40B4-BE49-F238E27FC236}">
                <a16:creationId xmlns:a16="http://schemas.microsoft.com/office/drawing/2014/main" id="{EB9E6758-97E8-904E-9FC2-B9F1F68A2260}"/>
              </a:ext>
            </a:extLst>
          </p:cNvPr>
          <p:cNvSpPr>
            <a:spLocks noChangeArrowheads="1"/>
          </p:cNvSpPr>
          <p:nvPr/>
        </p:nvSpPr>
        <p:spPr bwMode="auto">
          <a:xfrm>
            <a:off x="3733800" y="3657600"/>
            <a:ext cx="168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sk-SK" altLang="en-US" sz="2400" i="1">
                <a:ea typeface="ヒラギノ角ゴ Pro W3" panose="020B0300000000000000" pitchFamily="34" charset="-128"/>
              </a:rPr>
              <a:t>Memecylon</a:t>
            </a:r>
            <a:endParaRPr lang="en-US" altLang="en-US" sz="2400" i="1">
              <a:ea typeface="ヒラギノ角ゴ Pro W3" panose="020B0300000000000000" pitchFamily="34" charset="-128"/>
            </a:endParaRPr>
          </a:p>
        </p:txBody>
      </p:sp>
      <p:sp>
        <p:nvSpPr>
          <p:cNvPr id="29703" name="Rectangle 6">
            <a:extLst>
              <a:ext uri="{FF2B5EF4-FFF2-40B4-BE49-F238E27FC236}">
                <a16:creationId xmlns:a16="http://schemas.microsoft.com/office/drawing/2014/main" id="{98A9E7B7-D306-A247-BEA8-0552F388F5B7}"/>
              </a:ext>
            </a:extLst>
          </p:cNvPr>
          <p:cNvSpPr>
            <a:spLocks noChangeArrowheads="1"/>
          </p:cNvSpPr>
          <p:nvPr/>
        </p:nvSpPr>
        <p:spPr bwMode="auto">
          <a:xfrm>
            <a:off x="304800" y="5557838"/>
            <a:ext cx="163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Melastoma</a:t>
            </a:r>
          </a:p>
        </p:txBody>
      </p:sp>
      <p:pic>
        <p:nvPicPr>
          <p:cNvPr id="29704" name="Picture 7">
            <a:extLst>
              <a:ext uri="{FF2B5EF4-FFF2-40B4-BE49-F238E27FC236}">
                <a16:creationId xmlns:a16="http://schemas.microsoft.com/office/drawing/2014/main" id="{B245810B-BBCC-4D4C-A096-6FCB6581C0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3" y="609600"/>
            <a:ext cx="9112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40873-E972-3247-85FB-1F6836D1862B}"/>
              </a:ext>
            </a:extLst>
          </p:cNvPr>
          <p:cNvPicPr>
            <a:picLocks noChangeAspect="1"/>
          </p:cNvPicPr>
          <p:nvPr/>
        </p:nvPicPr>
        <p:blipFill>
          <a:blip r:embed="rId2"/>
          <a:stretch>
            <a:fillRect/>
          </a:stretch>
        </p:blipFill>
        <p:spPr>
          <a:xfrm>
            <a:off x="3842331" y="2570092"/>
            <a:ext cx="5123868" cy="4248152"/>
          </a:xfrm>
          <a:prstGeom prst="rect">
            <a:avLst/>
          </a:prstGeom>
        </p:spPr>
      </p:pic>
      <p:pic>
        <p:nvPicPr>
          <p:cNvPr id="4" name="Picture 3">
            <a:extLst>
              <a:ext uri="{FF2B5EF4-FFF2-40B4-BE49-F238E27FC236}">
                <a16:creationId xmlns:a16="http://schemas.microsoft.com/office/drawing/2014/main" id="{3B5D6B3F-78D6-5842-983F-67132D8F677F}"/>
              </a:ext>
            </a:extLst>
          </p:cNvPr>
          <p:cNvPicPr>
            <a:picLocks noChangeAspect="1"/>
          </p:cNvPicPr>
          <p:nvPr/>
        </p:nvPicPr>
        <p:blipFill>
          <a:blip r:embed="rId3"/>
          <a:stretch>
            <a:fillRect/>
          </a:stretch>
        </p:blipFill>
        <p:spPr>
          <a:xfrm>
            <a:off x="609600" y="228600"/>
            <a:ext cx="6985000" cy="2362200"/>
          </a:xfrm>
          <a:prstGeom prst="rect">
            <a:avLst/>
          </a:prstGeom>
        </p:spPr>
      </p:pic>
    </p:spTree>
    <p:extLst>
      <p:ext uri="{BB962C8B-B14F-4D97-AF65-F5344CB8AC3E}">
        <p14:creationId xmlns:p14="http://schemas.microsoft.com/office/powerpoint/2010/main" val="829116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0B4C2375-DC5F-ED40-B2DD-30EDED8CF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38084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5">
            <a:extLst>
              <a:ext uri="{FF2B5EF4-FFF2-40B4-BE49-F238E27FC236}">
                <a16:creationId xmlns:a16="http://schemas.microsoft.com/office/drawing/2014/main" id="{93084DF0-AB87-AD4B-86BB-4EA2EC813956}"/>
              </a:ext>
            </a:extLst>
          </p:cNvPr>
          <p:cNvSpPr txBox="1">
            <a:spLocks noChangeArrowheads="1"/>
          </p:cNvSpPr>
          <p:nvPr/>
        </p:nvSpPr>
        <p:spPr bwMode="auto">
          <a:xfrm>
            <a:off x="0" y="0"/>
            <a:ext cx="280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Monochaetum</a:t>
            </a:r>
            <a:endParaRPr lang="en-US" altLang="en-US" sz="3600">
              <a:ea typeface="ヒラギノ角ゴ Pro W3" panose="020B0300000000000000" pitchFamily="34" charset="-128"/>
            </a:endParaRPr>
          </a:p>
        </p:txBody>
      </p:sp>
      <p:pic>
        <p:nvPicPr>
          <p:cNvPr id="31747" name="Picture 5">
            <a:extLst>
              <a:ext uri="{FF2B5EF4-FFF2-40B4-BE49-F238E27FC236}">
                <a16:creationId xmlns:a16="http://schemas.microsoft.com/office/drawing/2014/main" id="{FE7FD5B8-269C-9B46-BFBF-AF68F9B442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556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a:extLst>
              <a:ext uri="{FF2B5EF4-FFF2-40B4-BE49-F238E27FC236}">
                <a16:creationId xmlns:a16="http://schemas.microsoft.com/office/drawing/2014/main" id="{FA7A0C46-38A2-BB48-8DF9-9BD447DEA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886200"/>
            <a:ext cx="36576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C7C18152-1F11-164F-B16B-BAECC2ABE4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3">
            <a:extLst>
              <a:ext uri="{FF2B5EF4-FFF2-40B4-BE49-F238E27FC236}">
                <a16:creationId xmlns:a16="http://schemas.microsoft.com/office/drawing/2014/main" id="{394D108F-AA88-BD4F-ADB4-35631925FCAD}"/>
              </a:ext>
            </a:extLst>
          </p:cNvPr>
          <p:cNvSpPr txBox="1">
            <a:spLocks noChangeArrowheads="1"/>
          </p:cNvSpPr>
          <p:nvPr/>
        </p:nvSpPr>
        <p:spPr bwMode="auto">
          <a:xfrm>
            <a:off x="381000" y="228600"/>
            <a:ext cx="4773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Buzz pollination of Melastomataceae</a:t>
            </a:r>
          </a:p>
        </p:txBody>
      </p:sp>
      <p:sp>
        <p:nvSpPr>
          <p:cNvPr id="32771" name="Rectangle 1">
            <a:extLst>
              <a:ext uri="{FF2B5EF4-FFF2-40B4-BE49-F238E27FC236}">
                <a16:creationId xmlns:a16="http://schemas.microsoft.com/office/drawing/2014/main" id="{ACA4B709-32B4-184B-8A13-CFF66BDF6D22}"/>
              </a:ext>
            </a:extLst>
          </p:cNvPr>
          <p:cNvSpPr>
            <a:spLocks noChangeArrowheads="1"/>
          </p:cNvSpPr>
          <p:nvPr/>
        </p:nvSpPr>
        <p:spPr bwMode="auto">
          <a:xfrm>
            <a:off x="1066800" y="62484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eaLnBrk="1" hangingPunct="1">
              <a:spcBef>
                <a:spcPct val="0"/>
              </a:spcBef>
              <a:buFontTx/>
              <a:buNone/>
            </a:pPr>
            <a:r>
              <a:rPr lang="en-US" altLang="en-US" sz="2400">
                <a:hlinkClick r:id="rId4"/>
              </a:rPr>
              <a:t>buzz pollination</a:t>
            </a: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A964330C-27AD-0D4F-8A8F-EEA7FBCD4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977900"/>
            <a:ext cx="57277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a:extLst>
              <a:ext uri="{FF2B5EF4-FFF2-40B4-BE49-F238E27FC236}">
                <a16:creationId xmlns:a16="http://schemas.microsoft.com/office/drawing/2014/main" id="{77C00328-7747-5A47-AC2A-7F69961E1575}"/>
              </a:ext>
            </a:extLst>
          </p:cNvPr>
          <p:cNvSpPr>
            <a:spLocks noChangeArrowheads="1"/>
          </p:cNvSpPr>
          <p:nvPr/>
        </p:nvSpPr>
        <p:spPr bwMode="auto">
          <a:xfrm>
            <a:off x="860425" y="6013450"/>
            <a:ext cx="8029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hlinkClick r:id="rId4"/>
              </a:rPr>
              <a:t>carpenter bees visiting Melastoma</a:t>
            </a:r>
            <a:endParaRPr lang="en-US" altLang="en-US" sz="2400">
              <a:ea typeface="ヒラギノ角ゴ Pro W3" panose="020B0300000000000000"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D798E29D-1BB1-434F-9DD9-4B1AD9A70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003300"/>
            <a:ext cx="332422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3">
            <a:extLst>
              <a:ext uri="{FF2B5EF4-FFF2-40B4-BE49-F238E27FC236}">
                <a16:creationId xmlns:a16="http://schemas.microsoft.com/office/drawing/2014/main" id="{25F50957-77D9-0D40-877A-B053864906BE}"/>
              </a:ext>
            </a:extLst>
          </p:cNvPr>
          <p:cNvSpPr txBox="1">
            <a:spLocks noChangeArrowheads="1"/>
          </p:cNvSpPr>
          <p:nvPr/>
        </p:nvSpPr>
        <p:spPr bwMode="auto">
          <a:xfrm>
            <a:off x="444500" y="258763"/>
            <a:ext cx="4799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Bee eaters preying on a carpenter bee</a:t>
            </a:r>
          </a:p>
        </p:txBody>
      </p:sp>
      <p:pic>
        <p:nvPicPr>
          <p:cNvPr id="35843" name="Picture 5">
            <a:extLst>
              <a:ext uri="{FF2B5EF4-FFF2-40B4-BE49-F238E27FC236}">
                <a16:creationId xmlns:a16="http://schemas.microsoft.com/office/drawing/2014/main" id="{657EFC0A-FC9F-4E45-8759-5FD192CF25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258763"/>
            <a:ext cx="23336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6">
            <a:extLst>
              <a:ext uri="{FF2B5EF4-FFF2-40B4-BE49-F238E27FC236}">
                <a16:creationId xmlns:a16="http://schemas.microsoft.com/office/drawing/2014/main" id="{60A76048-FF3A-B846-92CD-5DD29DDB159B}"/>
              </a:ext>
            </a:extLst>
          </p:cNvPr>
          <p:cNvSpPr>
            <a:spLocks noChangeArrowheads="1"/>
          </p:cNvSpPr>
          <p:nvPr/>
        </p:nvSpPr>
        <p:spPr bwMode="auto">
          <a:xfrm>
            <a:off x="6019800" y="5410200"/>
            <a:ext cx="226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Nyctyornis athertoni</a:t>
            </a:r>
            <a:endParaRPr lang="en-US" altLang="en-US" sz="2400">
              <a:ea typeface="ヒラギノ角ゴ Pro W3" panose="020B0300000000000000"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8BA61378-D4CD-AE4A-8BC8-175175C2C9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698500"/>
            <a:ext cx="36449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7">
            <a:extLst>
              <a:ext uri="{FF2B5EF4-FFF2-40B4-BE49-F238E27FC236}">
                <a16:creationId xmlns:a16="http://schemas.microsoft.com/office/drawing/2014/main" id="{16B656CC-4746-1A46-8431-44AC1E2B5A1B}"/>
              </a:ext>
            </a:extLst>
          </p:cNvPr>
          <p:cNvSpPr txBox="1">
            <a:spLocks noChangeArrowheads="1"/>
          </p:cNvSpPr>
          <p:nvPr/>
        </p:nvSpPr>
        <p:spPr bwMode="auto">
          <a:xfrm>
            <a:off x="0" y="0"/>
            <a:ext cx="256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Brachyotum </a:t>
            </a:r>
          </a:p>
          <a:p>
            <a:pPr>
              <a:spcBef>
                <a:spcPct val="0"/>
              </a:spcBef>
              <a:buFontTx/>
              <a:buNone/>
            </a:pPr>
            <a:endParaRPr lang="en-US" altLang="en-US" sz="3600">
              <a:ea typeface="ヒラギノ角ゴ Pro W3" panose="020B0300000000000000"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10E5906C-328F-F248-BD08-6FAE9DDB0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657600"/>
            <a:ext cx="29718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3">
            <a:extLst>
              <a:ext uri="{FF2B5EF4-FFF2-40B4-BE49-F238E27FC236}">
                <a16:creationId xmlns:a16="http://schemas.microsoft.com/office/drawing/2014/main" id="{7339C0F0-44ED-354D-953D-681B85A193EF}"/>
              </a:ext>
            </a:extLst>
          </p:cNvPr>
          <p:cNvPicPr>
            <a:picLocks noChangeAspect="1" noChangeArrowheads="1"/>
          </p:cNvPicPr>
          <p:nvPr/>
        </p:nvPicPr>
        <p:blipFill>
          <a:blip r:embed="rId4">
            <a:lum bright="46000" contrast="46000"/>
            <a:extLst>
              <a:ext uri="{28A0092B-C50C-407E-A947-70E740481C1C}">
                <a14:useLocalDpi xmlns:a14="http://schemas.microsoft.com/office/drawing/2010/main" val="0"/>
              </a:ext>
            </a:extLst>
          </a:blip>
          <a:srcRect/>
          <a:stretch>
            <a:fillRect/>
          </a:stretch>
        </p:blipFill>
        <p:spPr bwMode="auto">
          <a:xfrm>
            <a:off x="4419600" y="3606800"/>
            <a:ext cx="45116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a:extLst>
              <a:ext uri="{FF2B5EF4-FFF2-40B4-BE49-F238E27FC236}">
                <a16:creationId xmlns:a16="http://schemas.microsoft.com/office/drawing/2014/main" id="{78108ECA-6870-6646-B719-B7EC6B104621}"/>
              </a:ext>
            </a:extLst>
          </p:cNvPr>
          <p:cNvSpPr txBox="1">
            <a:spLocks noChangeArrowheads="1"/>
          </p:cNvSpPr>
          <p:nvPr/>
        </p:nvSpPr>
        <p:spPr bwMode="auto">
          <a:xfrm>
            <a:off x="0" y="0"/>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Blakea</a:t>
            </a:r>
            <a:endParaRPr lang="en-US" altLang="en-US" sz="3600">
              <a:ea typeface="ヒラギノ角ゴ Pro W3" panose="020B0300000000000000" pitchFamily="34" charset="-128"/>
            </a:endParaRPr>
          </a:p>
        </p:txBody>
      </p:sp>
      <p:pic>
        <p:nvPicPr>
          <p:cNvPr id="38917" name="Picture 7">
            <a:extLst>
              <a:ext uri="{FF2B5EF4-FFF2-40B4-BE49-F238E27FC236}">
                <a16:creationId xmlns:a16="http://schemas.microsoft.com/office/drawing/2014/main" id="{23D08B78-55A0-3E48-96E4-01354FF0D696}"/>
              </a:ext>
            </a:extLst>
          </p:cNvPr>
          <p:cNvPicPr>
            <a:picLocks noChangeAspect="1"/>
          </p:cNvPicPr>
          <p:nvPr/>
        </p:nvPicPr>
        <p:blipFill>
          <a:blip r:embed="rId5">
            <a:lum bright="22000" contrast="24000"/>
            <a:extLst>
              <a:ext uri="{28A0092B-C50C-407E-A947-70E740481C1C}">
                <a14:useLocalDpi xmlns:a14="http://schemas.microsoft.com/office/drawing/2010/main" val="0"/>
              </a:ext>
            </a:extLst>
          </a:blip>
          <a:srcRect/>
          <a:stretch>
            <a:fillRect/>
          </a:stretch>
        </p:blipFill>
        <p:spPr bwMode="auto">
          <a:xfrm>
            <a:off x="228600" y="762000"/>
            <a:ext cx="3378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BF8C0CF-D062-C947-88DC-0C0120B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613" y="3188786"/>
            <a:ext cx="5898158" cy="365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05CD1CC-ADE2-AE41-9CD5-DFEC82D82460}"/>
              </a:ext>
            </a:extLst>
          </p:cNvPr>
          <p:cNvSpPr txBox="1"/>
          <p:nvPr/>
        </p:nvSpPr>
        <p:spPr>
          <a:xfrm>
            <a:off x="228600" y="625100"/>
            <a:ext cx="8915400" cy="2862322"/>
          </a:xfrm>
          <a:prstGeom prst="rect">
            <a:avLst/>
          </a:prstGeom>
          <a:noFill/>
        </p:spPr>
        <p:txBody>
          <a:bodyPr wrap="square" rtlCol="0">
            <a:spAutoFit/>
          </a:bodyPr>
          <a:lstStyle/>
          <a:p>
            <a:r>
              <a:rPr lang="en-US" sz="2000"/>
              <a:t>Blakea sp. A inhabits areas of extreme environmental conditions in the Mon- teverde Cloud Forest Reserve. It grows as a hemi-epiphyte in the upper canopy of most of the cloud forest, on fallen logs in cut-over areas on the continental divide and is quite common in the elfin forest. In these areas it is subject to an extremely harsh environment of strong winds and wind-driven rain. The floral morphology of </a:t>
            </a:r>
            <a:r>
              <a:rPr lang="en-US" sz="2000" i="1"/>
              <a:t>Blakea</a:t>
            </a:r>
            <a:r>
              <a:rPr lang="en-US" sz="2000"/>
              <a:t> sp. A was somewhat of a puzzle. The presence of nectar, well hidden rather than showy flowers, and lack of scent indicated a pollinator other than bees. Furthermore, the green flowers and purple anthers pointed to the possibility of nocturnal pollination (Percival, 1965; Faegri &amp; van derPijl, 1971).</a:t>
            </a:r>
          </a:p>
        </p:txBody>
      </p:sp>
      <p:sp>
        <p:nvSpPr>
          <p:cNvPr id="7" name="TextBox 6">
            <a:extLst>
              <a:ext uri="{FF2B5EF4-FFF2-40B4-BE49-F238E27FC236}">
                <a16:creationId xmlns:a16="http://schemas.microsoft.com/office/drawing/2014/main" id="{5A20E598-BF2A-4F4D-90D5-0AAC36CD8F16}"/>
              </a:ext>
            </a:extLst>
          </p:cNvPr>
          <p:cNvSpPr txBox="1"/>
          <p:nvPr/>
        </p:nvSpPr>
        <p:spPr>
          <a:xfrm>
            <a:off x="250371" y="163435"/>
            <a:ext cx="2698816" cy="461665"/>
          </a:xfrm>
          <a:prstGeom prst="rect">
            <a:avLst/>
          </a:prstGeom>
          <a:noFill/>
        </p:spPr>
        <p:txBody>
          <a:bodyPr wrap="none" rtlCol="0">
            <a:spAutoFit/>
          </a:bodyPr>
          <a:lstStyle/>
          <a:p>
            <a:r>
              <a:rPr lang="en-US"/>
              <a:t>Cecile Lumer, 1980.</a:t>
            </a:r>
          </a:p>
        </p:txBody>
      </p:sp>
    </p:spTree>
    <p:extLst>
      <p:ext uri="{BB962C8B-B14F-4D97-AF65-F5344CB8AC3E}">
        <p14:creationId xmlns:p14="http://schemas.microsoft.com/office/powerpoint/2010/main" val="136393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8525.Melastomataceae - Melastoma granulosum.jpg">
            <a:extLst>
              <a:ext uri="{FF2B5EF4-FFF2-40B4-BE49-F238E27FC236}">
                <a16:creationId xmlns:a16="http://schemas.microsoft.com/office/drawing/2014/main" id="{9308D4B0-FAAB-6244-9566-F4A7473482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68363"/>
            <a:ext cx="7010400"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2CCCEC-821B-7F44-82E9-A4CA5023A73A}"/>
              </a:ext>
            </a:extLst>
          </p:cNvPr>
          <p:cNvPicPr>
            <a:picLocks noChangeAspect="1"/>
          </p:cNvPicPr>
          <p:nvPr/>
        </p:nvPicPr>
        <p:blipFill>
          <a:blip r:embed="rId2"/>
          <a:stretch>
            <a:fillRect/>
          </a:stretch>
        </p:blipFill>
        <p:spPr>
          <a:xfrm rot="10800000">
            <a:off x="3886200" y="273050"/>
            <a:ext cx="4545885" cy="5822950"/>
          </a:xfrm>
          <a:prstGeom prst="rect">
            <a:avLst/>
          </a:prstGeom>
        </p:spPr>
      </p:pic>
      <p:pic>
        <p:nvPicPr>
          <p:cNvPr id="3" name="Picture 6">
            <a:extLst>
              <a:ext uri="{FF2B5EF4-FFF2-40B4-BE49-F238E27FC236}">
                <a16:creationId xmlns:a16="http://schemas.microsoft.com/office/drawing/2014/main" id="{EBF8C0CF-D062-C947-88DC-0C0120B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8717"/>
            <a:ext cx="3733800" cy="231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48BF0A6-1F2C-9E4D-9653-1AFD70111CE2}"/>
              </a:ext>
            </a:extLst>
          </p:cNvPr>
          <p:cNvPicPr>
            <a:picLocks noChangeAspect="1"/>
          </p:cNvPicPr>
          <p:nvPr/>
        </p:nvPicPr>
        <p:blipFill>
          <a:blip r:embed="rId4"/>
          <a:stretch>
            <a:fillRect/>
          </a:stretch>
        </p:blipFill>
        <p:spPr>
          <a:xfrm>
            <a:off x="1447800" y="6206233"/>
            <a:ext cx="7454900" cy="546100"/>
          </a:xfrm>
          <a:prstGeom prst="rect">
            <a:avLst/>
          </a:prstGeom>
        </p:spPr>
      </p:pic>
    </p:spTree>
    <p:extLst>
      <p:ext uri="{BB962C8B-B14F-4D97-AF65-F5344CB8AC3E}">
        <p14:creationId xmlns:p14="http://schemas.microsoft.com/office/powerpoint/2010/main" val="1470550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38FBDF73-445A-3249-BDE6-91E1914DA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0"/>
            <a:ext cx="36417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a:extLst>
              <a:ext uri="{FF2B5EF4-FFF2-40B4-BE49-F238E27FC236}">
                <a16:creationId xmlns:a16="http://schemas.microsoft.com/office/drawing/2014/main" id="{491CBA39-C142-794A-9C28-0837A97859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3529013"/>
            <a:ext cx="765651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4">
            <a:extLst>
              <a:ext uri="{FF2B5EF4-FFF2-40B4-BE49-F238E27FC236}">
                <a16:creationId xmlns:a16="http://schemas.microsoft.com/office/drawing/2014/main" id="{6F20A2E6-3898-EC42-B7C5-AF99C6A21FD1}"/>
              </a:ext>
            </a:extLst>
          </p:cNvPr>
          <p:cNvSpPr txBox="1">
            <a:spLocks noChangeArrowheads="1"/>
          </p:cNvSpPr>
          <p:nvPr/>
        </p:nvSpPr>
        <p:spPr bwMode="auto">
          <a:xfrm>
            <a:off x="-19050" y="0"/>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b="1" i="1">
                <a:ea typeface="ヒラギノ角ゴ Pro W3" panose="020B0300000000000000" pitchFamily="34" charset="-128"/>
              </a:rPr>
              <a:t>Axinaea </a:t>
            </a:r>
            <a:r>
              <a:rPr lang="en-US" altLang="en-US" sz="2400" b="1">
                <a:ea typeface="ヒラギノ角ゴ Pro W3" panose="020B0300000000000000" pitchFamily="34" charset="-128"/>
              </a:rPr>
              <a:t>pollinated by a tanager</a:t>
            </a:r>
            <a:endParaRPr lang="en-US" altLang="en-US" sz="2400" b="1" i="1">
              <a:ea typeface="ヒラギノ角ゴ Pro W3" panose="020B0300000000000000" pitchFamily="34" charset="-128"/>
            </a:endParaRPr>
          </a:p>
        </p:txBody>
      </p:sp>
      <p:sp>
        <p:nvSpPr>
          <p:cNvPr id="40964" name="TextBox 4">
            <a:extLst>
              <a:ext uri="{FF2B5EF4-FFF2-40B4-BE49-F238E27FC236}">
                <a16:creationId xmlns:a16="http://schemas.microsoft.com/office/drawing/2014/main" id="{C4D92D50-62BB-BF44-BDF9-A2FF754F3A31}"/>
              </a:ext>
            </a:extLst>
          </p:cNvPr>
          <p:cNvSpPr txBox="1">
            <a:spLocks noChangeArrowheads="1"/>
          </p:cNvSpPr>
          <p:nvPr/>
        </p:nvSpPr>
        <p:spPr bwMode="auto">
          <a:xfrm>
            <a:off x="2438400" y="5334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r">
              <a:spcBef>
                <a:spcPct val="0"/>
              </a:spcBef>
              <a:buFontTx/>
              <a:buNone/>
            </a:pPr>
            <a:r>
              <a:rPr lang="en-US" altLang="en-US" sz="1800"/>
              <a:t>five mature anthers with large white food body appendages</a:t>
            </a:r>
            <a:endParaRPr lang="en-US" altLang="en-US" sz="1800">
              <a:ea typeface="ヒラギノ角ゴ Pro W3" panose="020B0300000000000000" pitchFamily="34" charset="-128"/>
            </a:endParaRPr>
          </a:p>
        </p:txBody>
      </p:sp>
      <p:sp>
        <p:nvSpPr>
          <p:cNvPr id="40965" name="Rectangle 5">
            <a:extLst>
              <a:ext uri="{FF2B5EF4-FFF2-40B4-BE49-F238E27FC236}">
                <a16:creationId xmlns:a16="http://schemas.microsoft.com/office/drawing/2014/main" id="{0701A2E7-D90B-E044-8D28-5BCFB744F07E}"/>
              </a:ext>
            </a:extLst>
          </p:cNvPr>
          <p:cNvSpPr>
            <a:spLocks noChangeArrowheads="1"/>
          </p:cNvSpPr>
          <p:nvPr/>
        </p:nvSpPr>
        <p:spPr bwMode="auto">
          <a:xfrm>
            <a:off x="0" y="2590800"/>
            <a:ext cx="3597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t>birds pluck and squeeze the food body causing a puff of pollen to exit the anthers from the apical pore</a:t>
            </a:r>
            <a:endParaRPr lang="en-US" altLang="en-US" sz="1800">
              <a:ea typeface="ヒラギノ角ゴ Pro W3" panose="020B0300000000000000" pitchFamily="34" charset="-128"/>
            </a:endParaRPr>
          </a:p>
        </p:txBody>
      </p:sp>
      <p:sp>
        <p:nvSpPr>
          <p:cNvPr id="40966" name="Rectangle 7">
            <a:extLst>
              <a:ext uri="{FF2B5EF4-FFF2-40B4-BE49-F238E27FC236}">
                <a16:creationId xmlns:a16="http://schemas.microsoft.com/office/drawing/2014/main" id="{E11BF7A9-9914-614D-9848-FE3CB855640C}"/>
              </a:ext>
            </a:extLst>
          </p:cNvPr>
          <p:cNvSpPr>
            <a:spLocks noChangeArrowheads="1"/>
          </p:cNvSpPr>
          <p:nvPr/>
        </p:nvSpPr>
        <p:spPr bwMode="auto">
          <a:xfrm>
            <a:off x="7620000" y="4529138"/>
            <a:ext cx="121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t>sooty-capped bush tanager) holding a food body and anther sac</a:t>
            </a:r>
            <a:endParaRPr lang="en-US" altLang="en-US" sz="1800">
              <a:ea typeface="ヒラギノ角ゴ Pro W3" panose="020B0300000000000000"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683D5DD5-20D6-AF46-9E00-DD49B7E475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4419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2">
            <a:extLst>
              <a:ext uri="{FF2B5EF4-FFF2-40B4-BE49-F238E27FC236}">
                <a16:creationId xmlns:a16="http://schemas.microsoft.com/office/drawing/2014/main" id="{958FADB5-86AF-1A4A-ACFB-8070EF9865CC}"/>
              </a:ext>
            </a:extLst>
          </p:cNvPr>
          <p:cNvSpPr txBox="1">
            <a:spLocks noChangeArrowheads="1"/>
          </p:cNvSpPr>
          <p:nvPr/>
        </p:nvSpPr>
        <p:spPr bwMode="auto">
          <a:xfrm>
            <a:off x="255588" y="171450"/>
            <a:ext cx="8659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Melastoma </a:t>
            </a:r>
            <a:r>
              <a:rPr lang="en-US" altLang="en-US" sz="2400">
                <a:ea typeface="ヒラギノ角ゴ Pro W3" panose="020B0300000000000000" pitchFamily="34" charset="-128"/>
              </a:rPr>
              <a:t>fruits dehisce, presents white seeds on black placentae, the latter edible for humans, but staining the tongue black. </a:t>
            </a:r>
          </a:p>
          <a:p>
            <a:pPr>
              <a:spcBef>
                <a:spcPct val="0"/>
              </a:spcBef>
              <a:buFontTx/>
              <a:buNone/>
            </a:pPr>
            <a:r>
              <a:rPr lang="en-US" altLang="en-US" sz="2400">
                <a:ea typeface="ヒラギノ角ゴ Pro W3" panose="020B0300000000000000" pitchFamily="34" charset="-128"/>
              </a:rPr>
              <a:t>Hence the </a:t>
            </a:r>
            <a:r>
              <a:rPr lang="en-US" altLang="en-US" sz="2400" i="1">
                <a:ea typeface="ヒラギノ角ゴ Pro W3" panose="020B0300000000000000" pitchFamily="34" charset="-128"/>
              </a:rPr>
              <a:t>black mouth</a:t>
            </a:r>
            <a:r>
              <a:rPr lang="en-US" altLang="en-US" sz="2400">
                <a:ea typeface="ヒラギノ角ゴ Pro W3" panose="020B0300000000000000" pitchFamily="34" charset="-128"/>
              </a:rPr>
              <a:t> </a:t>
            </a:r>
            <a:r>
              <a:rPr lang="en-US" altLang="en-US" sz="2400" i="1">
                <a:ea typeface="ヒラギノ角ゴ Pro W3" panose="020B0300000000000000" pitchFamily="34" charset="-128"/>
              </a:rPr>
              <a:t>family, Melastomataceae</a:t>
            </a:r>
            <a:endParaRPr lang="en-US" altLang="en-US" sz="2400">
              <a:ea typeface="ヒラギノ角ゴ Pro W3" panose="020B0300000000000000" pitchFamily="34" charset="-128"/>
            </a:endParaRPr>
          </a:p>
        </p:txBody>
      </p:sp>
      <p:pic>
        <p:nvPicPr>
          <p:cNvPr id="43011" name="Picture 4">
            <a:extLst>
              <a:ext uri="{FF2B5EF4-FFF2-40B4-BE49-F238E27FC236}">
                <a16:creationId xmlns:a16="http://schemas.microsoft.com/office/drawing/2014/main" id="{0EB5F932-79DB-A54C-ABB0-503794229E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828800"/>
            <a:ext cx="33750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6">
            <a:extLst>
              <a:ext uri="{FF2B5EF4-FFF2-40B4-BE49-F238E27FC236}">
                <a16:creationId xmlns:a16="http://schemas.microsoft.com/office/drawing/2014/main" id="{5AC78BAB-0D17-604D-BDF0-5A262FBC9B6D}"/>
              </a:ext>
            </a:extLst>
          </p:cNvPr>
          <p:cNvSpPr>
            <a:spLocks noChangeArrowheads="1"/>
          </p:cNvSpPr>
          <p:nvPr/>
        </p:nvSpPr>
        <p:spPr bwMode="auto">
          <a:xfrm>
            <a:off x="304800" y="5029200"/>
            <a:ext cx="482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fruits are the favorites of birds like the flowerpeckers and doves which also disperse the seeds. Squirrels and monkeys are also fond of the fruits.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a:extLst>
              <a:ext uri="{FF2B5EF4-FFF2-40B4-BE49-F238E27FC236}">
                <a16:creationId xmlns:a16="http://schemas.microsoft.com/office/drawing/2014/main" id="{DE95C161-61A2-C743-A0DF-4C4FF55F6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657600"/>
            <a:ext cx="45720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7">
            <a:extLst>
              <a:ext uri="{FF2B5EF4-FFF2-40B4-BE49-F238E27FC236}">
                <a16:creationId xmlns:a16="http://schemas.microsoft.com/office/drawing/2014/main" id="{C9E19FDD-628D-1D47-8CE7-B6D634275C86}"/>
              </a:ext>
            </a:extLst>
          </p:cNvPr>
          <p:cNvSpPr txBox="1">
            <a:spLocks noChangeArrowheads="1"/>
          </p:cNvSpPr>
          <p:nvPr/>
        </p:nvSpPr>
        <p:spPr bwMode="auto">
          <a:xfrm>
            <a:off x="0" y="0"/>
            <a:ext cx="424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Miconia </a:t>
            </a:r>
            <a:r>
              <a:rPr lang="en-US" altLang="en-US" sz="3600">
                <a:ea typeface="ヒラギノ角ゴ Pro W3" panose="020B0300000000000000" pitchFamily="34" charset="-128"/>
              </a:rPr>
              <a:t>1000 species</a:t>
            </a:r>
          </a:p>
        </p:txBody>
      </p:sp>
      <p:pic>
        <p:nvPicPr>
          <p:cNvPr id="45059" name="Picture 6">
            <a:extLst>
              <a:ext uri="{FF2B5EF4-FFF2-40B4-BE49-F238E27FC236}">
                <a16:creationId xmlns:a16="http://schemas.microsoft.com/office/drawing/2014/main" id="{27B62950-D156-894E-BDD2-8F1CB9729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267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0EC5845E-C74E-C14D-BC97-CBE646CC78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8600"/>
            <a:ext cx="448151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a:extLst>
              <a:ext uri="{FF2B5EF4-FFF2-40B4-BE49-F238E27FC236}">
                <a16:creationId xmlns:a16="http://schemas.microsoft.com/office/drawing/2014/main" id="{E66FBDE1-5097-CE4F-A945-2E14E7D53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40052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7">
            <a:extLst>
              <a:ext uri="{FF2B5EF4-FFF2-40B4-BE49-F238E27FC236}">
                <a16:creationId xmlns:a16="http://schemas.microsoft.com/office/drawing/2014/main" id="{8E5A6B89-1509-C54D-A336-0F367E5643A4}"/>
              </a:ext>
            </a:extLst>
          </p:cNvPr>
          <p:cNvSpPr txBox="1">
            <a:spLocks noChangeArrowheads="1"/>
          </p:cNvSpPr>
          <p:nvPr/>
        </p:nvSpPr>
        <p:spPr bwMode="auto">
          <a:xfrm>
            <a:off x="0" y="0"/>
            <a:ext cx="170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Miconia</a:t>
            </a:r>
            <a:endParaRPr lang="en-US" altLang="en-US" sz="3600">
              <a:ea typeface="ヒラギノ角ゴ Pro W3" panose="020B0300000000000000" pitchFamily="34" charset="-128"/>
            </a:endParaRPr>
          </a:p>
        </p:txBody>
      </p:sp>
      <p:pic>
        <p:nvPicPr>
          <p:cNvPr id="46084" name="Picture 4">
            <a:extLst>
              <a:ext uri="{FF2B5EF4-FFF2-40B4-BE49-F238E27FC236}">
                <a16:creationId xmlns:a16="http://schemas.microsoft.com/office/drawing/2014/main" id="{7F4D77CA-6C8E-9B49-8FFC-8FBC549B11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375150"/>
            <a:ext cx="33210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1">
            <a:extLst>
              <a:ext uri="{FF2B5EF4-FFF2-40B4-BE49-F238E27FC236}">
                <a16:creationId xmlns:a16="http://schemas.microsoft.com/office/drawing/2014/main" id="{17DD06A6-5ECA-D241-8206-A47935A44C4D}"/>
              </a:ext>
            </a:extLst>
          </p:cNvPr>
          <p:cNvSpPr txBox="1">
            <a:spLocks noChangeArrowheads="1"/>
          </p:cNvSpPr>
          <p:nvPr/>
        </p:nvSpPr>
        <p:spPr bwMode="auto">
          <a:xfrm>
            <a:off x="1588" y="152400"/>
            <a:ext cx="405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Clidemia hirta</a:t>
            </a:r>
            <a:r>
              <a:rPr lang="en-US" altLang="en-US" sz="2400">
                <a:ea typeface="ヒラギノ角ゴ Pro W3" panose="020B0300000000000000" pitchFamily="34" charset="-128"/>
              </a:rPr>
              <a:t>,</a:t>
            </a:r>
            <a:r>
              <a:rPr lang="en-US" altLang="en-US" sz="2400" i="1">
                <a:ea typeface="ヒラギノ角ゴ Pro W3" panose="020B0300000000000000" pitchFamily="34" charset="-128"/>
              </a:rPr>
              <a:t> </a:t>
            </a:r>
            <a:r>
              <a:rPr lang="en-US" altLang="en-US" sz="2400">
                <a:ea typeface="ヒラギノ角ゴ Pro W3" panose="020B0300000000000000" pitchFamily="34" charset="-128"/>
              </a:rPr>
              <a:t>Koster’s Curse</a:t>
            </a:r>
            <a:endParaRPr lang="en-US" altLang="en-US" sz="2400" i="1">
              <a:ea typeface="ヒラギノ角ゴ Pro W3" panose="020B0300000000000000" pitchFamily="34" charset="-128"/>
            </a:endParaRPr>
          </a:p>
        </p:txBody>
      </p:sp>
      <p:pic>
        <p:nvPicPr>
          <p:cNvPr id="47106" name="Picture 2">
            <a:extLst>
              <a:ext uri="{FF2B5EF4-FFF2-40B4-BE49-F238E27FC236}">
                <a16:creationId xmlns:a16="http://schemas.microsoft.com/office/drawing/2014/main" id="{90B94F4A-BF09-A749-9286-E2BF1F9D96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609600"/>
            <a:ext cx="6764337"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a:extLst>
              <a:ext uri="{FF2B5EF4-FFF2-40B4-BE49-F238E27FC236}">
                <a16:creationId xmlns:a16="http://schemas.microsoft.com/office/drawing/2014/main" id="{6F56536C-4509-B147-8950-1ED18AE46D08}"/>
              </a:ext>
            </a:extLst>
          </p:cNvPr>
          <p:cNvSpPr txBox="1">
            <a:spLocks noChangeArrowheads="1"/>
          </p:cNvSpPr>
          <p:nvPr/>
        </p:nvSpPr>
        <p:spPr bwMode="auto">
          <a:xfrm>
            <a:off x="0" y="565785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Coster's curse growing densely under a young albizia plantation, Hawaii Island, Hawaii</a:t>
            </a:r>
          </a:p>
        </p:txBody>
      </p:sp>
      <p:pic>
        <p:nvPicPr>
          <p:cNvPr id="47108" name="Picture 4">
            <a:extLst>
              <a:ext uri="{FF2B5EF4-FFF2-40B4-BE49-F238E27FC236}">
                <a16:creationId xmlns:a16="http://schemas.microsoft.com/office/drawing/2014/main" id="{A778E381-B04C-CB43-B089-5E0CEE4210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069CD316-8B7F-8144-BF41-72CF598A98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387850"/>
            <a:ext cx="37084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3B7A358E-A2CB-BC47-A9DF-8B33DBD37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76200"/>
            <a:ext cx="54276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41A95BC4-7BA1-9B4E-B244-C04B25071BFE}"/>
              </a:ext>
            </a:extLst>
          </p:cNvPr>
          <p:cNvSpPr txBox="1">
            <a:spLocks noChangeArrowheads="1"/>
          </p:cNvSpPr>
          <p:nvPr/>
        </p:nvSpPr>
        <p:spPr bwMode="auto">
          <a:xfrm>
            <a:off x="0" y="1752600"/>
            <a:ext cx="4038600" cy="5262563"/>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pPr>
              <a:defRPr/>
            </a:pPr>
            <a:r>
              <a:rPr lang="en-US" dirty="0"/>
              <a:t>MELASTOMATACEAE</a:t>
            </a:r>
          </a:p>
          <a:p>
            <a:pPr>
              <a:buFont typeface="Times" charset="0"/>
              <a:buChar char="•"/>
              <a:defRPr/>
            </a:pPr>
            <a:r>
              <a:rPr lang="en-US" dirty="0"/>
              <a:t>opposite leaves </a:t>
            </a:r>
          </a:p>
          <a:p>
            <a:pPr>
              <a:buFont typeface="Times" charset="0"/>
              <a:buChar char="•"/>
              <a:defRPr/>
            </a:pPr>
            <a:r>
              <a:rPr lang="en-US" dirty="0"/>
              <a:t>2 pairs of basal </a:t>
            </a:r>
            <a:r>
              <a:rPr lang="en-US" dirty="0" err="1"/>
              <a:t>secondaries</a:t>
            </a:r>
            <a:endParaRPr lang="en-US" dirty="0"/>
          </a:p>
          <a:p>
            <a:pPr>
              <a:buFont typeface="Times" charset="0"/>
              <a:buChar char="•"/>
              <a:defRPr/>
            </a:pPr>
            <a:r>
              <a:rPr lang="en-US" dirty="0"/>
              <a:t>ladder tertiaries</a:t>
            </a:r>
          </a:p>
          <a:p>
            <a:pPr>
              <a:buFont typeface="Times" charset="0"/>
              <a:buChar char="•"/>
              <a:defRPr/>
            </a:pPr>
            <a:r>
              <a:rPr lang="en-US" dirty="0" err="1"/>
              <a:t>staminodes</a:t>
            </a:r>
            <a:r>
              <a:rPr lang="en-US" dirty="0"/>
              <a:t> or stamen appendages</a:t>
            </a:r>
          </a:p>
          <a:p>
            <a:pPr>
              <a:buFont typeface="Times" charset="0"/>
              <a:buChar char="•"/>
              <a:defRPr/>
            </a:pPr>
            <a:r>
              <a:rPr lang="en-US" dirty="0"/>
              <a:t>stamens 2x petals</a:t>
            </a:r>
          </a:p>
          <a:p>
            <a:pPr>
              <a:buFont typeface="Times" charset="0"/>
              <a:buChar char="•"/>
              <a:defRPr/>
            </a:pPr>
            <a:r>
              <a:rPr lang="en-US" dirty="0"/>
              <a:t>Hypanthium and/or inferior ovary</a:t>
            </a:r>
          </a:p>
          <a:p>
            <a:pPr>
              <a:buFont typeface="Times" charset="0"/>
              <a:buChar char="•"/>
              <a:defRPr/>
            </a:pPr>
            <a:endParaRPr lang="en-US" dirty="0"/>
          </a:p>
          <a:p>
            <a:pPr marL="457200" indent="-457200">
              <a:buFontTx/>
              <a:buAutoNum type="arabicPeriod"/>
              <a:defRPr/>
            </a:pPr>
            <a:r>
              <a:rPr lang="en-US" i="1" dirty="0" err="1"/>
              <a:t>Rhexia</a:t>
            </a:r>
            <a:endParaRPr lang="en-US" i="1" dirty="0"/>
          </a:p>
          <a:p>
            <a:pPr marL="457200" indent="-457200">
              <a:buFontTx/>
              <a:buAutoNum type="arabicPeriod"/>
              <a:defRPr/>
            </a:pPr>
            <a:endParaRPr lang="en-US" dirty="0"/>
          </a:p>
          <a:p>
            <a:pPr>
              <a:defRPr/>
            </a:pPr>
            <a:r>
              <a:rPr lang="en-US" dirty="0"/>
              <a:t>2.  </a:t>
            </a:r>
            <a:r>
              <a:rPr lang="en-US" i="1" dirty="0" err="1"/>
              <a:t>Tetrazygia</a:t>
            </a:r>
            <a:endParaRPr lang="en-US" i="1" dirty="0"/>
          </a:p>
          <a:p>
            <a:pPr>
              <a:defRPr/>
            </a:pPr>
            <a:endParaRPr lang="en-US" dirty="0"/>
          </a:p>
        </p:txBody>
      </p:sp>
      <p:pic>
        <p:nvPicPr>
          <p:cNvPr id="49155" name="Picture 3">
            <a:extLst>
              <a:ext uri="{FF2B5EF4-FFF2-40B4-BE49-F238E27FC236}">
                <a16:creationId xmlns:a16="http://schemas.microsoft.com/office/drawing/2014/main" id="{37F31608-A7A7-334C-9D08-FD308A93E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0"/>
            <a:ext cx="17811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
            <a:extLst>
              <a:ext uri="{FF2B5EF4-FFF2-40B4-BE49-F238E27FC236}">
                <a16:creationId xmlns:a16="http://schemas.microsoft.com/office/drawing/2014/main" id="{B4C6CC00-BC5A-1D41-8D3C-F8B6CEF6C4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11918" y="148431"/>
            <a:ext cx="17081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5" name="Object 2">
            <a:extLst>
              <a:ext uri="{FF2B5EF4-FFF2-40B4-BE49-F238E27FC236}">
                <a16:creationId xmlns:a16="http://schemas.microsoft.com/office/drawing/2014/main" id="{7DEAE7D1-1333-B34A-86AF-0F661F51F597}"/>
              </a:ext>
            </a:extLst>
          </p:cNvPr>
          <p:cNvGraphicFramePr>
            <a:graphicFrameLocks noChangeAspect="1"/>
          </p:cNvGraphicFramePr>
          <p:nvPr/>
        </p:nvGraphicFramePr>
        <p:xfrm>
          <a:off x="3352800" y="228600"/>
          <a:ext cx="5487988" cy="6396038"/>
        </p:xfrm>
        <a:graphic>
          <a:graphicData uri="http://schemas.openxmlformats.org/presentationml/2006/ole">
            <mc:AlternateContent xmlns:mc="http://schemas.openxmlformats.org/markup-compatibility/2006">
              <mc:Choice xmlns:v="urn:schemas-microsoft-com:vml" Requires="v">
                <p:oleObj spid="_x0000_s52232" name="Document" r:id="rId4" imgW="5486400" imgH="6400800" progId="Word.Document.8">
                  <p:embed/>
                </p:oleObj>
              </mc:Choice>
              <mc:Fallback>
                <p:oleObj name="Document" r:id="rId4" imgW="5486400" imgH="64008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28600"/>
                        <a:ext cx="5487988" cy="639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2226" name="Picture 3">
            <a:extLst>
              <a:ext uri="{FF2B5EF4-FFF2-40B4-BE49-F238E27FC236}">
                <a16:creationId xmlns:a16="http://schemas.microsoft.com/office/drawing/2014/main" id="{06ED5483-8630-4A44-A64E-BFEFCBE5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447800"/>
            <a:ext cx="22860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4DDA9612-D0A2-304E-85C3-82A30B5D8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0800" y="-863600"/>
            <a:ext cx="56769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a:extLst>
              <a:ext uri="{FF2B5EF4-FFF2-40B4-BE49-F238E27FC236}">
                <a16:creationId xmlns:a16="http://schemas.microsoft.com/office/drawing/2014/main" id="{E6144F65-F0FE-2642-AAF4-D420183FE142}"/>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7" name="Rectangle 12">
            <a:extLst>
              <a:ext uri="{FF2B5EF4-FFF2-40B4-BE49-F238E27FC236}">
                <a16:creationId xmlns:a16="http://schemas.microsoft.com/office/drawing/2014/main" id="{1FBA3758-03AB-4345-AE8B-A0E25BC01AAD}"/>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8" name="Rectangle 7">
            <a:extLst>
              <a:ext uri="{FF2B5EF4-FFF2-40B4-BE49-F238E27FC236}">
                <a16:creationId xmlns:a16="http://schemas.microsoft.com/office/drawing/2014/main" id="{01B47198-65BE-9E44-85CF-DEB6EA927C63}"/>
              </a:ext>
            </a:extLst>
          </p:cNvPr>
          <p:cNvSpPr>
            <a:spLocks noChangeArrowheads="1"/>
          </p:cNvSpPr>
          <p:nvPr/>
        </p:nvSpPr>
        <p:spPr bwMode="auto">
          <a:xfrm>
            <a:off x="1828800" y="152400"/>
            <a:ext cx="12954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9" name="Rectangle 6">
            <a:extLst>
              <a:ext uri="{FF2B5EF4-FFF2-40B4-BE49-F238E27FC236}">
                <a16:creationId xmlns:a16="http://schemas.microsoft.com/office/drawing/2014/main" id="{A9A15F38-C3C4-C348-80DB-B92D49062916}"/>
              </a:ext>
            </a:extLst>
          </p:cNvPr>
          <p:cNvSpPr>
            <a:spLocks noChangeArrowheads="1"/>
          </p:cNvSpPr>
          <p:nvPr/>
        </p:nvSpPr>
        <p:spPr bwMode="auto">
          <a:xfrm>
            <a:off x="1219200" y="152400"/>
            <a:ext cx="6096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0" name="Rectangle 15">
            <a:extLst>
              <a:ext uri="{FF2B5EF4-FFF2-40B4-BE49-F238E27FC236}">
                <a16:creationId xmlns:a16="http://schemas.microsoft.com/office/drawing/2014/main" id="{AA72A231-2D06-664E-ABA1-A3972611B7A1}"/>
              </a:ext>
            </a:extLst>
          </p:cNvPr>
          <p:cNvSpPr>
            <a:spLocks noChangeArrowheads="1"/>
          </p:cNvSpPr>
          <p:nvPr/>
        </p:nvSpPr>
        <p:spPr bwMode="auto">
          <a:xfrm>
            <a:off x="0" y="3886200"/>
            <a:ext cx="24384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1" name="Text Box 5">
            <a:extLst>
              <a:ext uri="{FF2B5EF4-FFF2-40B4-BE49-F238E27FC236}">
                <a16:creationId xmlns:a16="http://schemas.microsoft.com/office/drawing/2014/main" id="{CE8ED07C-925C-D54C-AC12-B1FC970CEEB0}"/>
              </a:ext>
            </a:extLst>
          </p:cNvPr>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2018</a:t>
            </a:r>
          </a:p>
          <a:p>
            <a:pPr algn="ctr">
              <a:spcBef>
                <a:spcPct val="0"/>
              </a:spcBef>
              <a:buFontTx/>
              <a:buNone/>
            </a:pPr>
            <a:endParaRPr lang="en-US" altLang="en-US" sz="2400">
              <a:ea typeface="ヒラギノ角ゴ Pro W3" panose="020B0300000000000000" pitchFamily="34" charset="-128"/>
            </a:endParaRPr>
          </a:p>
        </p:txBody>
      </p:sp>
      <p:sp>
        <p:nvSpPr>
          <p:cNvPr id="16392" name="Text Box 11">
            <a:extLst>
              <a:ext uri="{FF2B5EF4-FFF2-40B4-BE49-F238E27FC236}">
                <a16:creationId xmlns:a16="http://schemas.microsoft.com/office/drawing/2014/main" id="{49018543-2083-484B-97D9-8D1AA5FB9DC2}"/>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16393" name="Line 9">
            <a:extLst>
              <a:ext uri="{FF2B5EF4-FFF2-40B4-BE49-F238E27FC236}">
                <a16:creationId xmlns:a16="http://schemas.microsoft.com/office/drawing/2014/main" id="{4BC32CCE-B96F-D941-9FDE-211ED6294EA9}"/>
              </a:ext>
            </a:extLst>
          </p:cNvPr>
          <p:cNvSpPr>
            <a:spLocks noChangeShapeType="1"/>
          </p:cNvSpPr>
          <p:nvPr/>
        </p:nvSpPr>
        <p:spPr bwMode="auto">
          <a:xfrm flipV="1">
            <a:off x="2362200" y="2438400"/>
            <a:ext cx="228600" cy="1981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a:extLst>
              <a:ext uri="{FF2B5EF4-FFF2-40B4-BE49-F238E27FC236}">
                <a16:creationId xmlns:a16="http://schemas.microsoft.com/office/drawing/2014/main" id="{203124A8-35DB-114E-ACB7-AD498CDD5FBF}"/>
              </a:ext>
            </a:extLst>
          </p:cNvPr>
          <p:cNvSpPr>
            <a:spLocks noChangeShapeType="1"/>
          </p:cNvSpPr>
          <p:nvPr/>
        </p:nvSpPr>
        <p:spPr bwMode="auto">
          <a:xfrm flipV="1">
            <a:off x="838200" y="1752600"/>
            <a:ext cx="762000" cy="1143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5" name="Rectangle 1037">
            <a:extLst>
              <a:ext uri="{FF2B5EF4-FFF2-40B4-BE49-F238E27FC236}">
                <a16:creationId xmlns:a16="http://schemas.microsoft.com/office/drawing/2014/main" id="{78B9B298-75DF-C54E-8078-EF7A36D545EC}"/>
              </a:ext>
            </a:extLst>
          </p:cNvPr>
          <p:cNvSpPr>
            <a:spLocks noChangeArrowheads="1"/>
          </p:cNvSpPr>
          <p:nvPr/>
        </p:nvSpPr>
        <p:spPr bwMode="auto">
          <a:xfrm>
            <a:off x="10515600" y="16764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6" name="Text Box 11">
            <a:extLst>
              <a:ext uri="{FF2B5EF4-FFF2-40B4-BE49-F238E27FC236}">
                <a16:creationId xmlns:a16="http://schemas.microsoft.com/office/drawing/2014/main" id="{441F21BF-4E33-F342-AFC1-63DBAA57766B}"/>
              </a:ext>
            </a:extLst>
          </p:cNvPr>
          <p:cNvSpPr txBox="1">
            <a:spLocks noChangeArrowheads="1"/>
          </p:cNvSpPr>
          <p:nvPr/>
        </p:nvSpPr>
        <p:spPr bwMode="auto">
          <a:xfrm>
            <a:off x="1676400" y="4419600"/>
            <a:ext cx="138112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monocots</a:t>
            </a:r>
            <a:endParaRPr lang="en-US" altLang="en-US" sz="2400">
              <a:ea typeface="ヒラギノ角ゴ Pro W3" panose="020B0300000000000000" pitchFamily="34" charset="-128"/>
            </a:endParaRPr>
          </a:p>
        </p:txBody>
      </p:sp>
      <p:pic>
        <p:nvPicPr>
          <p:cNvPr id="16397" name="Picture 18">
            <a:extLst>
              <a:ext uri="{FF2B5EF4-FFF2-40B4-BE49-F238E27FC236}">
                <a16:creationId xmlns:a16="http://schemas.microsoft.com/office/drawing/2014/main" id="{159789FD-202D-D04B-921E-1F3D07614E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862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Rectangle 6">
            <a:extLst>
              <a:ext uri="{FF2B5EF4-FFF2-40B4-BE49-F238E27FC236}">
                <a16:creationId xmlns:a16="http://schemas.microsoft.com/office/drawing/2014/main" id="{2693AC2D-5FF3-4344-B0B0-1ED7E1A39253}"/>
              </a:ext>
            </a:extLst>
          </p:cNvPr>
          <p:cNvSpPr>
            <a:spLocks noChangeArrowheads="1"/>
          </p:cNvSpPr>
          <p:nvPr/>
        </p:nvSpPr>
        <p:spPr bwMode="auto">
          <a:xfrm>
            <a:off x="5259388" y="3429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9" name="Rectangle 8">
            <a:extLst>
              <a:ext uri="{FF2B5EF4-FFF2-40B4-BE49-F238E27FC236}">
                <a16:creationId xmlns:a16="http://schemas.microsoft.com/office/drawing/2014/main" id="{9AD5BF41-52A7-F442-A7E2-07AD50457C8A}"/>
              </a:ext>
            </a:extLst>
          </p:cNvPr>
          <p:cNvSpPr>
            <a:spLocks noChangeArrowheads="1"/>
          </p:cNvSpPr>
          <p:nvPr/>
        </p:nvSpPr>
        <p:spPr bwMode="auto">
          <a:xfrm>
            <a:off x="3810000" y="228600"/>
            <a:ext cx="5105400" cy="3657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0" name="Rectangle 9">
            <a:extLst>
              <a:ext uri="{FF2B5EF4-FFF2-40B4-BE49-F238E27FC236}">
                <a16:creationId xmlns:a16="http://schemas.microsoft.com/office/drawing/2014/main" id="{E93A42DB-DA8B-524E-AF09-37CA254C1C1D}"/>
              </a:ext>
            </a:extLst>
          </p:cNvPr>
          <p:cNvSpPr>
            <a:spLocks noChangeArrowheads="1"/>
          </p:cNvSpPr>
          <p:nvPr/>
        </p:nvSpPr>
        <p:spPr bwMode="auto">
          <a:xfrm>
            <a:off x="4267200" y="304800"/>
            <a:ext cx="1828800" cy="2514600"/>
          </a:xfrm>
          <a:prstGeom prst="rect">
            <a:avLst/>
          </a:prstGeom>
          <a:noFill/>
          <a:ln w="38100">
            <a:solidFill>
              <a:srgbClr val="6B6BC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1" name="Rectangle 1037">
            <a:extLst>
              <a:ext uri="{FF2B5EF4-FFF2-40B4-BE49-F238E27FC236}">
                <a16:creationId xmlns:a16="http://schemas.microsoft.com/office/drawing/2014/main" id="{30174A47-2769-4C4E-867D-827D24128D56}"/>
              </a:ext>
            </a:extLst>
          </p:cNvPr>
          <p:cNvSpPr>
            <a:spLocks noChangeArrowheads="1"/>
          </p:cNvSpPr>
          <p:nvPr/>
        </p:nvSpPr>
        <p:spPr bwMode="auto">
          <a:xfrm>
            <a:off x="10820400" y="8382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2" name="Rectangle 1037">
            <a:extLst>
              <a:ext uri="{FF2B5EF4-FFF2-40B4-BE49-F238E27FC236}">
                <a16:creationId xmlns:a16="http://schemas.microsoft.com/office/drawing/2014/main" id="{0CAF82DC-0063-8240-AD77-4768E268CB42}"/>
              </a:ext>
            </a:extLst>
          </p:cNvPr>
          <p:cNvSpPr>
            <a:spLocks noChangeArrowheads="1"/>
          </p:cNvSpPr>
          <p:nvPr/>
        </p:nvSpPr>
        <p:spPr bwMode="auto">
          <a:xfrm>
            <a:off x="6096000" y="3048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3" name="Rectangle 1037">
            <a:extLst>
              <a:ext uri="{FF2B5EF4-FFF2-40B4-BE49-F238E27FC236}">
                <a16:creationId xmlns:a16="http://schemas.microsoft.com/office/drawing/2014/main" id="{87DA2BB2-2090-7944-9BD2-633345343274}"/>
              </a:ext>
            </a:extLst>
          </p:cNvPr>
          <p:cNvSpPr>
            <a:spLocks noChangeArrowheads="1"/>
          </p:cNvSpPr>
          <p:nvPr/>
        </p:nvSpPr>
        <p:spPr bwMode="auto">
          <a:xfrm>
            <a:off x="10668000" y="533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solidFill>
                <a:srgbClr val="0000FF"/>
              </a:solidFill>
              <a:ea typeface="ヒラギノ角ゴ Pro W3" panose="020B0300000000000000" pitchFamily="34" charset="-128"/>
            </a:endParaRPr>
          </a:p>
        </p:txBody>
      </p:sp>
      <p:sp>
        <p:nvSpPr>
          <p:cNvPr id="16404" name="Line 11">
            <a:extLst>
              <a:ext uri="{FF2B5EF4-FFF2-40B4-BE49-F238E27FC236}">
                <a16:creationId xmlns:a16="http://schemas.microsoft.com/office/drawing/2014/main" id="{A8304986-864F-4A4D-97FD-7C2E27B52466}"/>
              </a:ext>
            </a:extLst>
          </p:cNvPr>
          <p:cNvSpPr>
            <a:spLocks noChangeShapeType="1"/>
          </p:cNvSpPr>
          <p:nvPr/>
        </p:nvSpPr>
        <p:spPr bwMode="auto">
          <a:xfrm flipV="1">
            <a:off x="4114800" y="4648200"/>
            <a:ext cx="1219200" cy="1447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405" name="Picture 26" descr="images-1.jpg">
            <a:extLst>
              <a:ext uri="{FF2B5EF4-FFF2-40B4-BE49-F238E27FC236}">
                <a16:creationId xmlns:a16="http://schemas.microsoft.com/office/drawing/2014/main" id="{8B4220F4-8579-6040-9707-4D76827006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8788" y="2882900"/>
            <a:ext cx="9255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7" descr="images.jpg">
            <a:extLst>
              <a:ext uri="{FF2B5EF4-FFF2-40B4-BE49-F238E27FC236}">
                <a16:creationId xmlns:a16="http://schemas.microsoft.com/office/drawing/2014/main" id="{3C6187D3-7650-4D46-B7DA-8170AC80435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3003550"/>
            <a:ext cx="990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Rectangle 1037">
            <a:extLst>
              <a:ext uri="{FF2B5EF4-FFF2-40B4-BE49-F238E27FC236}">
                <a16:creationId xmlns:a16="http://schemas.microsoft.com/office/drawing/2014/main" id="{52FFACAA-CFF2-C74C-BB8C-33BCD2791003}"/>
              </a:ext>
            </a:extLst>
          </p:cNvPr>
          <p:cNvSpPr>
            <a:spLocks noChangeArrowheads="1"/>
          </p:cNvSpPr>
          <p:nvPr/>
        </p:nvSpPr>
        <p:spPr bwMode="auto">
          <a:xfrm>
            <a:off x="6781800" y="4038600"/>
            <a:ext cx="457200" cy="14478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16408" name="Picture 28">
            <a:extLst>
              <a:ext uri="{FF2B5EF4-FFF2-40B4-BE49-F238E27FC236}">
                <a16:creationId xmlns:a16="http://schemas.microsoft.com/office/drawing/2014/main" id="{9333AF8A-7DA0-2746-8664-6FD2F92118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613400"/>
            <a:ext cx="804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11">
            <a:extLst>
              <a:ext uri="{FF2B5EF4-FFF2-40B4-BE49-F238E27FC236}">
                <a16:creationId xmlns:a16="http://schemas.microsoft.com/office/drawing/2014/main" id="{5192C8E6-E3DE-8742-905F-5D4D8A4EBF57}"/>
              </a:ext>
            </a:extLst>
          </p:cNvPr>
          <p:cNvSpPr txBox="1">
            <a:spLocks noChangeArrowheads="1"/>
          </p:cNvSpPr>
          <p:nvPr/>
        </p:nvSpPr>
        <p:spPr bwMode="auto">
          <a:xfrm>
            <a:off x="3429000" y="6096000"/>
            <a:ext cx="120967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eudicots</a:t>
            </a:r>
            <a:endParaRPr lang="en-US" altLang="en-US" sz="2400">
              <a:ea typeface="ヒラギノ角ゴ Pro W3" panose="020B0300000000000000" pitchFamily="34" charset="-128"/>
            </a:endParaRPr>
          </a:p>
        </p:txBody>
      </p:sp>
      <p:sp>
        <p:nvSpPr>
          <p:cNvPr id="16410" name="Line 11">
            <a:extLst>
              <a:ext uri="{FF2B5EF4-FFF2-40B4-BE49-F238E27FC236}">
                <a16:creationId xmlns:a16="http://schemas.microsoft.com/office/drawing/2014/main" id="{BB1CC88A-F353-F643-879C-501751A4D2ED}"/>
              </a:ext>
            </a:extLst>
          </p:cNvPr>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1" name="Rectangle 1036">
            <a:extLst>
              <a:ext uri="{FF2B5EF4-FFF2-40B4-BE49-F238E27FC236}">
                <a16:creationId xmlns:a16="http://schemas.microsoft.com/office/drawing/2014/main" id="{7836076C-87D2-1D4A-9B31-6F48B316E414}"/>
              </a:ext>
            </a:extLst>
          </p:cNvPr>
          <p:cNvSpPr>
            <a:spLocks noChangeArrowheads="1"/>
          </p:cNvSpPr>
          <p:nvPr/>
        </p:nvSpPr>
        <p:spPr bwMode="auto">
          <a:xfrm>
            <a:off x="3124200" y="152400"/>
            <a:ext cx="5867400" cy="44958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12" name="Line 11">
            <a:extLst>
              <a:ext uri="{FF2B5EF4-FFF2-40B4-BE49-F238E27FC236}">
                <a16:creationId xmlns:a16="http://schemas.microsoft.com/office/drawing/2014/main" id="{62D23E1F-FB63-574D-AC88-09E9C71326B6}"/>
              </a:ext>
            </a:extLst>
          </p:cNvPr>
          <p:cNvSpPr>
            <a:spLocks noChangeShapeType="1"/>
          </p:cNvSpPr>
          <p:nvPr/>
        </p:nvSpPr>
        <p:spPr bwMode="auto">
          <a:xfrm flipV="1">
            <a:off x="5791200" y="3886200"/>
            <a:ext cx="762000" cy="16764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3" name="Text Box 11">
            <a:extLst>
              <a:ext uri="{FF2B5EF4-FFF2-40B4-BE49-F238E27FC236}">
                <a16:creationId xmlns:a16="http://schemas.microsoft.com/office/drawing/2014/main" id="{988BDB5D-F2F1-2646-889F-BD97683AC118}"/>
              </a:ext>
            </a:extLst>
          </p:cNvPr>
          <p:cNvSpPr txBox="1">
            <a:spLocks noChangeArrowheads="1"/>
          </p:cNvSpPr>
          <p:nvPr/>
        </p:nvSpPr>
        <p:spPr bwMode="auto">
          <a:xfrm>
            <a:off x="5105400" y="5562600"/>
            <a:ext cx="181610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core eudicots</a:t>
            </a:r>
            <a:endParaRPr lang="en-US" altLang="en-US" sz="2400">
              <a:ea typeface="ヒラギノ角ゴ Pro W3" panose="020B0300000000000000" pitchFamily="34" charset="-128"/>
            </a:endParaRPr>
          </a:p>
        </p:txBody>
      </p:sp>
      <p:sp>
        <p:nvSpPr>
          <p:cNvPr id="35" name="Line 11">
            <a:extLst>
              <a:ext uri="{FF2B5EF4-FFF2-40B4-BE49-F238E27FC236}">
                <a16:creationId xmlns:a16="http://schemas.microsoft.com/office/drawing/2014/main" id="{BD1E6987-6B4B-B643-960F-6E6CBC87C1D7}"/>
              </a:ext>
            </a:extLst>
          </p:cNvPr>
          <p:cNvSpPr>
            <a:spLocks noChangeShapeType="1"/>
          </p:cNvSpPr>
          <p:nvPr/>
        </p:nvSpPr>
        <p:spPr bwMode="auto">
          <a:xfrm flipH="1" flipV="1">
            <a:off x="5257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extLst>
        </p:spPr>
        <p:txBody>
          <a:bodyPr wrap="none" anchor="ctr"/>
          <a:lstStyle/>
          <a:p>
            <a:pPr>
              <a:defRPr/>
            </a:pPr>
            <a:endParaRPr lang="en-US">
              <a:latin typeface="Times" charset="0"/>
              <a:ea typeface="ヒラギノ角ゴ Pro W3" charset="0"/>
              <a:cs typeface="ヒラギノ角ゴ Pro W3" charset="0"/>
            </a:endParaRPr>
          </a:p>
        </p:txBody>
      </p:sp>
      <p:sp>
        <p:nvSpPr>
          <p:cNvPr id="16415" name="Text Box 11">
            <a:extLst>
              <a:ext uri="{FF2B5EF4-FFF2-40B4-BE49-F238E27FC236}">
                <a16:creationId xmlns:a16="http://schemas.microsoft.com/office/drawing/2014/main" id="{7E02EB0B-89C0-4444-859E-0689FA15EB38}"/>
              </a:ext>
            </a:extLst>
          </p:cNvPr>
          <p:cNvSpPr txBox="1">
            <a:spLocks noChangeArrowheads="1"/>
          </p:cNvSpPr>
          <p:nvPr/>
        </p:nvSpPr>
        <p:spPr bwMode="auto">
          <a:xfrm>
            <a:off x="5257800" y="3352800"/>
            <a:ext cx="92075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rosids</a:t>
            </a:r>
            <a:endParaRPr lang="en-US" altLang="en-US" sz="2400">
              <a:ea typeface="ヒラギノ角ゴ Pro W3" panose="020B0300000000000000" pitchFamily="34" charset="-128"/>
            </a:endParaRPr>
          </a:p>
        </p:txBody>
      </p:sp>
      <p:sp>
        <p:nvSpPr>
          <p:cNvPr id="16416" name="Line 11">
            <a:extLst>
              <a:ext uri="{FF2B5EF4-FFF2-40B4-BE49-F238E27FC236}">
                <a16:creationId xmlns:a16="http://schemas.microsoft.com/office/drawing/2014/main" id="{D7E279BC-1471-C24D-A710-DFB2E7198239}"/>
              </a:ext>
            </a:extLst>
          </p:cNvPr>
          <p:cNvSpPr>
            <a:spLocks noChangeShapeType="1"/>
          </p:cNvSpPr>
          <p:nvPr/>
        </p:nvSpPr>
        <p:spPr bwMode="auto">
          <a:xfrm flipH="1" flipV="1">
            <a:off x="7239000" y="2971800"/>
            <a:ext cx="685800" cy="18288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4CFD70B9-412A-424D-BB28-5FB0F95FE8F8}"/>
              </a:ext>
            </a:extLst>
          </p:cNvPr>
          <p:cNvSpPr txBox="1">
            <a:spLocks noChangeArrowheads="1"/>
          </p:cNvSpPr>
          <p:nvPr/>
        </p:nvSpPr>
        <p:spPr bwMode="auto">
          <a:xfrm>
            <a:off x="7010400" y="4800600"/>
            <a:ext cx="1125538"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asterids</a:t>
            </a:r>
            <a:endParaRPr lang="en-US" altLang="en-US" sz="2400">
              <a:ea typeface="ヒラギノ角ゴ Pro W3" panose="020B0300000000000000" pitchFamily="34" charset="-128"/>
            </a:endParaRPr>
          </a:p>
        </p:txBody>
      </p:sp>
      <p:sp>
        <p:nvSpPr>
          <p:cNvPr id="16418" name="Line 10">
            <a:extLst>
              <a:ext uri="{FF2B5EF4-FFF2-40B4-BE49-F238E27FC236}">
                <a16:creationId xmlns:a16="http://schemas.microsoft.com/office/drawing/2014/main" id="{68D129A5-DB22-D444-8765-E79C5A0F9F75}"/>
              </a:ext>
            </a:extLst>
          </p:cNvPr>
          <p:cNvSpPr>
            <a:spLocks noChangeShapeType="1"/>
          </p:cNvSpPr>
          <p:nvPr/>
        </p:nvSpPr>
        <p:spPr bwMode="auto">
          <a:xfrm>
            <a:off x="4038600" y="457200"/>
            <a:ext cx="1231900" cy="762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10">
            <a:extLst>
              <a:ext uri="{FF2B5EF4-FFF2-40B4-BE49-F238E27FC236}">
                <a16:creationId xmlns:a16="http://schemas.microsoft.com/office/drawing/2014/main" id="{B48862D8-956F-2641-889F-FB2D4D41550D}"/>
              </a:ext>
            </a:extLst>
          </p:cNvPr>
          <p:cNvSpPr txBox="1">
            <a:spLocks noChangeArrowheads="1"/>
          </p:cNvSpPr>
          <p:nvPr/>
        </p:nvSpPr>
        <p:spPr bwMode="auto">
          <a:xfrm>
            <a:off x="1524000" y="240268"/>
            <a:ext cx="2509085" cy="369332"/>
          </a:xfrm>
          <a:prstGeom prst="rect">
            <a:avLst/>
          </a:prstGeom>
          <a:solidFill>
            <a:schemeClr val="bg1"/>
          </a:solidFill>
          <a:ln w="9525">
            <a:solidFill>
              <a:srgbClr val="FF0000"/>
            </a:solidFill>
            <a:miter lim="800000"/>
            <a:headEnd/>
            <a:tailEnd/>
          </a:ln>
          <a:effectLst/>
        </p:spPr>
        <p:txBody>
          <a:bodyPr wrap="none">
            <a:spAutoFit/>
          </a:bodyPr>
          <a:lstStyle/>
          <a:p>
            <a:pPr>
              <a:defRPr/>
            </a:pPr>
            <a:r>
              <a:rPr lang="en-US" sz="1800" dirty="0">
                <a:ln>
                  <a:solidFill>
                    <a:srgbClr val="FF0000"/>
                  </a:solidFill>
                </a:ln>
                <a:solidFill>
                  <a:srgbClr val="D92D2D"/>
                </a:solidFill>
                <a:latin typeface="Times" pitchFamily="-111" charset="0"/>
                <a:ea typeface="+mn-ea"/>
              </a:rPr>
              <a:t>MELASTOMATACEAE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id="{1093CA30-0B0A-3E48-9725-9A3853AAB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075" y="279400"/>
            <a:ext cx="568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4">
            <a:extLst>
              <a:ext uri="{FF2B5EF4-FFF2-40B4-BE49-F238E27FC236}">
                <a16:creationId xmlns:a16="http://schemas.microsoft.com/office/drawing/2014/main" id="{0523A0F4-2ABF-B849-97A9-F63432C93FFB}"/>
              </a:ext>
            </a:extLst>
          </p:cNvPr>
          <p:cNvSpPr>
            <a:spLocks noChangeArrowheads="1"/>
          </p:cNvSpPr>
          <p:nvPr/>
        </p:nvSpPr>
        <p:spPr bwMode="auto">
          <a:xfrm>
            <a:off x="3124200" y="4953000"/>
            <a:ext cx="914400" cy="1676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5" name="Rectangle 5">
            <a:extLst>
              <a:ext uri="{FF2B5EF4-FFF2-40B4-BE49-F238E27FC236}">
                <a16:creationId xmlns:a16="http://schemas.microsoft.com/office/drawing/2014/main" id="{7ED89143-C32A-A040-B865-36C60E439361}"/>
              </a:ext>
            </a:extLst>
          </p:cNvPr>
          <p:cNvSpPr>
            <a:spLocks noChangeArrowheads="1"/>
          </p:cNvSpPr>
          <p:nvPr/>
        </p:nvSpPr>
        <p:spPr bwMode="auto">
          <a:xfrm>
            <a:off x="7467600" y="5029200"/>
            <a:ext cx="1371600" cy="1676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6" name="Text Box 6">
            <a:extLst>
              <a:ext uri="{FF2B5EF4-FFF2-40B4-BE49-F238E27FC236}">
                <a16:creationId xmlns:a16="http://schemas.microsoft.com/office/drawing/2014/main" id="{FF8EE1F9-08EA-7A44-993C-465C43F92981}"/>
              </a:ext>
            </a:extLst>
          </p:cNvPr>
          <p:cNvSpPr txBox="1">
            <a:spLocks noChangeArrowheads="1"/>
          </p:cNvSpPr>
          <p:nvPr/>
        </p:nvSpPr>
        <p:spPr bwMode="auto">
          <a:xfrm>
            <a:off x="4343400" y="4572000"/>
            <a:ext cx="2608263"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MYRTALES</a:t>
            </a:r>
          </a:p>
        </p:txBody>
      </p:sp>
      <p:sp>
        <p:nvSpPr>
          <p:cNvPr id="18437" name="Rectangle 7">
            <a:extLst>
              <a:ext uri="{FF2B5EF4-FFF2-40B4-BE49-F238E27FC236}">
                <a16:creationId xmlns:a16="http://schemas.microsoft.com/office/drawing/2014/main" id="{208D504F-D95F-3449-8FEA-16F38AECDCB0}"/>
              </a:ext>
            </a:extLst>
          </p:cNvPr>
          <p:cNvSpPr>
            <a:spLocks noChangeArrowheads="1"/>
          </p:cNvSpPr>
          <p:nvPr/>
        </p:nvSpPr>
        <p:spPr bwMode="auto">
          <a:xfrm>
            <a:off x="5715000" y="2133600"/>
            <a:ext cx="533400" cy="17526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8" name="Rectangle 8">
            <a:extLst>
              <a:ext uri="{FF2B5EF4-FFF2-40B4-BE49-F238E27FC236}">
                <a16:creationId xmlns:a16="http://schemas.microsoft.com/office/drawing/2014/main" id="{B8D257AC-B85E-7746-A03D-A3648EEED117}"/>
              </a:ext>
            </a:extLst>
          </p:cNvPr>
          <p:cNvSpPr>
            <a:spLocks noChangeArrowheads="1"/>
          </p:cNvSpPr>
          <p:nvPr/>
        </p:nvSpPr>
        <p:spPr bwMode="auto">
          <a:xfrm>
            <a:off x="152400" y="3733800"/>
            <a:ext cx="24384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18439" name="Picture 9">
            <a:extLst>
              <a:ext uri="{FF2B5EF4-FFF2-40B4-BE49-F238E27FC236}">
                <a16:creationId xmlns:a16="http://schemas.microsoft.com/office/drawing/2014/main" id="{E6C33B03-99EC-604C-AAFE-5DC6D2D32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0"/>
            <a:ext cx="800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a:extLst>
              <a:ext uri="{FF2B5EF4-FFF2-40B4-BE49-F238E27FC236}">
                <a16:creationId xmlns:a16="http://schemas.microsoft.com/office/drawing/2014/main" id="{9DC06C87-E562-174B-B82C-4FDFBBB47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914400"/>
            <a:ext cx="7175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a:extLst>
              <a:ext uri="{FF2B5EF4-FFF2-40B4-BE49-F238E27FC236}">
                <a16:creationId xmlns:a16="http://schemas.microsoft.com/office/drawing/2014/main" id="{07CFC38B-7BFE-BB4C-903D-B184A32DB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990600"/>
            <a:ext cx="7794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3">
            <a:extLst>
              <a:ext uri="{FF2B5EF4-FFF2-40B4-BE49-F238E27FC236}">
                <a16:creationId xmlns:a16="http://schemas.microsoft.com/office/drawing/2014/main" id="{B932F3DE-A524-684C-88AF-1947DBB580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152400"/>
            <a:ext cx="1447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6">
            <a:extLst>
              <a:ext uri="{FF2B5EF4-FFF2-40B4-BE49-F238E27FC236}">
                <a16:creationId xmlns:a16="http://schemas.microsoft.com/office/drawing/2014/main" id="{1650C5B9-41E1-F146-A4C9-BB509EB3C8D7}"/>
              </a:ext>
            </a:extLst>
          </p:cNvPr>
          <p:cNvSpPr txBox="1">
            <a:spLocks noChangeArrowheads="1"/>
          </p:cNvSpPr>
          <p:nvPr/>
        </p:nvSpPr>
        <p:spPr bwMode="auto">
          <a:xfrm>
            <a:off x="152400" y="4495800"/>
            <a:ext cx="161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Fuchsia</a:t>
            </a:r>
          </a:p>
        </p:txBody>
      </p:sp>
      <p:sp>
        <p:nvSpPr>
          <p:cNvPr id="18444" name="Text Box 6">
            <a:extLst>
              <a:ext uri="{FF2B5EF4-FFF2-40B4-BE49-F238E27FC236}">
                <a16:creationId xmlns:a16="http://schemas.microsoft.com/office/drawing/2014/main" id="{B22A6929-ACF6-E348-A29F-519B75ED471A}"/>
              </a:ext>
            </a:extLst>
          </p:cNvPr>
          <p:cNvSpPr txBox="1">
            <a:spLocks noChangeArrowheads="1"/>
          </p:cNvSpPr>
          <p:nvPr/>
        </p:nvSpPr>
        <p:spPr bwMode="auto">
          <a:xfrm>
            <a:off x="152400" y="0"/>
            <a:ext cx="17732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evening </a:t>
            </a:r>
          </a:p>
          <a:p>
            <a:pPr>
              <a:spcBef>
                <a:spcPct val="0"/>
              </a:spcBef>
              <a:buFontTx/>
              <a:buNone/>
            </a:pPr>
            <a:r>
              <a:rPr lang="en-US" altLang="en-US" i="1">
                <a:ea typeface="ヒラギノ角ゴ Pro W3" panose="020B0300000000000000" pitchFamily="34" charset="-128"/>
              </a:rPr>
              <a:t>primrose</a:t>
            </a:r>
          </a:p>
        </p:txBody>
      </p:sp>
      <p:sp>
        <p:nvSpPr>
          <p:cNvPr id="18445" name="Line 11">
            <a:extLst>
              <a:ext uri="{FF2B5EF4-FFF2-40B4-BE49-F238E27FC236}">
                <a16:creationId xmlns:a16="http://schemas.microsoft.com/office/drawing/2014/main" id="{98B4C70D-F4B5-8649-830F-44F3362587F4}"/>
              </a:ext>
            </a:extLst>
          </p:cNvPr>
          <p:cNvSpPr>
            <a:spLocks noChangeShapeType="1"/>
          </p:cNvSpPr>
          <p:nvPr/>
        </p:nvSpPr>
        <p:spPr bwMode="auto">
          <a:xfrm flipV="1">
            <a:off x="2590800" y="3505200"/>
            <a:ext cx="381000" cy="9144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6" name="Line 11">
            <a:extLst>
              <a:ext uri="{FF2B5EF4-FFF2-40B4-BE49-F238E27FC236}">
                <a16:creationId xmlns:a16="http://schemas.microsoft.com/office/drawing/2014/main" id="{5B32B2CB-2D7C-BC42-9179-948C706F39D8}"/>
              </a:ext>
            </a:extLst>
          </p:cNvPr>
          <p:cNvSpPr>
            <a:spLocks noChangeShapeType="1"/>
          </p:cNvSpPr>
          <p:nvPr/>
        </p:nvSpPr>
        <p:spPr bwMode="auto">
          <a:xfrm>
            <a:off x="1828800" y="2590800"/>
            <a:ext cx="1066800" cy="5334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7" name="Line 11">
            <a:extLst>
              <a:ext uri="{FF2B5EF4-FFF2-40B4-BE49-F238E27FC236}">
                <a16:creationId xmlns:a16="http://schemas.microsoft.com/office/drawing/2014/main" id="{FAA83515-6BCC-3142-9524-F27497BCFE9C}"/>
              </a:ext>
            </a:extLst>
          </p:cNvPr>
          <p:cNvSpPr>
            <a:spLocks noChangeShapeType="1"/>
          </p:cNvSpPr>
          <p:nvPr/>
        </p:nvSpPr>
        <p:spPr bwMode="auto">
          <a:xfrm flipH="1">
            <a:off x="3505200" y="2133600"/>
            <a:ext cx="76200" cy="457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8" name="Text Box 6">
            <a:extLst>
              <a:ext uri="{FF2B5EF4-FFF2-40B4-BE49-F238E27FC236}">
                <a16:creationId xmlns:a16="http://schemas.microsoft.com/office/drawing/2014/main" id="{37A0A480-9DA6-1C48-92C7-2280BE0F3A68}"/>
              </a:ext>
            </a:extLst>
          </p:cNvPr>
          <p:cNvSpPr txBox="1">
            <a:spLocks noChangeArrowheads="1"/>
          </p:cNvSpPr>
          <p:nvPr/>
        </p:nvSpPr>
        <p:spPr bwMode="auto">
          <a:xfrm>
            <a:off x="2362200" y="228600"/>
            <a:ext cx="1706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fireweed</a:t>
            </a:r>
          </a:p>
        </p:txBody>
      </p:sp>
      <p:sp>
        <p:nvSpPr>
          <p:cNvPr id="18449" name="Rectangle 8">
            <a:extLst>
              <a:ext uri="{FF2B5EF4-FFF2-40B4-BE49-F238E27FC236}">
                <a16:creationId xmlns:a16="http://schemas.microsoft.com/office/drawing/2014/main" id="{7B9C130A-85DE-7445-8994-01F28A690D9E}"/>
              </a:ext>
            </a:extLst>
          </p:cNvPr>
          <p:cNvSpPr>
            <a:spLocks noChangeArrowheads="1"/>
          </p:cNvSpPr>
          <p:nvPr/>
        </p:nvSpPr>
        <p:spPr bwMode="auto">
          <a:xfrm>
            <a:off x="152400" y="152400"/>
            <a:ext cx="2209800" cy="2438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50" name="Rectangle 8">
            <a:extLst>
              <a:ext uri="{FF2B5EF4-FFF2-40B4-BE49-F238E27FC236}">
                <a16:creationId xmlns:a16="http://schemas.microsoft.com/office/drawing/2014/main" id="{77903B7B-8CFC-EF4A-A569-69B41A5705F0}"/>
              </a:ext>
            </a:extLst>
          </p:cNvPr>
          <p:cNvSpPr>
            <a:spLocks noChangeArrowheads="1"/>
          </p:cNvSpPr>
          <p:nvPr/>
        </p:nvSpPr>
        <p:spPr bwMode="auto">
          <a:xfrm>
            <a:off x="2362200" y="304800"/>
            <a:ext cx="1524000" cy="1828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51" name="Rectangle 8">
            <a:extLst>
              <a:ext uri="{FF2B5EF4-FFF2-40B4-BE49-F238E27FC236}">
                <a16:creationId xmlns:a16="http://schemas.microsoft.com/office/drawing/2014/main" id="{88616B0F-D2F1-EF4D-AE66-73918093FB29}"/>
              </a:ext>
            </a:extLst>
          </p:cNvPr>
          <p:cNvSpPr>
            <a:spLocks noChangeArrowheads="1"/>
          </p:cNvSpPr>
          <p:nvPr/>
        </p:nvSpPr>
        <p:spPr bwMode="auto">
          <a:xfrm>
            <a:off x="3886200" y="152400"/>
            <a:ext cx="25908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52" name="Text Box 6">
            <a:extLst>
              <a:ext uri="{FF2B5EF4-FFF2-40B4-BE49-F238E27FC236}">
                <a16:creationId xmlns:a16="http://schemas.microsoft.com/office/drawing/2014/main" id="{2A27C2E3-5C0E-3C42-8076-059A1524B723}"/>
              </a:ext>
            </a:extLst>
          </p:cNvPr>
          <p:cNvSpPr txBox="1">
            <a:spLocks noChangeArrowheads="1"/>
          </p:cNvSpPr>
          <p:nvPr/>
        </p:nvSpPr>
        <p:spPr bwMode="auto">
          <a:xfrm>
            <a:off x="5181600" y="1143000"/>
            <a:ext cx="1319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cloves</a:t>
            </a:r>
          </a:p>
        </p:txBody>
      </p:sp>
      <p:sp>
        <p:nvSpPr>
          <p:cNvPr id="18453" name="Line 11">
            <a:extLst>
              <a:ext uri="{FF2B5EF4-FFF2-40B4-BE49-F238E27FC236}">
                <a16:creationId xmlns:a16="http://schemas.microsoft.com/office/drawing/2014/main" id="{DDE5C64A-2851-6E43-B986-746BDFBC369C}"/>
              </a:ext>
            </a:extLst>
          </p:cNvPr>
          <p:cNvSpPr>
            <a:spLocks noChangeShapeType="1"/>
          </p:cNvSpPr>
          <p:nvPr/>
        </p:nvSpPr>
        <p:spPr bwMode="auto">
          <a:xfrm flipH="1">
            <a:off x="4038600" y="1828800"/>
            <a:ext cx="304800" cy="762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8454" name="Picture 3">
            <a:extLst>
              <a:ext uri="{FF2B5EF4-FFF2-40B4-BE49-F238E27FC236}">
                <a16:creationId xmlns:a16="http://schemas.microsoft.com/office/drawing/2014/main" id="{A43FC2D7-2B21-5743-84BA-20ADE8BD0F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152400"/>
            <a:ext cx="19812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Line 11">
            <a:extLst>
              <a:ext uri="{FF2B5EF4-FFF2-40B4-BE49-F238E27FC236}">
                <a16:creationId xmlns:a16="http://schemas.microsoft.com/office/drawing/2014/main" id="{B5E6BEEE-8793-6E46-8C89-D84570BAACF3}"/>
              </a:ext>
            </a:extLst>
          </p:cNvPr>
          <p:cNvSpPr>
            <a:spLocks noChangeShapeType="1"/>
          </p:cNvSpPr>
          <p:nvPr/>
        </p:nvSpPr>
        <p:spPr bwMode="auto">
          <a:xfrm flipH="1">
            <a:off x="6248400" y="2057400"/>
            <a:ext cx="685800" cy="3048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27BBE07-B625-8D4C-8A8B-0A1A50FAF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620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3">
            <a:extLst>
              <a:ext uri="{FF2B5EF4-FFF2-40B4-BE49-F238E27FC236}">
                <a16:creationId xmlns:a16="http://schemas.microsoft.com/office/drawing/2014/main" id="{1AB26D4C-93AE-4546-B891-530320C95DA3}"/>
              </a:ext>
            </a:extLst>
          </p:cNvPr>
          <p:cNvSpPr txBox="1">
            <a:spLocks noChangeArrowheads="1"/>
          </p:cNvSpPr>
          <p:nvPr/>
        </p:nvSpPr>
        <p:spPr bwMode="auto">
          <a:xfrm>
            <a:off x="0" y="0"/>
            <a:ext cx="7624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Tibouchina - </a:t>
            </a:r>
            <a:r>
              <a:rPr lang="en-US" altLang="en-US" sz="3600">
                <a:ea typeface="ヒラギノ角ゴ Pro W3" panose="020B0300000000000000" pitchFamily="34" charset="-128"/>
              </a:rPr>
              <a:t>the best-known ornamental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47D14FDE-17E8-C14F-AC1A-157D31C43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76200"/>
            <a:ext cx="54276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3F1C32A1-28F7-AF47-BD2C-8E09B789904F}"/>
              </a:ext>
            </a:extLst>
          </p:cNvPr>
          <p:cNvSpPr txBox="1">
            <a:spLocks noChangeArrowheads="1"/>
          </p:cNvSpPr>
          <p:nvPr/>
        </p:nvSpPr>
        <p:spPr bwMode="auto">
          <a:xfrm>
            <a:off x="0" y="1752600"/>
            <a:ext cx="4038600" cy="5262563"/>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pPr>
              <a:defRPr/>
            </a:pPr>
            <a:r>
              <a:rPr lang="en-US" dirty="0"/>
              <a:t>MELASTOMATACEAE</a:t>
            </a:r>
          </a:p>
          <a:p>
            <a:pPr>
              <a:buFont typeface="Times" charset="0"/>
              <a:buChar char="•"/>
              <a:defRPr/>
            </a:pPr>
            <a:r>
              <a:rPr lang="en-US" b="1" dirty="0"/>
              <a:t>opposite leaves </a:t>
            </a:r>
          </a:p>
          <a:p>
            <a:pPr>
              <a:buFont typeface="Times" charset="0"/>
              <a:buChar char="•"/>
              <a:defRPr/>
            </a:pPr>
            <a:r>
              <a:rPr lang="en-US" dirty="0"/>
              <a:t>arcuate basal </a:t>
            </a:r>
            <a:r>
              <a:rPr lang="en-US" dirty="0" err="1"/>
              <a:t>secondaries</a:t>
            </a:r>
            <a:endParaRPr lang="en-US" dirty="0"/>
          </a:p>
          <a:p>
            <a:pPr>
              <a:buFont typeface="Times" charset="0"/>
              <a:buChar char="•"/>
              <a:defRPr/>
            </a:pPr>
            <a:r>
              <a:rPr lang="en-US" b="1" dirty="0"/>
              <a:t>ladder tertiaries</a:t>
            </a:r>
          </a:p>
          <a:p>
            <a:pPr>
              <a:buFont typeface="Times" charset="0"/>
              <a:buChar char="•"/>
              <a:defRPr/>
            </a:pPr>
            <a:r>
              <a:rPr lang="en-US" dirty="0" err="1"/>
              <a:t>staminodes</a:t>
            </a:r>
            <a:r>
              <a:rPr lang="en-US" dirty="0"/>
              <a:t> or stamen appendages</a:t>
            </a:r>
          </a:p>
          <a:p>
            <a:pPr>
              <a:buFont typeface="Times" charset="0"/>
              <a:buChar char="•"/>
              <a:defRPr/>
            </a:pPr>
            <a:r>
              <a:rPr lang="en-US" dirty="0"/>
              <a:t>stamens 2x petals</a:t>
            </a:r>
          </a:p>
          <a:p>
            <a:pPr>
              <a:buFont typeface="Times" charset="0"/>
              <a:buChar char="•"/>
              <a:defRPr/>
            </a:pPr>
            <a:r>
              <a:rPr lang="en-US" b="1" dirty="0"/>
              <a:t>hypanthium and/or inferior ovary</a:t>
            </a:r>
          </a:p>
          <a:p>
            <a:pPr>
              <a:buFont typeface="Times" charset="0"/>
              <a:buChar char="•"/>
              <a:defRPr/>
            </a:pPr>
            <a:endParaRPr lang="en-US" dirty="0"/>
          </a:p>
          <a:p>
            <a:pPr marL="457200" indent="-457200">
              <a:buFontTx/>
              <a:buAutoNum type="arabicPeriod"/>
              <a:defRPr/>
            </a:pPr>
            <a:r>
              <a:rPr lang="en-US" i="1" dirty="0" err="1"/>
              <a:t>Rhexia</a:t>
            </a:r>
            <a:endParaRPr lang="en-US" i="1" dirty="0"/>
          </a:p>
          <a:p>
            <a:pPr marL="457200" indent="-457200">
              <a:buFontTx/>
              <a:buAutoNum type="arabicPeriod"/>
              <a:defRPr/>
            </a:pPr>
            <a:endParaRPr lang="en-US" dirty="0"/>
          </a:p>
          <a:p>
            <a:pPr>
              <a:defRPr/>
            </a:pPr>
            <a:r>
              <a:rPr lang="en-US" dirty="0"/>
              <a:t>2.  </a:t>
            </a:r>
            <a:r>
              <a:rPr lang="en-US" i="1" dirty="0" err="1"/>
              <a:t>Tetrazygia</a:t>
            </a:r>
            <a:endParaRPr lang="en-US" i="1" dirty="0"/>
          </a:p>
          <a:p>
            <a:pPr>
              <a:defRPr/>
            </a:pPr>
            <a:endParaRPr lang="en-US" dirty="0"/>
          </a:p>
        </p:txBody>
      </p:sp>
      <p:pic>
        <p:nvPicPr>
          <p:cNvPr id="21507" name="Picture 3">
            <a:extLst>
              <a:ext uri="{FF2B5EF4-FFF2-40B4-BE49-F238E27FC236}">
                <a16:creationId xmlns:a16="http://schemas.microsoft.com/office/drawing/2014/main" id="{15ADFA2B-9347-B345-B323-FB990856E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0"/>
            <a:ext cx="17811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a:extLst>
              <a:ext uri="{FF2B5EF4-FFF2-40B4-BE49-F238E27FC236}">
                <a16:creationId xmlns:a16="http://schemas.microsoft.com/office/drawing/2014/main" id="{13BBF4C4-1572-4945-BB14-7AC9BFBAA1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11918" y="148431"/>
            <a:ext cx="17081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B2A0479A-0316-4341-8168-1E61424BB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a:extLst>
              <a:ext uri="{FF2B5EF4-FFF2-40B4-BE49-F238E27FC236}">
                <a16:creationId xmlns:a16="http://schemas.microsoft.com/office/drawing/2014/main" id="{D5D57597-0360-BB4B-8384-7789D950F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362200"/>
            <a:ext cx="5562600" cy="4257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4">
            <a:extLst>
              <a:ext uri="{FF2B5EF4-FFF2-40B4-BE49-F238E27FC236}">
                <a16:creationId xmlns:a16="http://schemas.microsoft.com/office/drawing/2014/main" id="{EC269170-5A3F-7A47-993A-0B63B34449E7}"/>
              </a:ext>
            </a:extLst>
          </p:cNvPr>
          <p:cNvSpPr txBox="1">
            <a:spLocks noChangeArrowheads="1"/>
          </p:cNvSpPr>
          <p:nvPr/>
        </p:nvSpPr>
        <p:spPr bwMode="auto">
          <a:xfrm>
            <a:off x="4860925" y="365125"/>
            <a:ext cx="3825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MELASTOMATACEAE:</a:t>
            </a:r>
          </a:p>
          <a:p>
            <a:pPr>
              <a:spcBef>
                <a:spcPct val="0"/>
              </a:spcBef>
              <a:buFont typeface="Wingdings" pitchFamily="2" charset="2"/>
              <a:buChar char="v"/>
            </a:pPr>
            <a:r>
              <a:rPr lang="en-US" altLang="en-US" sz="2400">
                <a:ea typeface="ヒラギノ角ゴ Pro W3" panose="020B0300000000000000" pitchFamily="34" charset="-128"/>
              </a:rPr>
              <a:t>arcuate basal secondaries,  -- including a marginal vein</a:t>
            </a:r>
          </a:p>
          <a:p>
            <a:pPr>
              <a:spcBef>
                <a:spcPct val="0"/>
              </a:spcBef>
              <a:buFont typeface="Wingdings" pitchFamily="2" charset="2"/>
              <a:buChar char="v"/>
            </a:pPr>
            <a:r>
              <a:rPr lang="en-US" altLang="en-US" sz="2400">
                <a:ea typeface="ヒラギノ角ゴ Pro W3" panose="020B0300000000000000" pitchFamily="34" charset="-128"/>
              </a:rPr>
              <a:t>perpendicular tertiaries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C7B9C3CA-410C-504C-BF0B-2AB4E7FFB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4402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AE84313E-56D2-314C-B4BC-32F2F1E8ABD1}"/>
              </a:ext>
            </a:extLst>
          </p:cNvPr>
          <p:cNvSpPr>
            <a:spLocks noChangeArrowheads="1"/>
          </p:cNvSpPr>
          <p:nvPr/>
        </p:nvSpPr>
        <p:spPr bwMode="auto">
          <a:xfrm>
            <a:off x="5486400" y="457200"/>
            <a:ext cx="3276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Miconia calvescens</a:t>
            </a:r>
            <a:r>
              <a:rPr lang="en-US" altLang="en-US" sz="2400">
                <a:ea typeface="ヒラギノ角ゴ Pro W3" panose="020B0300000000000000" pitchFamily="34" charset="-128"/>
              </a:rPr>
              <a:t>, introduced to Hawaii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6EB5E31C-364D-CE48-BF36-EB22A41F66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63500"/>
            <a:ext cx="66421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1283</TotalTime>
  <Words>966</Words>
  <Application>Microsoft Macintosh PowerPoint</Application>
  <PresentationFormat>On-screen Show (4:3)</PresentationFormat>
  <Paragraphs>121</Paragraphs>
  <Slides>28</Slides>
  <Notes>18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Times</vt:lpstr>
      <vt:lpstr>ヒラギノ角ゴ Pro W3</vt:lpstr>
      <vt:lpstr>Arial</vt:lpstr>
      <vt:lpstr>ＭＳ Ｐゴシック</vt:lpstr>
      <vt:lpstr>Papyrus</vt:lpstr>
      <vt:lpstr>Wingdings</vt:lpstr>
      <vt:lpstr>Blank Presentation</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56</cp:revision>
  <dcterms:created xsi:type="dcterms:W3CDTF">2010-11-04T16:26:03Z</dcterms:created>
  <dcterms:modified xsi:type="dcterms:W3CDTF">2020-10-27T15:27:12Z</dcterms:modified>
</cp:coreProperties>
</file>