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7" r:id="rId2"/>
    <p:sldId id="266" r:id="rId3"/>
    <p:sldId id="258" r:id="rId4"/>
    <p:sldId id="259" r:id="rId5"/>
    <p:sldId id="261" r:id="rId6"/>
    <p:sldId id="262" r:id="rId7"/>
    <p:sldId id="267" r:id="rId8"/>
    <p:sldId id="264" r:id="rId9"/>
    <p:sldId id="260" r:id="rId10"/>
    <p:sldId id="263" r:id="rId11"/>
    <p:sldId id="26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87" d="100"/>
          <a:sy n="87" d="100"/>
        </p:scale>
        <p:origin x="-1360" y="-9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83E978-6E96-A74D-8293-F2CE07244C79}" type="datetimeFigureOut">
              <a:rPr lang="en-US" smtClean="0"/>
              <a:t>12/6/16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DF2A22-4B09-F842-8E0A-9B5B2923D376}" type="slidenum">
              <a:rPr lang="en-US" smtClean="0"/>
              <a:t>‹#›</a:t>
            </a:fld>
            <a:endParaRPr lang="en-US"/>
          </a:p>
        </p:txBody>
      </p:sp>
    </p:spTree>
    <p:extLst>
      <p:ext uri="{BB962C8B-B14F-4D97-AF65-F5344CB8AC3E}">
        <p14:creationId xmlns:p14="http://schemas.microsoft.com/office/powerpoint/2010/main" val="18083772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1CB695DF-9766-724C-8FAC-2101E094BBF8}" type="slidenum">
              <a:rPr lang="en-US" sz="1200"/>
              <a:pPr/>
              <a:t>3</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Photographer: A. Gentry</a:t>
            </a:r>
          </a:p>
          <a:p>
            <a:pPr eaLnBrk="1" hangingPunct="1"/>
            <a:endParaRPr lang="en-US">
              <a:latin typeface="Times" charset="0"/>
              <a:ea typeface="ＭＳ Ｐゴシック" charset="0"/>
              <a:cs typeface="ＭＳ Ｐゴシック" charset="0"/>
            </a:endParaRPr>
          </a:p>
          <a:p>
            <a:pPr eaLnBrk="1" hangingPunct="1"/>
            <a:r>
              <a:rPr lang="en-US">
                <a:latin typeface="Times" charset="0"/>
                <a:ea typeface="ＭＳ Ｐゴシック" charset="0"/>
                <a:cs typeface="ＭＳ Ｐゴシック" charset="0"/>
              </a:rPr>
              <a:t>Copyright: MBG</a:t>
            </a:r>
          </a:p>
          <a:p>
            <a:pPr eaLnBrk="1" hangingPunct="1"/>
            <a:endParaRPr lang="en-US">
              <a:latin typeface="Times" charset="0"/>
              <a:ea typeface="ＭＳ Ｐゴシック" charset="0"/>
              <a:cs typeface="ＭＳ Ｐゴシック" charset="0"/>
            </a:endParaRPr>
          </a:p>
          <a:p>
            <a:pPr eaLnBrk="1" hangingPunct="1"/>
            <a:r>
              <a:rPr lang="en-US">
                <a:latin typeface="Times" charset="0"/>
                <a:ea typeface="ＭＳ Ｐゴシック" charset="0"/>
                <a:cs typeface="ＭＳ Ｐゴシック" charset="0"/>
              </a:rPr>
              <a:t>Voucher: GENTRY 33978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A251E6B9-BE20-DF44-AF93-CEC4D752A520}" type="slidenum">
              <a:rPr lang="en-US" sz="1200"/>
              <a:pPr/>
              <a:t>9</a:t>
            </a:fld>
            <a:endParaRPr 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Four species of mangroves. Clockwise from top left: Avicennia germinans, Rhizophora mangle, Laguncularia racemosa, Maytenus phyllanthoides. The long thin fruit of the Rhizophora is the viviparous propagule which contains a pre-germinated seed. The green stalk to the top is the stem and the brown tip is the root. The whole fruit floats vertically in the water like a tall skinny buoy and drifts until its root strikes mud, then takes root and grows.</a:t>
            </a:r>
          </a:p>
          <a:p>
            <a:pPr eaLnBrk="1" hangingPunct="1"/>
            <a:r>
              <a:rPr lang="en-US" i="1">
                <a:latin typeface="Times" charset="0"/>
                <a:ea typeface="ＭＳ Ｐゴシック" charset="0"/>
                <a:cs typeface="ＭＳ Ｐゴシック" charset="0"/>
              </a:rPr>
              <a:t>Maytenus phyllanthoides occurs widely in coastal and near- coastal Mexico––along the Gulf and Pacific coasts––as well as saline sites in some inland areas (e.g., Coahuila, Nuevo León, Puebla, Hidalgo, Querétaro). It extends eastward to Cuba, the Bahamas, and Florida, where it occurs in 10 peninsular and Keys counties (Wunderlin &amp; Hansen 2008). A closely similar form occurs in five counties of southernmost Texas (Turner et al. 2003)––along the Gulf Coast in both areas.</a:t>
            </a:r>
            <a:endParaRPr lang="en-US">
              <a:latin typeface="Times" charset="0"/>
              <a:ea typeface="ＭＳ Ｐゴシック" charset="0"/>
              <a:cs typeface="ＭＳ Ｐゴシック" charset="0"/>
            </a:endParaRPr>
          </a:p>
          <a:p>
            <a:pPr eaLnBrk="1" hangingPunct="1"/>
            <a:endParaRPr lang="en-US">
              <a:latin typeface="Times" charset="0"/>
              <a:ea typeface="ＭＳ Ｐゴシック" charset="0"/>
              <a:cs typeface="ＭＳ Ｐゴシック" charset="0"/>
            </a:endParaRPr>
          </a:p>
          <a:p>
            <a:pPr eaLnBrk="1" hangingPunct="1"/>
            <a:r>
              <a:rPr lang="en-US">
                <a:latin typeface="Times" charset="0"/>
                <a:ea typeface="ＭＳ Ｐゴシック" charset="0"/>
                <a:cs typeface="ＭＳ Ｐゴシック" charset="0"/>
              </a:rPr>
              <a:t>Mangrove Species</a:t>
            </a:r>
          </a:p>
          <a:p>
            <a:pPr eaLnBrk="1" hangingPunct="1"/>
            <a:endParaRPr lang="en-US">
              <a:latin typeface="Times" charset="0"/>
              <a:ea typeface="ＭＳ Ｐゴシック" charset="0"/>
              <a:cs typeface="ＭＳ Ｐゴシック" charset="0"/>
            </a:endParaRPr>
          </a:p>
          <a:p>
            <a:pPr eaLnBrk="1" hangingPunct="1"/>
            <a:r>
              <a:rPr lang="en-US">
                <a:latin typeface="Times" charset="0"/>
                <a:ea typeface="ＭＳ Ｐゴシック" charset="0"/>
                <a:cs typeface="ＭＳ Ｐゴシック" charset="0"/>
              </a:rPr>
              <a:t>Black Mangrove—Avicennia germinans</a:t>
            </a:r>
          </a:p>
          <a:p>
            <a:pPr eaLnBrk="1" hangingPunct="1"/>
            <a:r>
              <a:rPr lang="en-US">
                <a:latin typeface="Times" charset="0"/>
                <a:ea typeface="ＭＳ Ｐゴシック" charset="0"/>
                <a:cs typeface="ＭＳ Ｐゴシック" charset="0"/>
              </a:rPr>
              <a:t>Red Mangrove—Rhizophora mangle</a:t>
            </a:r>
          </a:p>
          <a:p>
            <a:pPr eaLnBrk="1" hangingPunct="1"/>
            <a:r>
              <a:rPr lang="en-US">
                <a:latin typeface="Times" charset="0"/>
                <a:ea typeface="ＭＳ Ｐゴシック" charset="0"/>
                <a:cs typeface="ＭＳ Ｐゴシック" charset="0"/>
              </a:rPr>
              <a:t>White Mangrove—Laguncularia racemosa</a:t>
            </a:r>
          </a:p>
          <a:p>
            <a:pPr eaLnBrk="1" hangingPunct="1"/>
            <a:r>
              <a:rPr lang="en-US">
                <a:latin typeface="Times" charset="0"/>
                <a:ea typeface="ＭＳ Ｐゴシック" charset="0"/>
                <a:cs typeface="ＭＳ Ｐゴシック" charset="0"/>
              </a:rPr>
              <a:t>Sweet Mangrove—Maytenus phyllanthoides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phylogen from tan2002.pdf</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fld id="{8A8DCF48-0093-4F43-B384-076E0C6CAB7E}" type="slidenum">
              <a:rPr lang="en-US" sz="1200"/>
              <a:pPr/>
              <a:t>10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45BD87-99AE-E345-9CA7-25502957C588}" type="datetimeFigureOut">
              <a:rPr lang="en-US" smtClean="0"/>
              <a:t>12/6/16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A3E18-6405-EE4A-A7FF-D8028B172932}" type="slidenum">
              <a:rPr lang="en-US" smtClean="0"/>
              <a:t>‹#›</a:t>
            </a:fld>
            <a:endParaRPr lang="en-US"/>
          </a:p>
        </p:txBody>
      </p:sp>
    </p:spTree>
    <p:extLst>
      <p:ext uri="{BB962C8B-B14F-4D97-AF65-F5344CB8AC3E}">
        <p14:creationId xmlns:p14="http://schemas.microsoft.com/office/powerpoint/2010/main" val="2049816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45BD87-99AE-E345-9CA7-25502957C588}" type="datetimeFigureOut">
              <a:rPr lang="en-US" smtClean="0"/>
              <a:t>12/6/16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A3E18-6405-EE4A-A7FF-D8028B172932}" type="slidenum">
              <a:rPr lang="en-US" smtClean="0"/>
              <a:t>‹#›</a:t>
            </a:fld>
            <a:endParaRPr lang="en-US"/>
          </a:p>
        </p:txBody>
      </p:sp>
    </p:spTree>
    <p:extLst>
      <p:ext uri="{BB962C8B-B14F-4D97-AF65-F5344CB8AC3E}">
        <p14:creationId xmlns:p14="http://schemas.microsoft.com/office/powerpoint/2010/main" val="1424684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45BD87-99AE-E345-9CA7-25502957C588}" type="datetimeFigureOut">
              <a:rPr lang="en-US" smtClean="0"/>
              <a:t>12/6/16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A3E18-6405-EE4A-A7FF-D8028B172932}" type="slidenum">
              <a:rPr lang="en-US" smtClean="0"/>
              <a:t>‹#›</a:t>
            </a:fld>
            <a:endParaRPr lang="en-US"/>
          </a:p>
        </p:txBody>
      </p:sp>
    </p:spTree>
    <p:extLst>
      <p:ext uri="{BB962C8B-B14F-4D97-AF65-F5344CB8AC3E}">
        <p14:creationId xmlns:p14="http://schemas.microsoft.com/office/powerpoint/2010/main" val="123060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45BD87-99AE-E345-9CA7-25502957C588}" type="datetimeFigureOut">
              <a:rPr lang="en-US" smtClean="0"/>
              <a:t>12/6/16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A3E18-6405-EE4A-A7FF-D8028B172932}" type="slidenum">
              <a:rPr lang="en-US" smtClean="0"/>
              <a:t>‹#›</a:t>
            </a:fld>
            <a:endParaRPr lang="en-US"/>
          </a:p>
        </p:txBody>
      </p:sp>
    </p:spTree>
    <p:extLst>
      <p:ext uri="{BB962C8B-B14F-4D97-AF65-F5344CB8AC3E}">
        <p14:creationId xmlns:p14="http://schemas.microsoft.com/office/powerpoint/2010/main" val="1899807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45BD87-99AE-E345-9CA7-25502957C588}" type="datetimeFigureOut">
              <a:rPr lang="en-US" smtClean="0"/>
              <a:t>12/6/16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A3E18-6405-EE4A-A7FF-D8028B172932}" type="slidenum">
              <a:rPr lang="en-US" smtClean="0"/>
              <a:t>‹#›</a:t>
            </a:fld>
            <a:endParaRPr lang="en-US"/>
          </a:p>
        </p:txBody>
      </p:sp>
    </p:spTree>
    <p:extLst>
      <p:ext uri="{BB962C8B-B14F-4D97-AF65-F5344CB8AC3E}">
        <p14:creationId xmlns:p14="http://schemas.microsoft.com/office/powerpoint/2010/main" val="4095235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45BD87-99AE-E345-9CA7-25502957C588}" type="datetimeFigureOut">
              <a:rPr lang="en-US" smtClean="0"/>
              <a:t>12/6/16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4A3E18-6405-EE4A-A7FF-D8028B172932}" type="slidenum">
              <a:rPr lang="en-US" smtClean="0"/>
              <a:t>‹#›</a:t>
            </a:fld>
            <a:endParaRPr lang="en-US"/>
          </a:p>
        </p:txBody>
      </p:sp>
    </p:spTree>
    <p:extLst>
      <p:ext uri="{BB962C8B-B14F-4D97-AF65-F5344CB8AC3E}">
        <p14:creationId xmlns:p14="http://schemas.microsoft.com/office/powerpoint/2010/main" val="2437271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45BD87-99AE-E345-9CA7-25502957C588}" type="datetimeFigureOut">
              <a:rPr lang="en-US" smtClean="0"/>
              <a:t>12/6/16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4A3E18-6405-EE4A-A7FF-D8028B172932}" type="slidenum">
              <a:rPr lang="en-US" smtClean="0"/>
              <a:t>‹#›</a:t>
            </a:fld>
            <a:endParaRPr lang="en-US"/>
          </a:p>
        </p:txBody>
      </p:sp>
    </p:spTree>
    <p:extLst>
      <p:ext uri="{BB962C8B-B14F-4D97-AF65-F5344CB8AC3E}">
        <p14:creationId xmlns:p14="http://schemas.microsoft.com/office/powerpoint/2010/main" val="2991701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45BD87-99AE-E345-9CA7-25502957C588}" type="datetimeFigureOut">
              <a:rPr lang="en-US" smtClean="0"/>
              <a:t>12/6/16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4A3E18-6405-EE4A-A7FF-D8028B172932}" type="slidenum">
              <a:rPr lang="en-US" smtClean="0"/>
              <a:t>‹#›</a:t>
            </a:fld>
            <a:endParaRPr lang="en-US"/>
          </a:p>
        </p:txBody>
      </p:sp>
    </p:spTree>
    <p:extLst>
      <p:ext uri="{BB962C8B-B14F-4D97-AF65-F5344CB8AC3E}">
        <p14:creationId xmlns:p14="http://schemas.microsoft.com/office/powerpoint/2010/main" val="1365284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45BD87-99AE-E345-9CA7-25502957C588}" type="datetimeFigureOut">
              <a:rPr lang="en-US" smtClean="0"/>
              <a:t>12/6/16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4A3E18-6405-EE4A-A7FF-D8028B172932}" type="slidenum">
              <a:rPr lang="en-US" smtClean="0"/>
              <a:t>‹#›</a:t>
            </a:fld>
            <a:endParaRPr lang="en-US"/>
          </a:p>
        </p:txBody>
      </p:sp>
    </p:spTree>
    <p:extLst>
      <p:ext uri="{BB962C8B-B14F-4D97-AF65-F5344CB8AC3E}">
        <p14:creationId xmlns:p14="http://schemas.microsoft.com/office/powerpoint/2010/main" val="3819473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45BD87-99AE-E345-9CA7-25502957C588}" type="datetimeFigureOut">
              <a:rPr lang="en-US" smtClean="0"/>
              <a:t>12/6/16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4A3E18-6405-EE4A-A7FF-D8028B172932}" type="slidenum">
              <a:rPr lang="en-US" smtClean="0"/>
              <a:t>‹#›</a:t>
            </a:fld>
            <a:endParaRPr lang="en-US"/>
          </a:p>
        </p:txBody>
      </p:sp>
    </p:spTree>
    <p:extLst>
      <p:ext uri="{BB962C8B-B14F-4D97-AF65-F5344CB8AC3E}">
        <p14:creationId xmlns:p14="http://schemas.microsoft.com/office/powerpoint/2010/main" val="436848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45BD87-99AE-E345-9CA7-25502957C588}" type="datetimeFigureOut">
              <a:rPr lang="en-US" smtClean="0"/>
              <a:t>12/6/16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4A3E18-6405-EE4A-A7FF-D8028B172932}" type="slidenum">
              <a:rPr lang="en-US" smtClean="0"/>
              <a:t>‹#›</a:t>
            </a:fld>
            <a:endParaRPr lang="en-US"/>
          </a:p>
        </p:txBody>
      </p:sp>
    </p:spTree>
    <p:extLst>
      <p:ext uri="{BB962C8B-B14F-4D97-AF65-F5344CB8AC3E}">
        <p14:creationId xmlns:p14="http://schemas.microsoft.com/office/powerpoint/2010/main" val="36549280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5BD87-99AE-E345-9CA7-25502957C588}" type="datetimeFigureOut">
              <a:rPr lang="en-US" smtClean="0"/>
              <a:t>12/6/16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4A3E18-6405-EE4A-A7FF-D8028B172932}" type="slidenum">
              <a:rPr lang="en-US" smtClean="0"/>
              <a:t>‹#›</a:t>
            </a:fld>
            <a:endParaRPr lang="en-US"/>
          </a:p>
        </p:txBody>
      </p:sp>
    </p:spTree>
    <p:extLst>
      <p:ext uri="{BB962C8B-B14F-4D97-AF65-F5344CB8AC3E}">
        <p14:creationId xmlns:p14="http://schemas.microsoft.com/office/powerpoint/2010/main" val="337830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4" name="Text Box 2"/>
          <p:cNvSpPr txBox="1">
            <a:spLocks noChangeArrowheads="1"/>
          </p:cNvSpPr>
          <p:nvPr/>
        </p:nvSpPr>
        <p:spPr bwMode="auto">
          <a:xfrm>
            <a:off x="1845759" y="2960927"/>
            <a:ext cx="56165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lgn="ctr">
              <a:spcBef>
                <a:spcPct val="50000"/>
              </a:spcBef>
            </a:pPr>
            <a:r>
              <a:rPr lang="en-US" sz="4400" b="1" i="1" dirty="0" smtClean="0">
                <a:solidFill>
                  <a:schemeClr val="bg1"/>
                </a:solidFill>
              </a:rPr>
              <a:t>mangroves</a:t>
            </a:r>
            <a:endParaRPr lang="en-US" dirty="0">
              <a:solidFill>
                <a:schemeClr val="bg1"/>
              </a:solidFill>
            </a:endParaRPr>
          </a:p>
        </p:txBody>
      </p:sp>
    </p:spTree>
    <p:extLst>
      <p:ext uri="{BB962C8B-B14F-4D97-AF65-F5344CB8AC3E}">
        <p14:creationId xmlns:p14="http://schemas.microsoft.com/office/powerpoint/2010/main" val="357449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 descr="combretoidphylo.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5425" y="0"/>
            <a:ext cx="5108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Box 2"/>
          <p:cNvSpPr txBox="1">
            <a:spLocks noChangeArrowheads="1"/>
          </p:cNvSpPr>
          <p:nvPr/>
        </p:nvSpPr>
        <p:spPr bwMode="auto">
          <a:xfrm>
            <a:off x="457200" y="381000"/>
            <a:ext cx="502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a:t>white and button mangroves are independently derived from within the Combretaceae, Myrtales</a:t>
            </a:r>
          </a:p>
        </p:txBody>
      </p:sp>
      <p:sp>
        <p:nvSpPr>
          <p:cNvPr id="51204" name="Rectangle 6"/>
          <p:cNvSpPr>
            <a:spLocks noChangeArrowheads="1"/>
          </p:cNvSpPr>
          <p:nvPr/>
        </p:nvSpPr>
        <p:spPr bwMode="auto">
          <a:xfrm>
            <a:off x="6705600" y="2743200"/>
            <a:ext cx="1219200" cy="381000"/>
          </a:xfrm>
          <a:prstGeom prst="rect">
            <a:avLst/>
          </a:prstGeom>
          <a:noFill/>
          <a:ln w="38100">
            <a:solidFill>
              <a:srgbClr val="FF122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05" name="Rectangle 6"/>
          <p:cNvSpPr>
            <a:spLocks noChangeArrowheads="1"/>
          </p:cNvSpPr>
          <p:nvPr/>
        </p:nvSpPr>
        <p:spPr bwMode="auto">
          <a:xfrm>
            <a:off x="6248400" y="5562600"/>
            <a:ext cx="2057400" cy="609600"/>
          </a:xfrm>
          <a:prstGeom prst="rect">
            <a:avLst/>
          </a:prstGeom>
          <a:noFill/>
          <a:ln w="38100">
            <a:solidFill>
              <a:srgbClr val="FF122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5120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752600"/>
            <a:ext cx="2241550"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7" descr="w26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976688"/>
            <a:ext cx="1981200"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9770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3" y="838200"/>
            <a:ext cx="9107487"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3"/>
          <p:cNvSpPr>
            <a:spLocks noChangeArrowheads="1"/>
          </p:cNvSpPr>
          <p:nvPr/>
        </p:nvSpPr>
        <p:spPr bwMode="auto">
          <a:xfrm>
            <a:off x="0" y="4114800"/>
            <a:ext cx="2362200" cy="2743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p>
        </p:txBody>
      </p:sp>
      <p:sp>
        <p:nvSpPr>
          <p:cNvPr id="54276" name="Rectangle 4"/>
          <p:cNvSpPr>
            <a:spLocks noChangeArrowheads="1"/>
          </p:cNvSpPr>
          <p:nvPr/>
        </p:nvSpPr>
        <p:spPr bwMode="auto">
          <a:xfrm>
            <a:off x="7239000" y="4876800"/>
            <a:ext cx="1524000" cy="1981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4277" name="Text Box 5"/>
          <p:cNvSpPr txBox="1">
            <a:spLocks noChangeArrowheads="1"/>
          </p:cNvSpPr>
          <p:nvPr/>
        </p:nvSpPr>
        <p:spPr bwMode="auto">
          <a:xfrm>
            <a:off x="228600" y="4038600"/>
            <a:ext cx="1905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lgn="ctr"/>
            <a:r>
              <a:rPr lang="en-US"/>
              <a:t>Current Angiosperm Phylogeny Group Tree for Flowering</a:t>
            </a:r>
          </a:p>
          <a:p>
            <a:pPr algn="ctr"/>
            <a:endParaRPr lang="en-US"/>
          </a:p>
        </p:txBody>
      </p:sp>
      <p:sp>
        <p:nvSpPr>
          <p:cNvPr id="54278" name="Rectangle 6"/>
          <p:cNvSpPr>
            <a:spLocks noChangeArrowheads="1"/>
          </p:cNvSpPr>
          <p:nvPr/>
        </p:nvSpPr>
        <p:spPr bwMode="auto">
          <a:xfrm>
            <a:off x="8001000" y="1295400"/>
            <a:ext cx="228600" cy="1143000"/>
          </a:xfrm>
          <a:prstGeom prst="rect">
            <a:avLst/>
          </a:prstGeom>
          <a:noFill/>
          <a:ln w="38100">
            <a:solidFill>
              <a:srgbClr val="FF122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279" name="Text Box 9"/>
          <p:cNvSpPr txBox="1">
            <a:spLocks noChangeArrowheads="1"/>
          </p:cNvSpPr>
          <p:nvPr/>
        </p:nvSpPr>
        <p:spPr bwMode="auto">
          <a:xfrm>
            <a:off x="6324600" y="5029200"/>
            <a:ext cx="2620963"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a:solidFill>
                  <a:srgbClr val="D92D2D"/>
                </a:solidFill>
              </a:rPr>
              <a:t>independent origins </a:t>
            </a:r>
          </a:p>
          <a:p>
            <a:r>
              <a:rPr lang="en-US">
                <a:solidFill>
                  <a:srgbClr val="D92D2D"/>
                </a:solidFill>
              </a:rPr>
              <a:t>of mangroves</a:t>
            </a:r>
          </a:p>
        </p:txBody>
      </p:sp>
      <p:sp>
        <p:nvSpPr>
          <p:cNvPr id="54280" name="Line 10"/>
          <p:cNvSpPr>
            <a:spLocks noChangeShapeType="1"/>
          </p:cNvSpPr>
          <p:nvPr/>
        </p:nvSpPr>
        <p:spPr bwMode="auto">
          <a:xfrm flipV="1">
            <a:off x="7239000" y="2514600"/>
            <a:ext cx="762000" cy="2667000"/>
          </a:xfrm>
          <a:prstGeom prst="line">
            <a:avLst/>
          </a:prstGeom>
          <a:noFill/>
          <a:ln w="38100">
            <a:solidFill>
              <a:srgbClr val="F425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281" name="Rectangle 11"/>
          <p:cNvSpPr>
            <a:spLocks noChangeArrowheads="1"/>
          </p:cNvSpPr>
          <p:nvPr/>
        </p:nvSpPr>
        <p:spPr bwMode="auto">
          <a:xfrm>
            <a:off x="228600" y="3886200"/>
            <a:ext cx="1828800" cy="2438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4282" name="Rectangle 6"/>
          <p:cNvSpPr>
            <a:spLocks noChangeArrowheads="1"/>
          </p:cNvSpPr>
          <p:nvPr/>
        </p:nvSpPr>
        <p:spPr bwMode="auto">
          <a:xfrm>
            <a:off x="5334000" y="1295400"/>
            <a:ext cx="457200" cy="1143000"/>
          </a:xfrm>
          <a:prstGeom prst="rect">
            <a:avLst/>
          </a:prstGeom>
          <a:noFill/>
          <a:ln w="38100">
            <a:solidFill>
              <a:srgbClr val="FF122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283" name="Line 10"/>
          <p:cNvSpPr>
            <a:spLocks noChangeShapeType="1"/>
          </p:cNvSpPr>
          <p:nvPr/>
        </p:nvSpPr>
        <p:spPr bwMode="auto">
          <a:xfrm flipH="1" flipV="1">
            <a:off x="5791200" y="2438400"/>
            <a:ext cx="1066800" cy="2743200"/>
          </a:xfrm>
          <a:prstGeom prst="line">
            <a:avLst/>
          </a:prstGeom>
          <a:noFill/>
          <a:ln w="38100">
            <a:solidFill>
              <a:srgbClr val="F425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284" name="Line 10"/>
          <p:cNvSpPr>
            <a:spLocks noChangeShapeType="1"/>
          </p:cNvSpPr>
          <p:nvPr/>
        </p:nvSpPr>
        <p:spPr bwMode="auto">
          <a:xfrm flipH="1" flipV="1">
            <a:off x="6324600" y="2438400"/>
            <a:ext cx="762000" cy="2743200"/>
          </a:xfrm>
          <a:prstGeom prst="line">
            <a:avLst/>
          </a:prstGeom>
          <a:noFill/>
          <a:ln w="38100">
            <a:solidFill>
              <a:srgbClr val="F4253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285" name="Rectangle 6"/>
          <p:cNvSpPr>
            <a:spLocks noChangeArrowheads="1"/>
          </p:cNvSpPr>
          <p:nvPr/>
        </p:nvSpPr>
        <p:spPr bwMode="auto">
          <a:xfrm>
            <a:off x="6019800" y="1295400"/>
            <a:ext cx="304800" cy="1143000"/>
          </a:xfrm>
          <a:prstGeom prst="rect">
            <a:avLst/>
          </a:prstGeom>
          <a:noFill/>
          <a:ln w="38100">
            <a:solidFill>
              <a:srgbClr val="FF122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286" name="Text Box 9"/>
          <p:cNvSpPr txBox="1">
            <a:spLocks noChangeArrowheads="1"/>
          </p:cNvSpPr>
          <p:nvPr/>
        </p:nvSpPr>
        <p:spPr bwMode="auto">
          <a:xfrm>
            <a:off x="4343400" y="152400"/>
            <a:ext cx="4419600" cy="830263"/>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a:solidFill>
                  <a:srgbClr val="D92D2D"/>
                </a:solidFill>
              </a:rPr>
              <a:t>BUTTON</a:t>
            </a:r>
          </a:p>
          <a:p>
            <a:r>
              <a:rPr lang="en-US">
                <a:solidFill>
                  <a:srgbClr val="D92D2D"/>
                </a:solidFill>
              </a:rPr>
              <a:t>&amp; WHITE    RED            BLACK</a:t>
            </a:r>
          </a:p>
        </p:txBody>
      </p:sp>
    </p:spTree>
    <p:extLst>
      <p:ext uri="{BB962C8B-B14F-4D97-AF65-F5344CB8AC3E}">
        <p14:creationId xmlns:p14="http://schemas.microsoft.com/office/powerpoint/2010/main" val="2531392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descr="mangrov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894556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Box 2"/>
          <p:cNvSpPr txBox="1">
            <a:spLocks noChangeArrowheads="1"/>
          </p:cNvSpPr>
          <p:nvPr/>
        </p:nvSpPr>
        <p:spPr bwMode="auto">
          <a:xfrm>
            <a:off x="228600" y="228600"/>
            <a:ext cx="5519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dirty="0" err="1"/>
              <a:t>Neotropical</a:t>
            </a:r>
            <a:r>
              <a:rPr lang="en-US" dirty="0"/>
              <a:t> mangrove niche differentiation</a:t>
            </a:r>
          </a:p>
        </p:txBody>
      </p:sp>
      <p:sp>
        <p:nvSpPr>
          <p:cNvPr id="53252" name="TextBox 3"/>
          <p:cNvSpPr txBox="1">
            <a:spLocks noChangeArrowheads="1"/>
          </p:cNvSpPr>
          <p:nvPr/>
        </p:nvSpPr>
        <p:spPr bwMode="auto">
          <a:xfrm rot="-2926463">
            <a:off x="1708944" y="5417344"/>
            <a:ext cx="2268537" cy="708025"/>
          </a:xfrm>
          <a:prstGeom prst="rect">
            <a:avLst/>
          </a:prstGeom>
          <a:solidFill>
            <a:srgbClr val="A2A2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2000" i="1"/>
              <a:t>Rhizophora mangle</a:t>
            </a:r>
          </a:p>
          <a:p>
            <a:r>
              <a:rPr lang="en-US" sz="2000"/>
              <a:t>Rhizophoraceae</a:t>
            </a:r>
          </a:p>
        </p:txBody>
      </p:sp>
      <p:sp>
        <p:nvSpPr>
          <p:cNvPr id="53253" name="TextBox 4"/>
          <p:cNvSpPr txBox="1">
            <a:spLocks noChangeArrowheads="1"/>
          </p:cNvSpPr>
          <p:nvPr/>
        </p:nvSpPr>
        <p:spPr bwMode="auto">
          <a:xfrm rot="-2926463">
            <a:off x="3556000" y="5416550"/>
            <a:ext cx="1927225" cy="708025"/>
          </a:xfrm>
          <a:prstGeom prst="rect">
            <a:avLst/>
          </a:prstGeom>
          <a:solidFill>
            <a:srgbClr val="A2A2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2000" i="1"/>
              <a:t>Avicennia nitida</a:t>
            </a:r>
          </a:p>
          <a:p>
            <a:r>
              <a:rPr lang="en-US" sz="2000"/>
              <a:t>Acanthaceae</a:t>
            </a:r>
          </a:p>
        </p:txBody>
      </p:sp>
      <p:sp>
        <p:nvSpPr>
          <p:cNvPr id="53254" name="Rectangle 7"/>
          <p:cNvSpPr>
            <a:spLocks noChangeArrowheads="1"/>
          </p:cNvSpPr>
          <p:nvPr/>
        </p:nvSpPr>
        <p:spPr bwMode="auto">
          <a:xfrm>
            <a:off x="6553200" y="4495800"/>
            <a:ext cx="2133600" cy="685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55" name="TextBox 8"/>
          <p:cNvSpPr txBox="1">
            <a:spLocks noChangeArrowheads="1"/>
          </p:cNvSpPr>
          <p:nvPr/>
        </p:nvSpPr>
        <p:spPr bwMode="auto">
          <a:xfrm rot="-2926463">
            <a:off x="6392863" y="4706937"/>
            <a:ext cx="2501900" cy="708025"/>
          </a:xfrm>
          <a:prstGeom prst="rect">
            <a:avLst/>
          </a:prstGeom>
          <a:solidFill>
            <a:srgbClr val="A2A2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2000" i="1"/>
              <a:t>Conocarpus erectus)e</a:t>
            </a:r>
          </a:p>
          <a:p>
            <a:r>
              <a:rPr lang="en-US" sz="2000"/>
              <a:t>Combretaceae</a:t>
            </a:r>
          </a:p>
        </p:txBody>
      </p:sp>
      <p:sp>
        <p:nvSpPr>
          <p:cNvPr id="53256" name="TextBox 9"/>
          <p:cNvSpPr txBox="1">
            <a:spLocks noChangeArrowheads="1"/>
          </p:cNvSpPr>
          <p:nvPr/>
        </p:nvSpPr>
        <p:spPr bwMode="auto">
          <a:xfrm rot="-2926463">
            <a:off x="4528344" y="5252244"/>
            <a:ext cx="2711450" cy="706438"/>
          </a:xfrm>
          <a:prstGeom prst="rect">
            <a:avLst/>
          </a:prstGeom>
          <a:solidFill>
            <a:srgbClr val="A2A2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2000" i="1"/>
              <a:t>Laguncularia racemosa</a:t>
            </a:r>
          </a:p>
          <a:p>
            <a:r>
              <a:rPr lang="en-US" sz="2000"/>
              <a:t>Combretaceae</a:t>
            </a:r>
          </a:p>
        </p:txBody>
      </p:sp>
    </p:spTree>
    <p:extLst>
      <p:ext uri="{BB962C8B-B14F-4D97-AF65-F5344CB8AC3E}">
        <p14:creationId xmlns:p14="http://schemas.microsoft.com/office/powerpoint/2010/main" val="562980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750"/>
            <a:ext cx="71628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5"/>
          <p:cNvSpPr>
            <a:spLocks noChangeArrowheads="1"/>
          </p:cNvSpPr>
          <p:nvPr/>
        </p:nvSpPr>
        <p:spPr bwMode="auto">
          <a:xfrm>
            <a:off x="5867400" y="0"/>
            <a:ext cx="3276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 </a:t>
            </a:r>
            <a:r>
              <a:rPr lang="en-US" sz="3200" i="1"/>
              <a:t>Avicennia - </a:t>
            </a:r>
            <a:r>
              <a:rPr lang="en-US" sz="3200"/>
              <a:t>the black mangrove</a:t>
            </a:r>
            <a:endParaRPr lang="en-US"/>
          </a:p>
        </p:txBody>
      </p:sp>
      <p:pic>
        <p:nvPicPr>
          <p:cNvPr id="4403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029200"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990600"/>
            <a:ext cx="4267200"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7659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4198938"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295400"/>
            <a:ext cx="508000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4"/>
          <p:cNvSpPr txBox="1">
            <a:spLocks noChangeArrowheads="1"/>
          </p:cNvSpPr>
          <p:nvPr/>
        </p:nvSpPr>
        <p:spPr bwMode="auto">
          <a:xfrm>
            <a:off x="250825" y="373063"/>
            <a:ext cx="86645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pPr>
              <a:spcBef>
                <a:spcPct val="50000"/>
              </a:spcBef>
            </a:pPr>
            <a:r>
              <a:rPr lang="en-US"/>
              <a:t>black mangrove roots grow up to the air, because they grow in salt water </a:t>
            </a:r>
          </a:p>
        </p:txBody>
      </p:sp>
    </p:spTree>
    <p:extLst>
      <p:ext uri="{BB962C8B-B14F-4D97-AF65-F5344CB8AC3E}">
        <p14:creationId xmlns:p14="http://schemas.microsoft.com/office/powerpoint/2010/main" val="4211314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08100"/>
            <a:ext cx="7429500" cy="55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7"/>
          <p:cNvSpPr>
            <a:spLocks noChangeArrowheads="1"/>
          </p:cNvSpPr>
          <p:nvPr/>
        </p:nvSpPr>
        <p:spPr bwMode="auto">
          <a:xfrm>
            <a:off x="838200" y="228600"/>
            <a:ext cx="3303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t>RED: </a:t>
            </a:r>
            <a:r>
              <a:rPr lang="en-US" sz="2000" i="1"/>
              <a:t>Rhizophora mangle</a:t>
            </a:r>
          </a:p>
          <a:p>
            <a:r>
              <a:rPr lang="en-US" sz="2000"/>
              <a:t>Rhizophoraceae, Malpighiales</a:t>
            </a:r>
          </a:p>
        </p:txBody>
      </p:sp>
      <p:pic>
        <p:nvPicPr>
          <p:cNvPr id="4915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7413" y="0"/>
            <a:ext cx="444658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4503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8458200" cy="621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Box 2"/>
          <p:cNvSpPr txBox="1">
            <a:spLocks noChangeArrowheads="1"/>
          </p:cNvSpPr>
          <p:nvPr/>
        </p:nvSpPr>
        <p:spPr bwMode="auto">
          <a:xfrm>
            <a:off x="0" y="0"/>
            <a:ext cx="6245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i="1"/>
              <a:t>Pelliciera</a:t>
            </a:r>
            <a:r>
              <a:rPr lang="en-US"/>
              <a:t>, the Tea Mangrove of Central America</a:t>
            </a:r>
          </a:p>
        </p:txBody>
      </p:sp>
    </p:spTree>
    <p:extLst>
      <p:ext uri="{BB962C8B-B14F-4D97-AF65-F5344CB8AC3E}">
        <p14:creationId xmlns:p14="http://schemas.microsoft.com/office/powerpoint/2010/main" val="2631510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05415" y="0"/>
            <a:ext cx="5482167" cy="6858000"/>
          </a:xfrm>
          <a:prstGeom prst="rect">
            <a:avLst/>
          </a:prstGeom>
        </p:spPr>
      </p:pic>
      <p:sp>
        <p:nvSpPr>
          <p:cNvPr id="3" name="Rectangle 2"/>
          <p:cNvSpPr/>
          <p:nvPr/>
        </p:nvSpPr>
        <p:spPr>
          <a:xfrm>
            <a:off x="256804" y="6383173"/>
            <a:ext cx="2648644" cy="369332"/>
          </a:xfrm>
          <a:prstGeom prst="rect">
            <a:avLst/>
          </a:prstGeom>
        </p:spPr>
        <p:txBody>
          <a:bodyPr wrap="none">
            <a:spAutoFit/>
          </a:bodyPr>
          <a:lstStyle/>
          <a:p>
            <a:r>
              <a:rPr lang="en-US" dirty="0" err="1" smtClean="0"/>
              <a:t>Panapitukkul</a:t>
            </a:r>
            <a:r>
              <a:rPr lang="en-US" dirty="0" smtClean="0"/>
              <a:t> et al. 1998</a:t>
            </a:r>
            <a:endParaRPr lang="en-US" dirty="0"/>
          </a:p>
        </p:txBody>
      </p:sp>
      <p:sp>
        <p:nvSpPr>
          <p:cNvPr id="4" name="TextBox 2"/>
          <p:cNvSpPr txBox="1">
            <a:spLocks noChangeArrowheads="1"/>
          </p:cNvSpPr>
          <p:nvPr/>
        </p:nvSpPr>
        <p:spPr bwMode="auto">
          <a:xfrm>
            <a:off x="228600" y="228600"/>
            <a:ext cx="2968424"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dirty="0" smtClean="0"/>
              <a:t>Colonization of marine muds by red mangrove in Thailand</a:t>
            </a:r>
            <a:endParaRPr lang="en-US" dirty="0"/>
          </a:p>
        </p:txBody>
      </p:sp>
      <p:pic>
        <p:nvPicPr>
          <p:cNvPr id="5" name="Picture 4"/>
          <p:cNvPicPr>
            <a:picLocks noChangeAspect="1"/>
          </p:cNvPicPr>
          <p:nvPr/>
        </p:nvPicPr>
        <p:blipFill>
          <a:blip r:embed="rId3"/>
          <a:stretch>
            <a:fillRect/>
          </a:stretch>
        </p:blipFill>
        <p:spPr>
          <a:xfrm>
            <a:off x="27215" y="2742145"/>
            <a:ext cx="3378200" cy="3492500"/>
          </a:xfrm>
          <a:prstGeom prst="rect">
            <a:avLst/>
          </a:prstGeom>
        </p:spPr>
      </p:pic>
    </p:spTree>
    <p:extLst>
      <p:ext uri="{BB962C8B-B14F-4D97-AF65-F5344CB8AC3E}">
        <p14:creationId xmlns:p14="http://schemas.microsoft.com/office/powerpoint/2010/main" val="1424192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descr="mangrov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894556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Box 2"/>
          <p:cNvSpPr txBox="1">
            <a:spLocks noChangeArrowheads="1"/>
          </p:cNvSpPr>
          <p:nvPr/>
        </p:nvSpPr>
        <p:spPr bwMode="auto">
          <a:xfrm>
            <a:off x="228600" y="228600"/>
            <a:ext cx="5519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a:t>Neotropical mangrove niche differentiation</a:t>
            </a:r>
          </a:p>
        </p:txBody>
      </p:sp>
      <p:sp>
        <p:nvSpPr>
          <p:cNvPr id="53252" name="TextBox 3"/>
          <p:cNvSpPr txBox="1">
            <a:spLocks noChangeArrowheads="1"/>
          </p:cNvSpPr>
          <p:nvPr/>
        </p:nvSpPr>
        <p:spPr bwMode="auto">
          <a:xfrm rot="-2926463">
            <a:off x="1708944" y="5417344"/>
            <a:ext cx="2268537" cy="708025"/>
          </a:xfrm>
          <a:prstGeom prst="rect">
            <a:avLst/>
          </a:prstGeom>
          <a:solidFill>
            <a:srgbClr val="A2A2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2000" i="1"/>
              <a:t>Rhizophora mangle</a:t>
            </a:r>
          </a:p>
          <a:p>
            <a:r>
              <a:rPr lang="en-US" sz="2000"/>
              <a:t>Rhizophoraceae</a:t>
            </a:r>
          </a:p>
        </p:txBody>
      </p:sp>
      <p:sp>
        <p:nvSpPr>
          <p:cNvPr id="53253" name="TextBox 4"/>
          <p:cNvSpPr txBox="1">
            <a:spLocks noChangeArrowheads="1"/>
          </p:cNvSpPr>
          <p:nvPr/>
        </p:nvSpPr>
        <p:spPr bwMode="auto">
          <a:xfrm rot="-2926463">
            <a:off x="3556000" y="5416550"/>
            <a:ext cx="1927225" cy="708025"/>
          </a:xfrm>
          <a:prstGeom prst="rect">
            <a:avLst/>
          </a:prstGeom>
          <a:solidFill>
            <a:srgbClr val="A2A2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2000" i="1"/>
              <a:t>Avicennia nitida</a:t>
            </a:r>
          </a:p>
          <a:p>
            <a:r>
              <a:rPr lang="en-US" sz="2000"/>
              <a:t>Acanthaceae</a:t>
            </a:r>
          </a:p>
        </p:txBody>
      </p:sp>
      <p:sp>
        <p:nvSpPr>
          <p:cNvPr id="53254" name="Rectangle 7"/>
          <p:cNvSpPr>
            <a:spLocks noChangeArrowheads="1"/>
          </p:cNvSpPr>
          <p:nvPr/>
        </p:nvSpPr>
        <p:spPr bwMode="auto">
          <a:xfrm>
            <a:off x="6553200" y="4495800"/>
            <a:ext cx="2133600" cy="685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55" name="TextBox 8"/>
          <p:cNvSpPr txBox="1">
            <a:spLocks noChangeArrowheads="1"/>
          </p:cNvSpPr>
          <p:nvPr/>
        </p:nvSpPr>
        <p:spPr bwMode="auto">
          <a:xfrm rot="-2926463">
            <a:off x="6392863" y="4706937"/>
            <a:ext cx="2501900" cy="708025"/>
          </a:xfrm>
          <a:prstGeom prst="rect">
            <a:avLst/>
          </a:prstGeom>
          <a:solidFill>
            <a:srgbClr val="A2A2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2000" i="1"/>
              <a:t>Conocarpus erectus)e</a:t>
            </a:r>
          </a:p>
          <a:p>
            <a:r>
              <a:rPr lang="en-US" sz="2000"/>
              <a:t>Combretaceae</a:t>
            </a:r>
          </a:p>
        </p:txBody>
      </p:sp>
      <p:sp>
        <p:nvSpPr>
          <p:cNvPr id="53256" name="TextBox 9"/>
          <p:cNvSpPr txBox="1">
            <a:spLocks noChangeArrowheads="1"/>
          </p:cNvSpPr>
          <p:nvPr/>
        </p:nvSpPr>
        <p:spPr bwMode="auto">
          <a:xfrm rot="-2926463">
            <a:off x="4528344" y="5252244"/>
            <a:ext cx="2711450" cy="706438"/>
          </a:xfrm>
          <a:prstGeom prst="rect">
            <a:avLst/>
          </a:prstGeom>
          <a:solidFill>
            <a:srgbClr val="A2A2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cs typeface="ＭＳ Ｐゴシック" charset="0"/>
              </a:defRPr>
            </a:lvl2pPr>
            <a:lvl3pPr>
              <a:defRPr sz="2400">
                <a:solidFill>
                  <a:schemeClr val="tx1"/>
                </a:solidFill>
                <a:latin typeface="Times" charset="0"/>
                <a:ea typeface="ＭＳ Ｐゴシック" charset="0"/>
                <a:cs typeface="ＭＳ Ｐゴシック" charset="0"/>
              </a:defRPr>
            </a:lvl3pPr>
            <a:lvl4pPr>
              <a:defRPr sz="2400">
                <a:solidFill>
                  <a:schemeClr val="tx1"/>
                </a:solidFill>
                <a:latin typeface="Times" charset="0"/>
                <a:ea typeface="ＭＳ Ｐゴシック" charset="0"/>
                <a:cs typeface="ＭＳ Ｐゴシック" charset="0"/>
              </a:defRPr>
            </a:lvl4pPr>
            <a:lvl5pPr>
              <a:defRPr sz="2400">
                <a:solidFill>
                  <a:schemeClr val="tx1"/>
                </a:solidFill>
                <a:latin typeface="Times"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cs typeface="ＭＳ Ｐゴシック" charset="0"/>
              </a:defRPr>
            </a:lvl9pPr>
          </a:lstStyle>
          <a:p>
            <a:r>
              <a:rPr lang="en-US" sz="2000" i="1"/>
              <a:t>Laguncularia racemosa</a:t>
            </a:r>
          </a:p>
          <a:p>
            <a:r>
              <a:rPr lang="en-US" sz="2000"/>
              <a:t>Combretaceae</a:t>
            </a:r>
          </a:p>
        </p:txBody>
      </p:sp>
    </p:spTree>
    <p:extLst>
      <p:ext uri="{BB962C8B-B14F-4D97-AF65-F5344CB8AC3E}">
        <p14:creationId xmlns:p14="http://schemas.microsoft.com/office/powerpoint/2010/main" val="3964594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4598988"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7"/>
          <p:cNvSpPr>
            <a:spLocks noChangeArrowheads="1"/>
          </p:cNvSpPr>
          <p:nvPr/>
        </p:nvSpPr>
        <p:spPr bwMode="auto">
          <a:xfrm>
            <a:off x="4419600" y="1295400"/>
            <a:ext cx="22891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chemeClr val="bg1"/>
                </a:solidFill>
              </a:rPr>
              <a:t>RED: </a:t>
            </a:r>
            <a:r>
              <a:rPr lang="en-US" sz="2000" i="1">
                <a:solidFill>
                  <a:schemeClr val="bg1"/>
                </a:solidFill>
              </a:rPr>
              <a:t>Rhizophora</a:t>
            </a:r>
          </a:p>
          <a:p>
            <a:r>
              <a:rPr lang="en-US" sz="2000" i="1">
                <a:solidFill>
                  <a:schemeClr val="bg1"/>
                </a:solidFill>
              </a:rPr>
              <a:t> mangle</a:t>
            </a:r>
          </a:p>
          <a:p>
            <a:r>
              <a:rPr lang="en-US" sz="2000">
                <a:solidFill>
                  <a:schemeClr val="bg1"/>
                </a:solidFill>
              </a:rPr>
              <a:t>Rhizophoraceae</a:t>
            </a:r>
          </a:p>
        </p:txBody>
      </p:sp>
      <p:sp>
        <p:nvSpPr>
          <p:cNvPr id="47108" name="Rectangle 8"/>
          <p:cNvSpPr>
            <a:spLocks noChangeArrowheads="1"/>
          </p:cNvSpPr>
          <p:nvPr/>
        </p:nvSpPr>
        <p:spPr bwMode="auto">
          <a:xfrm>
            <a:off x="2209800" y="5257800"/>
            <a:ext cx="31591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chemeClr val="bg1"/>
                </a:solidFill>
              </a:rPr>
              <a:t>Combretaceae</a:t>
            </a:r>
          </a:p>
          <a:p>
            <a:r>
              <a:rPr lang="en-US" sz="2000">
                <a:solidFill>
                  <a:schemeClr val="bg1"/>
                </a:solidFill>
              </a:rPr>
              <a:t>WHITE: </a:t>
            </a:r>
            <a:r>
              <a:rPr lang="en-US" sz="2000" i="1">
                <a:solidFill>
                  <a:schemeClr val="bg1"/>
                </a:solidFill>
              </a:rPr>
              <a:t>Laguncularia </a:t>
            </a:r>
          </a:p>
          <a:p>
            <a:r>
              <a:rPr lang="en-US" sz="2000" i="1">
                <a:solidFill>
                  <a:schemeClr val="bg1"/>
                </a:solidFill>
              </a:rPr>
              <a:t>racemosa</a:t>
            </a:r>
          </a:p>
        </p:txBody>
      </p:sp>
      <p:sp>
        <p:nvSpPr>
          <p:cNvPr id="47109" name="Rectangle 9"/>
          <p:cNvSpPr>
            <a:spLocks noChangeArrowheads="1"/>
          </p:cNvSpPr>
          <p:nvPr/>
        </p:nvSpPr>
        <p:spPr bwMode="auto">
          <a:xfrm>
            <a:off x="4724400" y="4692650"/>
            <a:ext cx="1828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i="1">
                <a:solidFill>
                  <a:schemeClr val="bg1"/>
                </a:solidFill>
              </a:rPr>
              <a:t>    </a:t>
            </a:r>
            <a:r>
              <a:rPr lang="en-US" sz="2000">
                <a:solidFill>
                  <a:schemeClr val="bg1"/>
                </a:solidFill>
              </a:rPr>
              <a:t>Celastraceae</a:t>
            </a:r>
          </a:p>
          <a:p>
            <a:r>
              <a:rPr lang="en-US" sz="2000">
                <a:solidFill>
                  <a:schemeClr val="bg1"/>
                </a:solidFill>
              </a:rPr>
              <a:t>SWEET: </a:t>
            </a:r>
            <a:r>
              <a:rPr lang="en-US" sz="2000" i="1">
                <a:solidFill>
                  <a:schemeClr val="bg1"/>
                </a:solidFill>
              </a:rPr>
              <a:t>Maytenus phyllanthoides</a:t>
            </a:r>
          </a:p>
        </p:txBody>
      </p:sp>
      <p:sp>
        <p:nvSpPr>
          <p:cNvPr id="47110" name="Rectangle 10"/>
          <p:cNvSpPr>
            <a:spLocks noChangeArrowheads="1"/>
          </p:cNvSpPr>
          <p:nvPr/>
        </p:nvSpPr>
        <p:spPr bwMode="auto">
          <a:xfrm>
            <a:off x="228600" y="304800"/>
            <a:ext cx="38274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Mangroves are</a:t>
            </a:r>
          </a:p>
          <a:p>
            <a:r>
              <a:rPr lang="en-US"/>
              <a:t> convergent.</a:t>
            </a:r>
          </a:p>
        </p:txBody>
      </p:sp>
      <p:sp>
        <p:nvSpPr>
          <p:cNvPr id="47111" name="Rectangle 8"/>
          <p:cNvSpPr>
            <a:spLocks noChangeArrowheads="1"/>
          </p:cNvSpPr>
          <p:nvPr/>
        </p:nvSpPr>
        <p:spPr bwMode="auto">
          <a:xfrm>
            <a:off x="2209800" y="1905000"/>
            <a:ext cx="29924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chemeClr val="bg1"/>
                </a:solidFill>
              </a:rPr>
              <a:t>BLACK: </a:t>
            </a:r>
            <a:r>
              <a:rPr lang="en-US" sz="2000" i="1">
                <a:solidFill>
                  <a:schemeClr val="bg1"/>
                </a:solidFill>
              </a:rPr>
              <a:t>Avicennia, </a:t>
            </a:r>
            <a:r>
              <a:rPr lang="en-US" sz="2000">
                <a:solidFill>
                  <a:schemeClr val="bg1"/>
                </a:solidFill>
              </a:rPr>
              <a:t>Acanthaceae</a:t>
            </a:r>
          </a:p>
        </p:txBody>
      </p:sp>
    </p:spTree>
    <p:extLst>
      <p:ext uri="{BB962C8B-B14F-4D97-AF65-F5344CB8AC3E}">
        <p14:creationId xmlns:p14="http://schemas.microsoft.com/office/powerpoint/2010/main" val="382702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TotalTime>
  <Words>372</Words>
  <Application>Microsoft Macintosh PowerPoint</Application>
  <PresentationFormat>On-screen Show (4:3)</PresentationFormat>
  <Paragraphs>61</Paragraphs>
  <Slides>11</Slides>
  <Notes>3</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 of Vermont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Barrington</dc:creator>
  <cp:lastModifiedBy>David  Barrington</cp:lastModifiedBy>
  <cp:revision>3</cp:revision>
  <dcterms:created xsi:type="dcterms:W3CDTF">2016-12-05T11:11:09Z</dcterms:created>
  <dcterms:modified xsi:type="dcterms:W3CDTF">2016-12-06T18:22:09Z</dcterms:modified>
</cp:coreProperties>
</file>