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7"/>
  </p:notesMasterIdLst>
  <p:sldIdLst>
    <p:sldId id="324" r:id="rId2"/>
    <p:sldId id="323" r:id="rId3"/>
    <p:sldId id="307" r:id="rId4"/>
    <p:sldId id="306" r:id="rId5"/>
    <p:sldId id="284" r:id="rId6"/>
    <p:sldId id="286" r:id="rId7"/>
    <p:sldId id="327" r:id="rId8"/>
    <p:sldId id="326" r:id="rId9"/>
    <p:sldId id="308" r:id="rId10"/>
    <p:sldId id="325" r:id="rId11"/>
    <p:sldId id="330" r:id="rId12"/>
    <p:sldId id="279" r:id="rId13"/>
    <p:sldId id="296" r:id="rId14"/>
    <p:sldId id="277" r:id="rId15"/>
    <p:sldId id="328" r:id="rId16"/>
    <p:sldId id="291" r:id="rId17"/>
    <p:sldId id="292" r:id="rId18"/>
    <p:sldId id="331" r:id="rId19"/>
    <p:sldId id="302" r:id="rId20"/>
    <p:sldId id="290" r:id="rId21"/>
    <p:sldId id="299" r:id="rId22"/>
    <p:sldId id="278" r:id="rId23"/>
    <p:sldId id="320" r:id="rId24"/>
    <p:sldId id="321" r:id="rId25"/>
    <p:sldId id="322" r:id="rId26"/>
    <p:sldId id="300" r:id="rId27"/>
    <p:sldId id="281" r:id="rId28"/>
    <p:sldId id="280" r:id="rId29"/>
    <p:sldId id="283" r:id="rId30"/>
    <p:sldId id="309" r:id="rId31"/>
    <p:sldId id="294" r:id="rId32"/>
    <p:sldId id="310" r:id="rId33"/>
    <p:sldId id="311" r:id="rId34"/>
    <p:sldId id="312" r:id="rId35"/>
    <p:sldId id="313" r:id="rId36"/>
    <p:sldId id="314" r:id="rId37"/>
    <p:sldId id="303" r:id="rId38"/>
    <p:sldId id="305" r:id="rId39"/>
    <p:sldId id="315" r:id="rId40"/>
    <p:sldId id="316" r:id="rId41"/>
    <p:sldId id="317" r:id="rId42"/>
    <p:sldId id="318" r:id="rId43"/>
    <p:sldId id="319" r:id="rId44"/>
    <p:sldId id="287" r:id="rId45"/>
    <p:sldId id="288" r:id="rId4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59"/>
    <p:restoredTop sz="94626"/>
  </p:normalViewPr>
  <p:slideViewPr>
    <p:cSldViewPr>
      <p:cViewPr>
        <p:scale>
          <a:sx n="301" d="100"/>
          <a:sy n="301" d="100"/>
        </p:scale>
        <p:origin x="-6296" y="-75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3760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9BF1CF81-4318-9A48-BF19-B65CA608650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CF8FC01-5E56-3743-B60C-8C1E963ABF3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BCF73D77-7997-7F41-8905-8BC5C1E8D812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3" name="Rectangle 5">
            <a:extLst>
              <a:ext uri="{FF2B5EF4-FFF2-40B4-BE49-F238E27FC236}">
                <a16:creationId xmlns:a16="http://schemas.microsoft.com/office/drawing/2014/main" id="{ADC2EC46-E4D1-9645-B776-BC221403D52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3014" name="Rectangle 6">
            <a:extLst>
              <a:ext uri="{FF2B5EF4-FFF2-40B4-BE49-F238E27FC236}">
                <a16:creationId xmlns:a16="http://schemas.microsoft.com/office/drawing/2014/main" id="{B929DFE6-32A3-D442-B133-96259BA6FF9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5" name="Rectangle 7">
            <a:extLst>
              <a:ext uri="{FF2B5EF4-FFF2-40B4-BE49-F238E27FC236}">
                <a16:creationId xmlns:a16="http://schemas.microsoft.com/office/drawing/2014/main" id="{893154A9-D731-D14A-9DEE-24DADCFEF6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A810442-5F9C-6E4B-A20F-4C65B1F642A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parasiticplants.siu.edu/Loranthaceae/TristerixAphyllus.html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681D7E11-9ACD-4340-A18B-554395A927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3A12F727-86A0-5344-93C0-7CE117828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http://www.parasiticplants.siu.edu/Santalales.IPWC/Sants.IPWC.html</a:t>
            </a:r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F3DBC5A1-2472-6F44-AE4B-3708DCE82E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F514831-0B03-0647-929C-76A3996A63B4}" type="slidenum">
              <a:rPr lang="en-US" altLang="en-US" sz="1200"/>
              <a:pPr/>
              <a:t>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>
            <a:extLst>
              <a:ext uri="{FF2B5EF4-FFF2-40B4-BE49-F238E27FC236}">
                <a16:creationId xmlns:a16="http://schemas.microsoft.com/office/drawing/2014/main" id="{6A1C1E82-3C6D-BE4A-A8D6-859BBACABD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>
            <a:extLst>
              <a:ext uri="{FF2B5EF4-FFF2-40B4-BE49-F238E27FC236}">
                <a16:creationId xmlns:a16="http://schemas.microsoft.com/office/drawing/2014/main" id="{44A52A07-6882-2147-BE13-00E185103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Excellent detailed portfolio of a cactaceae loranth with cellular haustorium pix.</a:t>
            </a:r>
          </a:p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  <a:p>
            <a:r>
              <a:rPr lang="en-US" altLang="en-US">
                <a:latin typeface="Times" pitchFamily="2" charset="0"/>
                <a:ea typeface="ＭＳ Ｐゴシック" panose="020B0600070205080204" pitchFamily="34" charset="-128"/>
                <a:hlinkClick r:id="rId3"/>
              </a:rPr>
              <a:t>http://parasiticplants.siu.edu/Loranthaceae/TristerixAphyllus.html</a:t>
            </a: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  <a:p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Also refs to articles </a:t>
            </a:r>
          </a:p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7A1A22E0-3A46-0F40-86B3-4A530F4113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FF4C678-FEE9-634A-876B-CAC5004B4E7B}" type="slidenum">
              <a:rPr lang="en-US" altLang="en-US" sz="1200"/>
              <a:pPr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>
            <a:extLst>
              <a:ext uri="{FF2B5EF4-FFF2-40B4-BE49-F238E27FC236}">
                <a16:creationId xmlns:a16="http://schemas.microsoft.com/office/drawing/2014/main" id="{C85DC8F8-8D3F-B44B-82D4-78509810E0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Notes Placeholder 2">
            <a:extLst>
              <a:ext uri="{FF2B5EF4-FFF2-40B4-BE49-F238E27FC236}">
                <a16:creationId xmlns:a16="http://schemas.microsoft.com/office/drawing/2014/main" id="{21B8A49F-3EA1-5A46-AC99-A7BD1BE6D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Hoffmann, A.J., Fuentes, E.R., Cortés, I., Liberona, F. and Costa, V., 1986. Tristerix tetrandrus (Loranthaceae) and its host-plants in the Chilean matorral: patterns and mechanisms. </a:t>
            </a:r>
            <a:r>
              <a:rPr lang="en-US" altLang="en-US" i="1">
                <a:latin typeface="Times" pitchFamily="2" charset="0"/>
                <a:ea typeface="ＭＳ Ｐゴシック" panose="020B0600070205080204" pitchFamily="34" charset="-128"/>
              </a:rPr>
              <a:t>Oecologia</a:t>
            </a:r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, </a:t>
            </a:r>
            <a:r>
              <a:rPr lang="en-US" altLang="en-US" i="1">
                <a:latin typeface="Times" pitchFamily="2" charset="0"/>
                <a:ea typeface="ＭＳ Ｐゴシック" panose="020B0600070205080204" pitchFamily="34" charset="-128"/>
              </a:rPr>
              <a:t>69</a:t>
            </a:r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(2), pp.202-206.  hoffmann1986.pdf</a:t>
            </a:r>
          </a:p>
        </p:txBody>
      </p:sp>
      <p:sp>
        <p:nvSpPr>
          <p:cNvPr id="46083" name="Slide Number Placeholder 3">
            <a:extLst>
              <a:ext uri="{FF2B5EF4-FFF2-40B4-BE49-F238E27FC236}">
                <a16:creationId xmlns:a16="http://schemas.microsoft.com/office/drawing/2014/main" id="{A39007CB-658E-EB42-963C-5BFB95ACF9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1697C8B-B5AE-9941-8F94-66FBDFEC5BA9}" type="slidenum">
              <a:rPr lang="en-US" altLang="en-US" sz="1200"/>
              <a:pPr/>
              <a:t>24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>
            <a:extLst>
              <a:ext uri="{FF2B5EF4-FFF2-40B4-BE49-F238E27FC236}">
                <a16:creationId xmlns:a16="http://schemas.microsoft.com/office/drawing/2014/main" id="{66A3A1C8-69B1-5643-953F-FED0E74C18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0" name="Notes Placeholder 2">
            <a:extLst>
              <a:ext uri="{FF2B5EF4-FFF2-40B4-BE49-F238E27FC236}">
                <a16:creationId xmlns:a16="http://schemas.microsoft.com/office/drawing/2014/main" id="{07A24781-61AA-2A42-89C1-52B6F22B1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http://www.alamy.com/stock-photo/haustorium.html</a:t>
            </a:r>
          </a:p>
        </p:txBody>
      </p:sp>
      <p:sp>
        <p:nvSpPr>
          <p:cNvPr id="48131" name="Slide Number Placeholder 3">
            <a:extLst>
              <a:ext uri="{FF2B5EF4-FFF2-40B4-BE49-F238E27FC236}">
                <a16:creationId xmlns:a16="http://schemas.microsoft.com/office/drawing/2014/main" id="{27EBBFD8-B918-604D-BA59-684452EC18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B865BA4-F14C-CF44-BC24-63637AFE07C5}" type="slidenum">
              <a:rPr lang="en-US" altLang="en-US" sz="1200"/>
              <a:pPr/>
              <a:t>25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>
            <a:extLst>
              <a:ext uri="{FF2B5EF4-FFF2-40B4-BE49-F238E27FC236}">
                <a16:creationId xmlns:a16="http://schemas.microsoft.com/office/drawing/2014/main" id="{3BA48D21-6AB7-0747-AE91-99E48A4865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Notes Placeholder 2">
            <a:extLst>
              <a:ext uri="{FF2B5EF4-FFF2-40B4-BE49-F238E27FC236}">
                <a16:creationId xmlns:a16="http://schemas.microsoft.com/office/drawing/2014/main" id="{67914719-5C4F-0445-816F-F296FC082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http://www.parasiticplants.siu.edu/Viscaceae/cycle.html</a:t>
            </a: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5BF8810F-424A-A64D-B7F2-1AC439CDBC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1F94879-0BE1-C140-81B1-5B5E34773710}" type="slidenum">
              <a:rPr lang="en-US" altLang="en-US" sz="1200"/>
              <a:pPr/>
              <a:t>29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EEFDDF2C-2A60-794D-816A-FF26CE5D27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Slide Number Placeholder 3">
            <a:extLst>
              <a:ext uri="{FF2B5EF4-FFF2-40B4-BE49-F238E27FC236}">
                <a16:creationId xmlns:a16="http://schemas.microsoft.com/office/drawing/2014/main" id="{19C899A5-4143-E940-AFC2-A9698E699D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B3C6C13-F431-8A4C-A4E5-E63A6AC937FA}" type="slidenum">
              <a:rPr lang="en-US" altLang="en-US" sz="1200"/>
              <a:pPr/>
              <a:t>31</a:t>
            </a:fld>
            <a:endParaRPr lang="en-US" altLang="en-US" sz="1200"/>
          </a:p>
        </p:txBody>
      </p:sp>
      <p:sp>
        <p:nvSpPr>
          <p:cNvPr id="56323" name="Notes Placeholder 4">
            <a:extLst>
              <a:ext uri="{FF2B5EF4-FFF2-40B4-BE49-F238E27FC236}">
                <a16:creationId xmlns:a16="http://schemas.microsoft.com/office/drawing/2014/main" id="{424A9F65-2060-E74D-91D5-E57796FF58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http://biodiversity.uno.edu/delta/angio/images/loran171.gif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32AD417F-F886-7247-B654-8A73F8BD75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CF6E5EA4-8206-E348-BA8E-0F5E9EDB6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8D8754CC-5A49-BC4D-A025-6A1AC1D880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D6FFCC7-8735-884E-AA3A-4DCC981437B2}" type="slidenum">
              <a:rPr lang="en-US" altLang="en-US" sz="1200">
                <a:ea typeface="ヒラギノ角ゴ Pro W3" panose="020B0300000000000000" pitchFamily="34" charset="-128"/>
              </a:rPr>
              <a:pPr/>
              <a:t>2</a:t>
            </a:fld>
            <a:endParaRPr lang="en-US" altLang="en-US" sz="1200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A36C45C2-7355-2F48-8483-C82739A284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B1718446-AF39-4047-B877-AEBA40722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Su, H.J., Hu, J.M., Anderson, F.E., Der, J.P. and Nickrent, D.L., 2015. Phylogenetic relationships of Santalales with insights into the origins of holoparasitic Balanophoraceae. </a:t>
            </a:r>
            <a:r>
              <a:rPr lang="en-US" altLang="en-US" i="1">
                <a:latin typeface="Times" pitchFamily="2" charset="0"/>
                <a:ea typeface="ＭＳ Ｐゴシック" panose="020B0600070205080204" pitchFamily="34" charset="-128"/>
              </a:rPr>
              <a:t>Taxon</a:t>
            </a:r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, </a:t>
            </a:r>
            <a:r>
              <a:rPr lang="en-US" altLang="en-US" i="1">
                <a:latin typeface="Times" pitchFamily="2" charset="0"/>
                <a:ea typeface="ＭＳ Ｐゴシック" panose="020B0600070205080204" pitchFamily="34" charset="-128"/>
              </a:rPr>
              <a:t>64</a:t>
            </a:r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(3), pp.491-506.</a:t>
            </a: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3C9A985E-936C-FA4A-91ED-AEFAA19174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201BD99-70F0-F648-B475-CD8A8172B021}" type="slidenum">
              <a:rPr lang="en-US" altLang="en-US" sz="1200"/>
              <a:pPr/>
              <a:t>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B5792634-9679-064A-AF56-F12A33D065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E4F5ADC-6A49-674F-AE4B-877D696C3D8D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DB2BCBA6-6BAE-8F4B-946A-1B87DAF5207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61210987-3F0F-CE4C-B10A-A523291156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Comandra has broad host preference.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>
            <a:extLst>
              <a:ext uri="{FF2B5EF4-FFF2-40B4-BE49-F238E27FC236}">
                <a16:creationId xmlns:a16="http://schemas.microsoft.com/office/drawing/2014/main" id="{E541E02B-3CF2-464C-8FA6-CEAFA1FFD7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2" name="Notes Placeholder 2">
            <a:extLst>
              <a:ext uri="{FF2B5EF4-FFF2-40B4-BE49-F238E27FC236}">
                <a16:creationId xmlns:a16="http://schemas.microsoft.com/office/drawing/2014/main" id="{AE1A9647-4E63-FB45-8E5C-771F4945E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en-US" altLang="en-US" sz="100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F481BE39-73AF-4040-A480-356AF3B18F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64F5EF5-B0C5-9045-9A3E-10C11E25CA4F}" type="slidenum">
              <a:rPr lang="en-US" altLang="en-US" sz="1200"/>
              <a:pPr/>
              <a:t>12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2F506AB7-5068-CD4E-A853-D63FC8E212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7261552C-4CC5-7B43-99EF-8EC55F71E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AF95E1DA-3F66-DC41-8A32-83B838DFC5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B6A6BC2-903E-9440-96DA-4EA9D7A6AC1D}" type="slidenum">
              <a:rPr lang="en-US" altLang="en-US" sz="1200"/>
              <a:pPr/>
              <a:t>15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418120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32AAC767-22EC-A746-81F8-D11D0DA2F0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DA38A855-4F1A-D742-833C-D9F8A6FA8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Photographer: Ollerenshaw</a:t>
            </a:r>
          </a:p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54BF6FC6-8CCB-DE49-8B15-4B04E5067A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94BC17E-D14D-F648-9D3C-9EB94F38D1EB}" type="slidenum">
              <a:rPr lang="en-US" altLang="en-US" sz="1200"/>
              <a:pPr/>
              <a:t>16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2F506AB7-5068-CD4E-A853-D63FC8E212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7261552C-4CC5-7B43-99EF-8EC55F71E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AF95E1DA-3F66-DC41-8A32-83B838DFC5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B6A6BC2-903E-9440-96DA-4EA9D7A6AC1D}" type="slidenum">
              <a:rPr lang="en-US" altLang="en-US" sz="1200"/>
              <a:pPr/>
              <a:t>17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>
            <a:extLst>
              <a:ext uri="{FF2B5EF4-FFF2-40B4-BE49-F238E27FC236}">
                <a16:creationId xmlns:a16="http://schemas.microsoft.com/office/drawing/2014/main" id="{9595D014-47DB-1940-B22E-38C723257F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8" name="Notes Placeholder 2">
            <a:extLst>
              <a:ext uri="{FF2B5EF4-FFF2-40B4-BE49-F238E27FC236}">
                <a16:creationId xmlns:a16="http://schemas.microsoft.com/office/drawing/2014/main" id="{CCCFF84A-F02D-3146-A9E3-75D994A57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Cotyldeons (c); elongate hypocotyl (hy), discoidal</a:t>
            </a:r>
          </a:p>
          <a:p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holdfast (ho), and seed mass (sm)</a:t>
            </a:r>
          </a:p>
        </p:txBody>
      </p:sp>
      <p:sp>
        <p:nvSpPr>
          <p:cNvPr id="39939" name="Slide Number Placeholder 3">
            <a:extLst>
              <a:ext uri="{FF2B5EF4-FFF2-40B4-BE49-F238E27FC236}">
                <a16:creationId xmlns:a16="http://schemas.microsoft.com/office/drawing/2014/main" id="{CC52E4F6-0531-0447-A5DC-DAF8D2AA2B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7504B21-C9E4-8443-953D-0542C805FF3D}" type="slidenum">
              <a:rPr lang="en-US" altLang="en-US" sz="1200"/>
              <a:pPr/>
              <a:t>20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B6CF0D-8871-D542-A7CC-C13C854583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E9B904E-73C4-F34C-A04F-C5D85C9D98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2E9480-5106-434F-A873-F8A4965DBF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58D10B-981D-194B-8DF9-AA79ACDA9D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98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1D1516-912B-8147-A635-531807551B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88445A-7F6D-A040-96FA-1860000A1F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BF9F52-5C3B-3943-9210-C3D7CBA18A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CCEEEB-9206-4A43-80D2-BAD3DD1728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1640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B81F82-3371-7045-9533-0A7F206698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B1598E-AA9A-F64D-B322-5A6594AEFE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541CEF-53BB-324D-9DD9-8F2E6C5378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321BFA-8E4C-2749-920F-01D1E6FCBB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1951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8DD4E1-418D-F948-812E-21D8B990EF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322022-2EE1-774E-A578-1A38575BA6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B6EC7B-8C65-9E48-95DD-13207201EE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BB62C1-EA44-9F41-AA72-CB127D669B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6552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8B6A07-A749-2A43-8155-1DF2FB2611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D56AA4-2D6E-8F4E-B751-7CCD733E56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DD4A14-6CCC-F244-BA00-2133AFF46D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7E90D1-A608-E445-A4C2-3EE2ECBE9D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565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D62E6E-EAC9-0F4A-B8AC-CF67B98445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773C4E-D706-B041-A0C0-4BB262FC49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F88379-3ED9-7345-84B4-21096462B5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EADD96-234B-334B-B3AB-BD6EA399E0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5481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05B7D2E-5E5B-2042-8240-1CAB8CC64B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E3906DE-0874-A94A-9791-CFB5F17EEF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F0B536A-5856-2544-905A-A487DB3D1B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EDE7CC-32D6-8843-9265-614B28BE02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2203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5E6CCC7-CEF3-CE4C-A9C6-60890FCA15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34BD8CE-D646-C34B-8615-E121CD186D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25682F8-B7BB-A04A-9B72-76F20B6ECB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AFD72F-F38F-C74D-B4C9-267995BB94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4757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D24F6B1-C3D3-924D-904B-1B5FB8FF0E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BEBFD6E-AE5F-9C4E-B259-C109FC3C32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56FB816-17C3-1E44-A2E1-19B7ACD905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FD59CB-05CF-604A-89E9-A255C13762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2471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E89D92-3B89-C941-901A-2B48B00028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206CD5-D915-D946-BE23-08C480CC68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A42D51-8E5E-7540-BFBB-242D4A9874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9E34FE-958B-7048-91AC-65AFCBDC62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3242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8A85A1-708B-084E-B464-F8EB425B59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0B3BFF-C1C8-3A42-97CB-0160FACE13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CE97F9-5E77-8E49-870B-78E6D18AD9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EECCE3-1BDB-924D-9914-FC329D1EC8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664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1F5B6D7-0F74-8742-9EF2-DB30E4CBFE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E3AA178-A875-7A49-8607-6339B68969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9462572-AF57-6F41-B90C-149D91CB15B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FF9F169-157D-6E47-B406-E811B896482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ED61000-197C-9649-8E5E-D9AEFF8E048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F101A93-DAA9-E74C-85DC-CF0FE8F45BA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peerj.com/articles/2491/" TargetMode="External"/><Relationship Id="rId2" Type="http://schemas.openxmlformats.org/officeDocument/2006/relationships/hyperlink" Target="http://www.amjbot.org/content/93/5/787/F4.expans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oristtaxonomy.com/category/loranthaceae/page/31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3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15FF4FD9-D181-F746-87F6-31DDB7CCA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"/>
            <a:ext cx="9144000" cy="6858000"/>
          </a:xfrm>
          <a:prstGeom prst="rect">
            <a:avLst/>
          </a:prstGeom>
          <a:solidFill>
            <a:srgbClr val="D16D4C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8000">
              <a:latin typeface="Textile" charset="0"/>
            </a:endParaRPr>
          </a:p>
        </p:txBody>
      </p:sp>
      <p:sp>
        <p:nvSpPr>
          <p:cNvPr id="16386" name="Text Box 5">
            <a:extLst>
              <a:ext uri="{FF2B5EF4-FFF2-40B4-BE49-F238E27FC236}">
                <a16:creationId xmlns:a16="http://schemas.microsoft.com/office/drawing/2014/main" id="{182AE169-9498-F84A-B7B3-79C699633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04800"/>
            <a:ext cx="84582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latin typeface="Textile" charset="0"/>
              </a:rPr>
              <a:t>LORANTHACEAE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latin typeface="Textile" charset="0"/>
              </a:rPr>
              <a:t>(and Loranthaceae and Viscaceae).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400">
              <a:latin typeface="Textile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AE928-EAA4-4E40-9B52-1A9A6CB96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109" y="3352800"/>
            <a:ext cx="2620266" cy="3505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602A8F-30E9-EA43-B99A-CF7590464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466" y="3429000"/>
            <a:ext cx="2293993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8CE337-8D2B-E84A-8FA8-B67C5D79E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7905" y="1905000"/>
            <a:ext cx="2424546" cy="4191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86B38E-565F-CE48-8417-6DCB5741E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30813" y="-722403"/>
            <a:ext cx="6747511" cy="82375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968B43-5FC7-C24F-BE38-3578516B6186}"/>
              </a:ext>
            </a:extLst>
          </p:cNvPr>
          <p:cNvSpPr txBox="1"/>
          <p:nvPr/>
        </p:nvSpPr>
        <p:spPr>
          <a:xfrm>
            <a:off x="485422" y="733778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Su et al., 2015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5881AF-FD58-C944-A119-F14AED2F9266}"/>
              </a:ext>
            </a:extLst>
          </p:cNvPr>
          <p:cNvSpPr/>
          <p:nvPr/>
        </p:nvSpPr>
        <p:spPr bwMode="auto">
          <a:xfrm>
            <a:off x="5334000" y="4648200"/>
            <a:ext cx="228600" cy="838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25D32B-AFBA-F045-B31B-E42926C75112}"/>
              </a:ext>
            </a:extLst>
          </p:cNvPr>
          <p:cNvSpPr/>
          <p:nvPr/>
        </p:nvSpPr>
        <p:spPr bwMode="auto">
          <a:xfrm>
            <a:off x="3962400" y="4495800"/>
            <a:ext cx="228600" cy="838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52EA47-47F6-DB44-B19C-F1CD3C3EED41}"/>
              </a:ext>
            </a:extLst>
          </p:cNvPr>
          <p:cNvSpPr/>
          <p:nvPr/>
        </p:nvSpPr>
        <p:spPr bwMode="auto">
          <a:xfrm>
            <a:off x="6900068" y="4267200"/>
            <a:ext cx="228600" cy="914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D0D166-2F05-9F45-AC9B-6509A9309F86}"/>
              </a:ext>
            </a:extLst>
          </p:cNvPr>
          <p:cNvSpPr/>
          <p:nvPr/>
        </p:nvSpPr>
        <p:spPr bwMode="auto">
          <a:xfrm>
            <a:off x="7391400" y="4800600"/>
            <a:ext cx="228600" cy="914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9EB21B-A1E1-B548-B5F5-B283830E16FF}"/>
              </a:ext>
            </a:extLst>
          </p:cNvPr>
          <p:cNvSpPr/>
          <p:nvPr/>
        </p:nvSpPr>
        <p:spPr bwMode="auto">
          <a:xfrm>
            <a:off x="6248400" y="4495800"/>
            <a:ext cx="228600" cy="914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CCD583-F3CB-AE46-981C-B7884B8971BB}"/>
              </a:ext>
            </a:extLst>
          </p:cNvPr>
          <p:cNvSpPr/>
          <p:nvPr/>
        </p:nvSpPr>
        <p:spPr bwMode="auto">
          <a:xfrm>
            <a:off x="4614068" y="4114800"/>
            <a:ext cx="474266" cy="128911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765F3F-0774-C74C-84CA-9E58649AFEC7}"/>
              </a:ext>
            </a:extLst>
          </p:cNvPr>
          <p:cNvSpPr/>
          <p:nvPr/>
        </p:nvSpPr>
        <p:spPr bwMode="auto">
          <a:xfrm>
            <a:off x="7600245" y="4845560"/>
            <a:ext cx="228600" cy="914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638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1AD21F-CF5B-F74E-90AB-7DAAA0C1C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487"/>
            <a:ext cx="9144000" cy="58670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4D0B41-487D-F44C-93B3-3993DD6593BD}"/>
              </a:ext>
            </a:extLst>
          </p:cNvPr>
          <p:cNvSpPr txBox="1"/>
          <p:nvPr/>
        </p:nvSpPr>
        <p:spPr>
          <a:xfrm>
            <a:off x="1295400" y="36786"/>
            <a:ext cx="7002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Nuytsia, </a:t>
            </a:r>
            <a:r>
              <a:rPr lang="en-US"/>
              <a:t>Australian tree-parasite ancentral in the family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963086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>
            <a:extLst>
              <a:ext uri="{FF2B5EF4-FFF2-40B4-BE49-F238E27FC236}">
                <a16:creationId xmlns:a16="http://schemas.microsoft.com/office/drawing/2014/main" id="{D1C5A773-7E2B-1F49-9E7C-C97D3BFB9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09600"/>
            <a:ext cx="7467600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 Box 6">
            <a:extLst>
              <a:ext uri="{FF2B5EF4-FFF2-40B4-BE49-F238E27FC236}">
                <a16:creationId xmlns:a16="http://schemas.microsoft.com/office/drawing/2014/main" id="{7F90C060-AD28-504B-ABFD-466FE8385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136525"/>
            <a:ext cx="8123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Gaiadendron </a:t>
            </a:r>
            <a:r>
              <a:rPr lang="en-US" altLang="en-US" sz="2400"/>
              <a:t> - a small tree that is parasitic on roots of Ericaceae</a:t>
            </a:r>
            <a:endParaRPr lang="en-US" altLang="en-US" sz="2400" i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PsittacanthusForest.jpg">
            <a:extLst>
              <a:ext uri="{FF2B5EF4-FFF2-40B4-BE49-F238E27FC236}">
                <a16:creationId xmlns:a16="http://schemas.microsoft.com/office/drawing/2014/main" id="{91E1FEA4-303A-2649-85D3-A99218580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00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2" descr="PsittPinicolaHabit.jpg">
            <a:extLst>
              <a:ext uri="{FF2B5EF4-FFF2-40B4-BE49-F238E27FC236}">
                <a16:creationId xmlns:a16="http://schemas.microsoft.com/office/drawing/2014/main" id="{D7E35D07-907B-FA4F-B3A7-DD5EBA3D9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670300"/>
            <a:ext cx="48006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3">
            <a:extLst>
              <a:ext uri="{FF2B5EF4-FFF2-40B4-BE49-F238E27FC236}">
                <a16:creationId xmlns:a16="http://schemas.microsoft.com/office/drawing/2014/main" id="{72D49B3C-A099-8146-8552-556B65B8D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257800"/>
            <a:ext cx="3657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Psittacanthus</a:t>
            </a:r>
            <a:r>
              <a:rPr lang="en-US" altLang="en-US" sz="2400"/>
              <a:t> – its place in the forest</a:t>
            </a:r>
            <a:endParaRPr lang="en-US" altLang="en-US" sz="2400" i="1"/>
          </a:p>
        </p:txBody>
      </p:sp>
    </p:spTree>
    <p:extLst>
      <p:ext uri="{BB962C8B-B14F-4D97-AF65-F5344CB8AC3E}">
        <p14:creationId xmlns:p14="http://schemas.microsoft.com/office/powerpoint/2010/main" val="2469295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>
            <a:extLst>
              <a:ext uri="{FF2B5EF4-FFF2-40B4-BE49-F238E27FC236}">
                <a16:creationId xmlns:a16="http://schemas.microsoft.com/office/drawing/2014/main" id="{E9B5A767-2A9C-3646-B652-FE630BA89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429000"/>
            <a:ext cx="4681538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3">
            <a:extLst>
              <a:ext uri="{FF2B5EF4-FFF2-40B4-BE49-F238E27FC236}">
                <a16:creationId xmlns:a16="http://schemas.microsoft.com/office/drawing/2014/main" id="{88EE83C3-1C7B-134B-9A05-FB1224666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352742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4">
            <a:extLst>
              <a:ext uri="{FF2B5EF4-FFF2-40B4-BE49-F238E27FC236}">
                <a16:creationId xmlns:a16="http://schemas.microsoft.com/office/drawing/2014/main" id="{161E7A8A-942F-DE4E-9813-D38CEAD90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212725"/>
            <a:ext cx="7700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Psittacanthus</a:t>
            </a:r>
            <a:r>
              <a:rPr lang="en-US" altLang="en-US" sz="2400"/>
              <a:t> - parasite on montane-forest oaks in Costa Rica</a:t>
            </a:r>
            <a:endParaRPr lang="en-US" altLang="en-US" sz="2400" i="1"/>
          </a:p>
        </p:txBody>
      </p:sp>
    </p:spTree>
    <p:extLst>
      <p:ext uri="{BB962C8B-B14F-4D97-AF65-F5344CB8AC3E}">
        <p14:creationId xmlns:p14="http://schemas.microsoft.com/office/powerpoint/2010/main" val="3042385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>
            <a:extLst>
              <a:ext uri="{FF2B5EF4-FFF2-40B4-BE49-F238E27FC236}">
                <a16:creationId xmlns:a16="http://schemas.microsoft.com/office/drawing/2014/main" id="{B895432A-CBBB-5348-AD41-C85EFACB5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40" y="29817"/>
            <a:ext cx="9144000" cy="695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46FA5D-7B7D-DD4A-832E-2EBA5059C23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19741" y="76200"/>
            <a:ext cx="9163740" cy="4572000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F1928E-C26B-2749-890D-5D6BF36B8A2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9739" y="237987"/>
            <a:ext cx="4641089" cy="5019813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i="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81B77E-F806-BF45-9B14-AE454998E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616" y="184198"/>
            <a:ext cx="7038935" cy="45103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E9E755-07D4-8E4B-8B28-84B7570CA5F5}"/>
              </a:ext>
            </a:extLst>
          </p:cNvPr>
          <p:cNvSpPr txBox="1"/>
          <p:nvPr/>
        </p:nvSpPr>
        <p:spPr>
          <a:xfrm>
            <a:off x="403404" y="237987"/>
            <a:ext cx="1757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Struthanthus</a:t>
            </a:r>
          </a:p>
        </p:txBody>
      </p:sp>
    </p:spTree>
    <p:extLst>
      <p:ext uri="{BB962C8B-B14F-4D97-AF65-F5344CB8AC3E}">
        <p14:creationId xmlns:p14="http://schemas.microsoft.com/office/powerpoint/2010/main" val="1918540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F576CFC1-28E3-2343-BA2D-0ACBA45BC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8363" y="1411288"/>
            <a:ext cx="1698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[DLN 3012]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13154BF1-A85A-5142-819D-20EBD64BD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8575"/>
            <a:ext cx="3365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Amylotheca dictyophleba</a:t>
            </a:r>
          </a:p>
        </p:txBody>
      </p:sp>
      <p:pic>
        <p:nvPicPr>
          <p:cNvPr id="27651" name="Picture 4">
            <a:extLst>
              <a:ext uri="{FF2B5EF4-FFF2-40B4-BE49-F238E27FC236}">
                <a16:creationId xmlns:a16="http://schemas.microsoft.com/office/drawing/2014/main" id="{9CD3B42B-A480-EA4A-9B76-560B5B285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784542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>
            <a:extLst>
              <a:ext uri="{FF2B5EF4-FFF2-40B4-BE49-F238E27FC236}">
                <a16:creationId xmlns:a16="http://schemas.microsoft.com/office/drawing/2014/main" id="{B895432A-CBBB-5348-AD41-C85EFACB5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457200"/>
            <a:ext cx="9144000" cy="695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216488-8D2D-FC4F-9660-9D0559954EC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34938" y="4673600"/>
            <a:ext cx="8551862" cy="1600200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B43B2B-5F90-BA4B-BABC-B353F7FABF4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05200" y="4038600"/>
            <a:ext cx="5342731" cy="762000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FB681BA-0311-B247-B9D2-F4AE98C70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6400800"/>
            <a:ext cx="7388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http://biodiversity.uno.edu/delta/angio/images/loran789.gif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86B38E-565F-CE48-8417-6DCB5741E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30813" y="-722403"/>
            <a:ext cx="6747511" cy="82375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968B43-5FC7-C24F-BE38-3578516B6186}"/>
              </a:ext>
            </a:extLst>
          </p:cNvPr>
          <p:cNvSpPr txBox="1"/>
          <p:nvPr/>
        </p:nvSpPr>
        <p:spPr>
          <a:xfrm>
            <a:off x="485422" y="733778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Su et al., 2015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5881AF-FD58-C944-A119-F14AED2F9266}"/>
              </a:ext>
            </a:extLst>
          </p:cNvPr>
          <p:cNvSpPr/>
          <p:nvPr/>
        </p:nvSpPr>
        <p:spPr bwMode="auto">
          <a:xfrm>
            <a:off x="5334000" y="4648200"/>
            <a:ext cx="228600" cy="838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25D32B-AFBA-F045-B31B-E42926C75112}"/>
              </a:ext>
            </a:extLst>
          </p:cNvPr>
          <p:cNvSpPr/>
          <p:nvPr/>
        </p:nvSpPr>
        <p:spPr bwMode="auto">
          <a:xfrm>
            <a:off x="3962400" y="4495800"/>
            <a:ext cx="228600" cy="838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52EA47-47F6-DB44-B19C-F1CD3C3EED41}"/>
              </a:ext>
            </a:extLst>
          </p:cNvPr>
          <p:cNvSpPr/>
          <p:nvPr/>
        </p:nvSpPr>
        <p:spPr bwMode="auto">
          <a:xfrm>
            <a:off x="6900068" y="4267200"/>
            <a:ext cx="228600" cy="914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D0D166-2F05-9F45-AC9B-6509A9309F86}"/>
              </a:ext>
            </a:extLst>
          </p:cNvPr>
          <p:cNvSpPr/>
          <p:nvPr/>
        </p:nvSpPr>
        <p:spPr bwMode="auto">
          <a:xfrm>
            <a:off x="7391400" y="4800600"/>
            <a:ext cx="228600" cy="914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9EB21B-A1E1-B548-B5F5-B283830E16FF}"/>
              </a:ext>
            </a:extLst>
          </p:cNvPr>
          <p:cNvSpPr/>
          <p:nvPr/>
        </p:nvSpPr>
        <p:spPr bwMode="auto">
          <a:xfrm>
            <a:off x="6248400" y="4495800"/>
            <a:ext cx="228600" cy="914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CCD583-F3CB-AE46-981C-B7884B8971BB}"/>
              </a:ext>
            </a:extLst>
          </p:cNvPr>
          <p:cNvSpPr/>
          <p:nvPr/>
        </p:nvSpPr>
        <p:spPr bwMode="auto">
          <a:xfrm>
            <a:off x="4614068" y="4114800"/>
            <a:ext cx="474266" cy="128911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765F3F-0774-C74C-84CA-9E58649AFEC7}"/>
              </a:ext>
            </a:extLst>
          </p:cNvPr>
          <p:cNvSpPr/>
          <p:nvPr/>
        </p:nvSpPr>
        <p:spPr bwMode="auto">
          <a:xfrm>
            <a:off x="7600245" y="4845560"/>
            <a:ext cx="228600" cy="914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820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>
            <a:extLst>
              <a:ext uri="{FF2B5EF4-FFF2-40B4-BE49-F238E27FC236}">
                <a16:creationId xmlns:a16="http://schemas.microsoft.com/office/drawing/2014/main" id="{0E130BCA-D9F2-4841-8226-C53522DCD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457200"/>
            <a:ext cx="5532437" cy="415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Box 2">
            <a:extLst>
              <a:ext uri="{FF2B5EF4-FFF2-40B4-BE49-F238E27FC236}">
                <a16:creationId xmlns:a16="http://schemas.microsoft.com/office/drawing/2014/main" id="{06B4BB2A-246B-6840-A9CC-76CCBEE52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50"/>
            <a:ext cx="25851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Amyema</a:t>
            </a:r>
            <a:r>
              <a:rPr lang="en-US" altLang="en-US" sz="2400"/>
              <a:t>, Australia </a:t>
            </a: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1B5D079F-C89D-D647-86AF-EE3FF80A1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333750"/>
            <a:ext cx="4876800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>
            <a:extLst>
              <a:ext uri="{FF2B5EF4-FFF2-40B4-BE49-F238E27FC236}">
                <a16:creationId xmlns:a16="http://schemas.microsoft.com/office/drawing/2014/main" id="{D809ED8D-6BC6-FD4D-8F76-51DEFC113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20800" y="-863600"/>
            <a:ext cx="5676900" cy="786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4">
            <a:extLst>
              <a:ext uri="{FF2B5EF4-FFF2-40B4-BE49-F238E27FC236}">
                <a16:creationId xmlns:a16="http://schemas.microsoft.com/office/drawing/2014/main" id="{13DAF1F0-DD18-A741-AD98-D2C08DCCF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4572000"/>
            <a:ext cx="1524000" cy="1981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18435" name="Rectangle 12">
            <a:extLst>
              <a:ext uri="{FF2B5EF4-FFF2-40B4-BE49-F238E27FC236}">
                <a16:creationId xmlns:a16="http://schemas.microsoft.com/office/drawing/2014/main" id="{F3288D46-22CB-0941-AD5F-CD046D71B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8600" y="4267200"/>
            <a:ext cx="2362200" cy="2819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18436" name="Rectangle 7">
            <a:extLst>
              <a:ext uri="{FF2B5EF4-FFF2-40B4-BE49-F238E27FC236}">
                <a16:creationId xmlns:a16="http://schemas.microsoft.com/office/drawing/2014/main" id="{38B00AEE-7516-3E45-B692-60F0F4A3D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52400"/>
            <a:ext cx="1295400" cy="2209800"/>
          </a:xfrm>
          <a:prstGeom prst="rect">
            <a:avLst/>
          </a:prstGeom>
          <a:noFill/>
          <a:ln w="38100">
            <a:solidFill>
              <a:srgbClr val="FF12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18437" name="Rectangle 6">
            <a:extLst>
              <a:ext uri="{FF2B5EF4-FFF2-40B4-BE49-F238E27FC236}">
                <a16:creationId xmlns:a16="http://schemas.microsoft.com/office/drawing/2014/main" id="{4DD12DB1-F75F-1E4D-B0A0-A515298B4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52400"/>
            <a:ext cx="609600" cy="1600200"/>
          </a:xfrm>
          <a:prstGeom prst="rect">
            <a:avLst/>
          </a:prstGeom>
          <a:noFill/>
          <a:ln w="38100">
            <a:solidFill>
              <a:srgbClr val="FF12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18438" name="Rectangle 15">
            <a:extLst>
              <a:ext uri="{FF2B5EF4-FFF2-40B4-BE49-F238E27FC236}">
                <a16:creationId xmlns:a16="http://schemas.microsoft.com/office/drawing/2014/main" id="{27B3369F-F5F1-2D48-92BE-A3B05DB1A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86200"/>
            <a:ext cx="2438400" cy="297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18439" name="Text Box 5">
            <a:extLst>
              <a:ext uri="{FF2B5EF4-FFF2-40B4-BE49-F238E27FC236}">
                <a16:creationId xmlns:a16="http://schemas.microsoft.com/office/drawing/2014/main" id="{B3BDCF54-AEEA-FB47-9F6C-23DAAF2BE3BD}"/>
              </a:ext>
            </a:extLst>
          </p:cNvPr>
          <p:cNvSpPr txBox="1">
            <a:spLocks noChangeArrowheads="1"/>
          </p:cNvSpPr>
          <p:nvPr/>
        </p:nvSpPr>
        <p:spPr bwMode="auto">
          <a:xfrm rot="-86341">
            <a:off x="42863" y="3602038"/>
            <a:ext cx="1905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Current Angiosperm Phylogeny Group Tree for Flowering Plants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2018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18440" name="Text Box 11">
            <a:extLst>
              <a:ext uri="{FF2B5EF4-FFF2-40B4-BE49-F238E27FC236}">
                <a16:creationId xmlns:a16="http://schemas.microsoft.com/office/drawing/2014/main" id="{D6817701-AC1C-6242-8D86-C3A319C15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95600"/>
            <a:ext cx="1614488" cy="461963"/>
          </a:xfrm>
          <a:prstGeom prst="rect">
            <a:avLst/>
          </a:prstGeom>
          <a:noFill/>
          <a:ln w="9525">
            <a:solidFill>
              <a:srgbClr val="F4172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4253F"/>
                </a:solidFill>
                <a:ea typeface="ヒラギノ角ゴ Pro W3" panose="020B0300000000000000" pitchFamily="34" charset="-128"/>
              </a:rPr>
              <a:t>magnoliids</a:t>
            </a:r>
            <a:endParaRPr lang="en-US" altLang="en-US" sz="2400" i="1">
              <a:ea typeface="ヒラギノ角ゴ Pro W3" panose="020B0300000000000000" pitchFamily="34" charset="-128"/>
            </a:endParaRPr>
          </a:p>
        </p:txBody>
      </p:sp>
      <p:sp>
        <p:nvSpPr>
          <p:cNvPr id="18441" name="Line 9">
            <a:extLst>
              <a:ext uri="{FF2B5EF4-FFF2-40B4-BE49-F238E27FC236}">
                <a16:creationId xmlns:a16="http://schemas.microsoft.com/office/drawing/2014/main" id="{81B96593-CBD4-5B47-8586-07A339B0D53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62200" y="2438400"/>
            <a:ext cx="228600" cy="1981200"/>
          </a:xfrm>
          <a:prstGeom prst="line">
            <a:avLst/>
          </a:prstGeom>
          <a:noFill/>
          <a:ln w="38100">
            <a:solidFill>
              <a:srgbClr val="F4253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2" name="Line 10">
            <a:extLst>
              <a:ext uri="{FF2B5EF4-FFF2-40B4-BE49-F238E27FC236}">
                <a16:creationId xmlns:a16="http://schemas.microsoft.com/office/drawing/2014/main" id="{B342D69A-5CFF-AA47-81CE-3E50DE72EA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8200" y="1752600"/>
            <a:ext cx="762000" cy="1143000"/>
          </a:xfrm>
          <a:prstGeom prst="line">
            <a:avLst/>
          </a:prstGeom>
          <a:noFill/>
          <a:ln w="38100">
            <a:solidFill>
              <a:srgbClr val="F4253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Rectangle 1037">
            <a:extLst>
              <a:ext uri="{FF2B5EF4-FFF2-40B4-BE49-F238E27FC236}">
                <a16:creationId xmlns:a16="http://schemas.microsoft.com/office/drawing/2014/main" id="{DDC25CBE-2E7C-7843-8D9C-D64DA2A05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5600" y="1676400"/>
            <a:ext cx="381000" cy="762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18444" name="Text Box 11">
            <a:extLst>
              <a:ext uri="{FF2B5EF4-FFF2-40B4-BE49-F238E27FC236}">
                <a16:creationId xmlns:a16="http://schemas.microsoft.com/office/drawing/2014/main" id="{F90D4CA6-328E-9C44-8EF4-FC0A8DA58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419600"/>
            <a:ext cx="1381125" cy="461963"/>
          </a:xfrm>
          <a:prstGeom prst="rect">
            <a:avLst/>
          </a:prstGeom>
          <a:solidFill>
            <a:schemeClr val="bg1"/>
          </a:solidFill>
          <a:ln w="9525">
            <a:solidFill>
              <a:srgbClr val="F4172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4253F"/>
                </a:solidFill>
                <a:ea typeface="ヒラギノ角ゴ Pro W3" panose="020B0300000000000000" pitchFamily="34" charset="-128"/>
              </a:rPr>
              <a:t>monocots</a:t>
            </a:r>
            <a:endParaRPr lang="en-US" altLang="en-US" sz="2400">
              <a:ea typeface="ヒラギノ角ゴ Pro W3" panose="020B0300000000000000" pitchFamily="34" charset="-128"/>
            </a:endParaRPr>
          </a:p>
        </p:txBody>
      </p:sp>
      <p:pic>
        <p:nvPicPr>
          <p:cNvPr id="18445" name="Picture 18">
            <a:extLst>
              <a:ext uri="{FF2B5EF4-FFF2-40B4-BE49-F238E27FC236}">
                <a16:creationId xmlns:a16="http://schemas.microsoft.com/office/drawing/2014/main" id="{A5105C38-951D-A84D-B159-89DEB8BAAB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86200"/>
            <a:ext cx="838200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6" name="Rectangle 6">
            <a:extLst>
              <a:ext uri="{FF2B5EF4-FFF2-40B4-BE49-F238E27FC236}">
                <a16:creationId xmlns:a16="http://schemas.microsoft.com/office/drawing/2014/main" id="{D180E573-86DE-5E4D-A743-F5443D1D9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7738" y="288925"/>
            <a:ext cx="228600" cy="1447800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18447" name="Rectangle 8">
            <a:extLst>
              <a:ext uri="{FF2B5EF4-FFF2-40B4-BE49-F238E27FC236}">
                <a16:creationId xmlns:a16="http://schemas.microsoft.com/office/drawing/2014/main" id="{ED631E5F-0A52-2C49-A1A5-1D8B0C306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28600"/>
            <a:ext cx="5105400" cy="3657600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18448" name="Rectangle 9">
            <a:extLst>
              <a:ext uri="{FF2B5EF4-FFF2-40B4-BE49-F238E27FC236}">
                <a16:creationId xmlns:a16="http://schemas.microsoft.com/office/drawing/2014/main" id="{4F91054C-A3AF-124D-8FB5-0C5EC9F1B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04800"/>
            <a:ext cx="1760538" cy="2514600"/>
          </a:xfrm>
          <a:prstGeom prst="rect">
            <a:avLst/>
          </a:prstGeom>
          <a:noFill/>
          <a:ln w="38100">
            <a:solidFill>
              <a:srgbClr val="6B6BC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18449" name="Rectangle 1037">
            <a:extLst>
              <a:ext uri="{FF2B5EF4-FFF2-40B4-BE49-F238E27FC236}">
                <a16:creationId xmlns:a16="http://schemas.microsoft.com/office/drawing/2014/main" id="{C426DD88-F6E1-9348-8AB5-2CCD56307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0400" y="838200"/>
            <a:ext cx="381000" cy="5334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18450" name="Rectangle 1037">
            <a:extLst>
              <a:ext uri="{FF2B5EF4-FFF2-40B4-BE49-F238E27FC236}">
                <a16:creationId xmlns:a16="http://schemas.microsoft.com/office/drawing/2014/main" id="{E908D1DE-41C4-AF41-BA41-BB9FB9700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7738" y="304800"/>
            <a:ext cx="2278062" cy="26670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18451" name="Rectangle 1037">
            <a:extLst>
              <a:ext uri="{FF2B5EF4-FFF2-40B4-BE49-F238E27FC236}">
                <a16:creationId xmlns:a16="http://schemas.microsoft.com/office/drawing/2014/main" id="{B2CCA539-3A1F-DB4C-A9B8-84D99AB2E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0" y="533400"/>
            <a:ext cx="381000" cy="5334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  <a:ea typeface="ヒラギノ角ゴ Pro W3" panose="020B0300000000000000" pitchFamily="34" charset="-128"/>
            </a:endParaRPr>
          </a:p>
        </p:txBody>
      </p:sp>
      <p:sp>
        <p:nvSpPr>
          <p:cNvPr id="18452" name="Line 11">
            <a:extLst>
              <a:ext uri="{FF2B5EF4-FFF2-40B4-BE49-F238E27FC236}">
                <a16:creationId xmlns:a16="http://schemas.microsoft.com/office/drawing/2014/main" id="{9CDB70B9-28F0-C743-AAF0-DFF9496108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14800" y="4648200"/>
            <a:ext cx="1219200" cy="1447800"/>
          </a:xfrm>
          <a:prstGeom prst="line">
            <a:avLst/>
          </a:prstGeom>
          <a:noFill/>
          <a:ln w="38100">
            <a:solidFill>
              <a:srgbClr val="F4253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453" name="Picture 26" descr="images-1.jpg">
            <a:extLst>
              <a:ext uri="{FF2B5EF4-FFF2-40B4-BE49-F238E27FC236}">
                <a16:creationId xmlns:a16="http://schemas.microsoft.com/office/drawing/2014/main" id="{11F4A317-89B9-3245-8951-74DA6ED6B1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88" y="2882900"/>
            <a:ext cx="925512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4" name="Picture 27" descr="images.jpg">
            <a:extLst>
              <a:ext uri="{FF2B5EF4-FFF2-40B4-BE49-F238E27FC236}">
                <a16:creationId xmlns:a16="http://schemas.microsoft.com/office/drawing/2014/main" id="{3BB1D1B5-0D48-E14A-9523-122F1A1459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3003550"/>
            <a:ext cx="99060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5" name="Rectangle 1037">
            <a:extLst>
              <a:ext uri="{FF2B5EF4-FFF2-40B4-BE49-F238E27FC236}">
                <a16:creationId xmlns:a16="http://schemas.microsoft.com/office/drawing/2014/main" id="{EED9C64F-6235-BE45-9675-10099A2B4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4038600"/>
            <a:ext cx="4572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pic>
        <p:nvPicPr>
          <p:cNvPr id="18456" name="Picture 28">
            <a:extLst>
              <a:ext uri="{FF2B5EF4-FFF2-40B4-BE49-F238E27FC236}">
                <a16:creationId xmlns:a16="http://schemas.microsoft.com/office/drawing/2014/main" id="{41CDE5E4-D5E1-E84F-87BD-24B268659F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613400"/>
            <a:ext cx="8048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7" name="Text Box 11">
            <a:extLst>
              <a:ext uri="{FF2B5EF4-FFF2-40B4-BE49-F238E27FC236}">
                <a16:creationId xmlns:a16="http://schemas.microsoft.com/office/drawing/2014/main" id="{297BBE28-15A7-0648-A15B-7890E5A43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6096000"/>
            <a:ext cx="1209675" cy="461963"/>
          </a:xfrm>
          <a:prstGeom prst="rect">
            <a:avLst/>
          </a:prstGeom>
          <a:solidFill>
            <a:schemeClr val="bg1"/>
          </a:solidFill>
          <a:ln w="9525">
            <a:solidFill>
              <a:srgbClr val="F4172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4253F"/>
                </a:solidFill>
                <a:ea typeface="ヒラギノ角ゴ Pro W3" panose="020B0300000000000000" pitchFamily="34" charset="-128"/>
              </a:rPr>
              <a:t>eudicots</a:t>
            </a: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18458" name="Line 11">
            <a:extLst>
              <a:ext uri="{FF2B5EF4-FFF2-40B4-BE49-F238E27FC236}">
                <a16:creationId xmlns:a16="http://schemas.microsoft.com/office/drawing/2014/main" id="{A049F420-00C5-B549-B392-89AEBB403F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-3352800" y="1066800"/>
            <a:ext cx="2362200" cy="4114800"/>
          </a:xfrm>
          <a:prstGeom prst="line">
            <a:avLst/>
          </a:prstGeom>
          <a:noFill/>
          <a:ln w="38100">
            <a:solidFill>
              <a:srgbClr val="F4253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9" name="Rectangle 1036">
            <a:extLst>
              <a:ext uri="{FF2B5EF4-FFF2-40B4-BE49-F238E27FC236}">
                <a16:creationId xmlns:a16="http://schemas.microsoft.com/office/drawing/2014/main" id="{3D063183-7407-2649-9FD5-72C81DAF0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152400"/>
            <a:ext cx="5867400" cy="4495800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18460" name="Line 11">
            <a:extLst>
              <a:ext uri="{FF2B5EF4-FFF2-40B4-BE49-F238E27FC236}">
                <a16:creationId xmlns:a16="http://schemas.microsoft.com/office/drawing/2014/main" id="{4B8282DE-E86F-E14E-8AB2-E03107D4C6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91200" y="3886200"/>
            <a:ext cx="762000" cy="16764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61" name="Text Box 11">
            <a:extLst>
              <a:ext uri="{FF2B5EF4-FFF2-40B4-BE49-F238E27FC236}">
                <a16:creationId xmlns:a16="http://schemas.microsoft.com/office/drawing/2014/main" id="{4FF609A3-4FAA-1D4E-AC2F-62F080180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5562600"/>
            <a:ext cx="1816100" cy="461963"/>
          </a:xfrm>
          <a:prstGeom prst="rect">
            <a:avLst/>
          </a:prstGeom>
          <a:solidFill>
            <a:schemeClr val="bg1"/>
          </a:solidFill>
          <a:ln w="9525">
            <a:solidFill>
              <a:srgbClr val="F4172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4253F"/>
                </a:solidFill>
                <a:ea typeface="ヒラギノ角ゴ Pro W3" panose="020B0300000000000000" pitchFamily="34" charset="-128"/>
              </a:rPr>
              <a:t>core eudicots</a:t>
            </a: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35" name="Line 11">
            <a:extLst>
              <a:ext uri="{FF2B5EF4-FFF2-40B4-BE49-F238E27FC236}">
                <a16:creationId xmlns:a16="http://schemas.microsoft.com/office/drawing/2014/main" id="{BD1E6987-6B4B-B643-960F-6E6CBC87C1D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257800" y="2819400"/>
            <a:ext cx="533400" cy="533400"/>
          </a:xfrm>
          <a:prstGeom prst="line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/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8463" name="Text Box 11">
            <a:extLst>
              <a:ext uri="{FF2B5EF4-FFF2-40B4-BE49-F238E27FC236}">
                <a16:creationId xmlns:a16="http://schemas.microsoft.com/office/drawing/2014/main" id="{B3541E78-EF90-3D49-938C-4CF8D443D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352800"/>
            <a:ext cx="920750" cy="461963"/>
          </a:xfrm>
          <a:prstGeom prst="rect">
            <a:avLst/>
          </a:prstGeom>
          <a:solidFill>
            <a:schemeClr val="bg1"/>
          </a:solidFill>
          <a:ln w="9525">
            <a:solidFill>
              <a:srgbClr val="F4172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4253F"/>
                </a:solidFill>
                <a:ea typeface="ヒラギノ角ゴ Pro W3" panose="020B0300000000000000" pitchFamily="34" charset="-128"/>
              </a:rPr>
              <a:t>rosids</a:t>
            </a: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18464" name="Line 11">
            <a:extLst>
              <a:ext uri="{FF2B5EF4-FFF2-40B4-BE49-F238E27FC236}">
                <a16:creationId xmlns:a16="http://schemas.microsoft.com/office/drawing/2014/main" id="{42430352-569F-E84A-99B7-7B99A961222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39000" y="2971800"/>
            <a:ext cx="685800" cy="18288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65" name="Text Box 11">
            <a:extLst>
              <a:ext uri="{FF2B5EF4-FFF2-40B4-BE49-F238E27FC236}">
                <a16:creationId xmlns:a16="http://schemas.microsoft.com/office/drawing/2014/main" id="{071C10F1-0393-1D42-BC24-6F53D642F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800600"/>
            <a:ext cx="1125538" cy="461963"/>
          </a:xfrm>
          <a:prstGeom prst="rect">
            <a:avLst/>
          </a:prstGeom>
          <a:solidFill>
            <a:schemeClr val="bg1"/>
          </a:solidFill>
          <a:ln w="9525">
            <a:solidFill>
              <a:srgbClr val="F4172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4253F"/>
                </a:solidFill>
                <a:ea typeface="ヒラギノ角ゴ Pro W3" panose="020B0300000000000000" pitchFamily="34" charset="-128"/>
              </a:rPr>
              <a:t>asterids</a:t>
            </a: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18466" name="Line 10">
            <a:extLst>
              <a:ext uri="{FF2B5EF4-FFF2-40B4-BE49-F238E27FC236}">
                <a16:creationId xmlns:a16="http://schemas.microsoft.com/office/drawing/2014/main" id="{D13118CE-926D-B745-BA6D-FD29716E58DE}"/>
              </a:ext>
            </a:extLst>
          </p:cNvPr>
          <p:cNvSpPr>
            <a:spLocks noChangeShapeType="1"/>
          </p:cNvSpPr>
          <p:nvPr/>
        </p:nvSpPr>
        <p:spPr bwMode="auto">
          <a:xfrm>
            <a:off x="5643563" y="457200"/>
            <a:ext cx="45720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10">
            <a:extLst>
              <a:ext uri="{FF2B5EF4-FFF2-40B4-BE49-F238E27FC236}">
                <a16:creationId xmlns:a16="http://schemas.microsoft.com/office/drawing/2014/main" id="{B48862D8-956F-2641-889F-FB2D4D415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036" y="265112"/>
            <a:ext cx="2056973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ln>
                  <a:solidFill>
                    <a:srgbClr val="FF0000"/>
                  </a:solidFill>
                </a:ln>
                <a:solidFill>
                  <a:srgbClr val="D92D2D"/>
                </a:solidFill>
                <a:latin typeface="Times" pitchFamily="-111" charset="0"/>
                <a:ea typeface="+mn-ea"/>
              </a:rPr>
              <a:t>LORANTHACEAE</a:t>
            </a:r>
          </a:p>
        </p:txBody>
      </p:sp>
      <p:sp>
        <p:nvSpPr>
          <p:cNvPr id="18468" name="Line 11">
            <a:extLst>
              <a:ext uri="{FF2B5EF4-FFF2-40B4-BE49-F238E27FC236}">
                <a16:creationId xmlns:a16="http://schemas.microsoft.com/office/drawing/2014/main" id="{A9409EB4-D2E2-4D47-9197-854758C16EA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697538" y="2849563"/>
            <a:ext cx="17462" cy="50323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>
            <a:extLst>
              <a:ext uri="{FF2B5EF4-FFF2-40B4-BE49-F238E27FC236}">
                <a16:creationId xmlns:a16="http://schemas.microsoft.com/office/drawing/2014/main" id="{49862FB3-1DBB-A245-90BB-812193F45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55372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3">
            <a:extLst>
              <a:ext uri="{FF2B5EF4-FFF2-40B4-BE49-F238E27FC236}">
                <a16:creationId xmlns:a16="http://schemas.microsoft.com/office/drawing/2014/main" id="{A9E39197-F2DE-984F-9AC5-8F6AF6DB2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257800"/>
            <a:ext cx="5105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Psittacanthus schiedeanus</a:t>
            </a:r>
            <a:r>
              <a:rPr lang="en-US" altLang="en-US" sz="2400"/>
              <a:t>  seedling showing the numerous cotyledons.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Photo by D. L. Nickrent. [DLN 3012]</a:t>
            </a:r>
            <a:r>
              <a:rPr lang="en-US" altLang="en-US" sz="2400"/>
              <a:t> </a:t>
            </a:r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id="{1273ACDD-5D86-9B46-B91C-3C5F3575C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4800"/>
            <a:ext cx="27559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Box 4">
            <a:extLst>
              <a:ext uri="{FF2B5EF4-FFF2-40B4-BE49-F238E27FC236}">
                <a16:creationId xmlns:a16="http://schemas.microsoft.com/office/drawing/2014/main" id="{02BBAE0D-7535-BD4B-9B42-F13AAD8AF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334000"/>
            <a:ext cx="28194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 Struthanthus sp. Seedling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wilson2006.pdf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Box 1">
            <a:extLst>
              <a:ext uri="{FF2B5EF4-FFF2-40B4-BE49-F238E27FC236}">
                <a16:creationId xmlns:a16="http://schemas.microsoft.com/office/drawing/2014/main" id="{700777A8-A348-974E-B4A5-5EE96A659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3338"/>
            <a:ext cx="7543800" cy="520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/>
              <a:t>Mistletoes elsewhere in the Santalaceae are in the tribe Visceae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i="1"/>
              <a:t>Arceuthobium, Phoradendron, Dendrophthora, Korthasella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Key characters: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Monoecious stem parasites with brittle, jointed stems, tiny flowers, and two fused cotyledons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3600"/>
          </a:p>
        </p:txBody>
      </p:sp>
      <p:pic>
        <p:nvPicPr>
          <p:cNvPr id="40962" name="Picture 2">
            <a:extLst>
              <a:ext uri="{FF2B5EF4-FFF2-40B4-BE49-F238E27FC236}">
                <a16:creationId xmlns:a16="http://schemas.microsoft.com/office/drawing/2014/main" id="{00080698-9BA7-7C4E-956A-395021DDE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5720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6">
            <a:extLst>
              <a:ext uri="{FF2B5EF4-FFF2-40B4-BE49-F238E27FC236}">
                <a16:creationId xmlns:a16="http://schemas.microsoft.com/office/drawing/2014/main" id="{D7171CB6-6CA4-B543-81F1-501C87AB2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288925"/>
            <a:ext cx="8321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Phoradendron</a:t>
            </a:r>
            <a:r>
              <a:rPr lang="en-US" altLang="en-US" sz="2400"/>
              <a:t> - the mistletoe genus familiar to most people in North America (in Europe it’s </a:t>
            </a:r>
            <a:r>
              <a:rPr lang="en-US" altLang="en-US" sz="2400" i="1"/>
              <a:t>Viscum album</a:t>
            </a:r>
            <a:r>
              <a:rPr lang="en-US" altLang="en-US" sz="2400"/>
              <a:t>)</a:t>
            </a:r>
            <a:endParaRPr lang="en-US" altLang="en-US" sz="2400" i="1"/>
          </a:p>
        </p:txBody>
      </p:sp>
      <p:pic>
        <p:nvPicPr>
          <p:cNvPr id="41986" name="Picture 1">
            <a:extLst>
              <a:ext uri="{FF2B5EF4-FFF2-40B4-BE49-F238E27FC236}">
                <a16:creationId xmlns:a16="http://schemas.microsoft.com/office/drawing/2014/main" id="{3CB90EFC-BCDC-E94B-9894-D9A9F5975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3478213"/>
            <a:ext cx="5410200" cy="337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>
            <a:extLst>
              <a:ext uri="{FF2B5EF4-FFF2-40B4-BE49-F238E27FC236}">
                <a16:creationId xmlns:a16="http://schemas.microsoft.com/office/drawing/2014/main" id="{85F3BEF0-622E-AF47-8534-D9452D0E2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447800"/>
            <a:ext cx="486886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>
            <a:extLst>
              <a:ext uri="{FF2B5EF4-FFF2-40B4-BE49-F238E27FC236}">
                <a16:creationId xmlns:a16="http://schemas.microsoft.com/office/drawing/2014/main" id="{87D39DBB-3586-D24E-86CF-4940A016E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53100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2">
            <a:extLst>
              <a:ext uri="{FF2B5EF4-FFF2-40B4-BE49-F238E27FC236}">
                <a16:creationId xmlns:a16="http://schemas.microsoft.com/office/drawing/2014/main" id="{5C9BAC73-24F9-564C-9B8F-D8914DB7F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6350"/>
            <a:ext cx="3486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>
            <a:extLst>
              <a:ext uri="{FF2B5EF4-FFF2-40B4-BE49-F238E27FC236}">
                <a16:creationId xmlns:a16="http://schemas.microsoft.com/office/drawing/2014/main" id="{38A6D10E-229C-8340-9A32-1B56D6A05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029200"/>
            <a:ext cx="480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Tristerix aphyllus </a:t>
            </a:r>
            <a:r>
              <a:rPr lang="en-US" altLang="en-US" sz="2400"/>
              <a:t>on </a:t>
            </a:r>
            <a:r>
              <a:rPr lang="en-US" altLang="en-US" sz="2400" i="1"/>
              <a:t>Echinopsis chilensis, </a:t>
            </a:r>
            <a:r>
              <a:rPr lang="en-US" altLang="en-US" sz="2400"/>
              <a:t>Chile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>
            <a:extLst>
              <a:ext uri="{FF2B5EF4-FFF2-40B4-BE49-F238E27FC236}">
                <a16:creationId xmlns:a16="http://schemas.microsoft.com/office/drawing/2014/main" id="{0D92F6F3-5BC9-EF43-92FC-315B32E26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3646488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2">
            <a:extLst>
              <a:ext uri="{FF2B5EF4-FFF2-40B4-BE49-F238E27FC236}">
                <a16:creationId xmlns:a16="http://schemas.microsoft.com/office/drawing/2014/main" id="{EFFA50AB-DE69-654C-9300-E10D63123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2400"/>
            <a:ext cx="6096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Tristerix aphyllus </a:t>
            </a:r>
            <a:r>
              <a:rPr lang="en-US" altLang="en-US" sz="2400"/>
              <a:t>germinating. </a:t>
            </a:r>
          </a:p>
        </p:txBody>
      </p:sp>
      <p:pic>
        <p:nvPicPr>
          <p:cNvPr id="45059" name="Picture 3">
            <a:extLst>
              <a:ext uri="{FF2B5EF4-FFF2-40B4-BE49-F238E27FC236}">
                <a16:creationId xmlns:a16="http://schemas.microsoft.com/office/drawing/2014/main" id="{3ED69566-6235-DA4B-AA90-9996C32C4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90800"/>
            <a:ext cx="59023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>
            <a:extLst>
              <a:ext uri="{FF2B5EF4-FFF2-40B4-BE49-F238E27FC236}">
                <a16:creationId xmlns:a16="http://schemas.microsoft.com/office/drawing/2014/main" id="{58B81644-C104-C04E-BA45-78300162E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28600"/>
            <a:ext cx="30988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4">
            <a:extLst>
              <a:ext uri="{FF2B5EF4-FFF2-40B4-BE49-F238E27FC236}">
                <a16:creationId xmlns:a16="http://schemas.microsoft.com/office/drawing/2014/main" id="{7D5A7E9A-9AB8-1141-BE3F-DEFC55D56F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25713"/>
            <a:ext cx="5410200" cy="406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>
            <a:extLst>
              <a:ext uri="{FF2B5EF4-FFF2-40B4-BE49-F238E27FC236}">
                <a16:creationId xmlns:a16="http://schemas.microsoft.com/office/drawing/2014/main" id="{1F441B61-B14E-244F-BFC8-61E3200AA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390900"/>
            <a:ext cx="5418138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3">
            <a:extLst>
              <a:ext uri="{FF2B5EF4-FFF2-40B4-BE49-F238E27FC236}">
                <a16:creationId xmlns:a16="http://schemas.microsoft.com/office/drawing/2014/main" id="{B6811704-FE42-994D-A9FE-F5448E117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0500"/>
            <a:ext cx="4889500" cy="363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>
            <a:extLst>
              <a:ext uri="{FF2B5EF4-FFF2-40B4-BE49-F238E27FC236}">
                <a16:creationId xmlns:a16="http://schemas.microsoft.com/office/drawing/2014/main" id="{CD5277C4-1DEB-0940-A120-0032A7E3D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0"/>
            <a:ext cx="45450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Text Box 3">
            <a:extLst>
              <a:ext uri="{FF2B5EF4-FFF2-40B4-BE49-F238E27FC236}">
                <a16:creationId xmlns:a16="http://schemas.microsoft.com/office/drawing/2014/main" id="{60C7007A-8829-8F47-A007-1000709DE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495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Korthalsella</a:t>
            </a:r>
            <a:r>
              <a:rPr lang="en-US" altLang="en-US" sz="2400"/>
              <a:t>- a mistletoe with flat stems and no leaves from Hawaii.</a:t>
            </a:r>
          </a:p>
        </p:txBody>
      </p:sp>
      <p:pic>
        <p:nvPicPr>
          <p:cNvPr id="50179" name="Picture 4">
            <a:extLst>
              <a:ext uri="{FF2B5EF4-FFF2-40B4-BE49-F238E27FC236}">
                <a16:creationId xmlns:a16="http://schemas.microsoft.com/office/drawing/2014/main" id="{30DFA283-271E-7B49-A4A9-32C92832A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3434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5">
            <a:extLst>
              <a:ext uri="{FF2B5EF4-FFF2-40B4-BE49-F238E27FC236}">
                <a16:creationId xmlns:a16="http://schemas.microsoft.com/office/drawing/2014/main" id="{FB07675C-6BBE-B349-9E06-3915CC62C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457200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Rectangle 6">
            <a:extLst>
              <a:ext uri="{FF2B5EF4-FFF2-40B4-BE49-F238E27FC236}">
                <a16:creationId xmlns:a16="http://schemas.microsoft.com/office/drawing/2014/main" id="{BF189C91-8A23-E941-8555-61CCF9905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81413"/>
            <a:ext cx="35544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Mia Molvray, Paul J. Kores and Mark W. Chase, 1999 </a:t>
            </a:r>
          </a:p>
        </p:txBody>
      </p:sp>
      <p:sp>
        <p:nvSpPr>
          <p:cNvPr id="50182" name="Text Box 8">
            <a:extLst>
              <a:ext uri="{FF2B5EF4-FFF2-40B4-BE49-F238E27FC236}">
                <a16:creationId xmlns:a16="http://schemas.microsoft.com/office/drawing/2014/main" id="{DC563AE2-E708-1145-B1AA-D129A99EC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925" y="898525"/>
            <a:ext cx="22256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Genus distribution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>
            <a:extLst>
              <a:ext uri="{FF2B5EF4-FFF2-40B4-BE49-F238E27FC236}">
                <a16:creationId xmlns:a16="http://schemas.microsoft.com/office/drawing/2014/main" id="{C8C404A4-1760-0D40-897B-892258A38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0"/>
            <a:ext cx="4573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ext Box 3">
            <a:extLst>
              <a:ext uri="{FF2B5EF4-FFF2-40B4-BE49-F238E27FC236}">
                <a16:creationId xmlns:a16="http://schemas.microsoft.com/office/drawing/2014/main" id="{DF86C1E1-1880-E548-A032-E480FD653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365125"/>
            <a:ext cx="42830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Dendrophthora</a:t>
            </a:r>
            <a:r>
              <a:rPr lang="en-US" altLang="en-US" sz="2400"/>
              <a:t> - an extremely reduced mistletoe from high montane Costa rica</a:t>
            </a:r>
            <a:endParaRPr lang="en-US" altLang="en-US" sz="2400" i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3">
            <a:extLst>
              <a:ext uri="{FF2B5EF4-FFF2-40B4-BE49-F238E27FC236}">
                <a16:creationId xmlns:a16="http://schemas.microsoft.com/office/drawing/2014/main" id="{95041CBB-9CBF-2B4C-9013-932495BB2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6591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Arceuthobium</a:t>
            </a:r>
            <a:r>
              <a:rPr lang="en-US" altLang="en-US" sz="2400"/>
              <a:t> - the native mistletoe of the Northeast</a:t>
            </a:r>
            <a:endParaRPr lang="en-US" altLang="en-US" sz="2400" i="1"/>
          </a:p>
        </p:txBody>
      </p:sp>
      <p:pic>
        <p:nvPicPr>
          <p:cNvPr id="52227" name="Picture 1">
            <a:extLst>
              <a:ext uri="{FF2B5EF4-FFF2-40B4-BE49-F238E27FC236}">
                <a16:creationId xmlns:a16="http://schemas.microsoft.com/office/drawing/2014/main" id="{12380131-807A-184A-9BD8-F054C40DC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1735138"/>
            <a:ext cx="3151187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Box 2">
            <a:extLst>
              <a:ext uri="{FF2B5EF4-FFF2-40B4-BE49-F238E27FC236}">
                <a16:creationId xmlns:a16="http://schemas.microsoft.com/office/drawing/2014/main" id="{1C02D82B-BFC0-C742-82BB-46D494171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172200"/>
            <a:ext cx="3535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Explosive fruit dehiscence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0BD910-A57C-FB42-BFD2-E87D14BB5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860" y="685800"/>
            <a:ext cx="4613947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1">
            <a:extLst>
              <a:ext uri="{FF2B5EF4-FFF2-40B4-BE49-F238E27FC236}">
                <a16:creationId xmlns:a16="http://schemas.microsoft.com/office/drawing/2014/main" id="{E795E9E5-0F97-2E48-ABB4-6EF6DC193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63023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/>
              <a:t>Asterids and Asterid wannabes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0482" name="TextBox 5">
            <a:extLst>
              <a:ext uri="{FF2B5EF4-FFF2-40B4-BE49-F238E27FC236}">
                <a16:creationId xmlns:a16="http://schemas.microsoft.com/office/drawing/2014/main" id="{5D866765-55FA-E946-BB01-FD5F95191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838200"/>
            <a:ext cx="5791200" cy="2308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ASTERID SYNAPOMORPHIES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1. Connate corolla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2. Stamens adnate to the corolla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3. Stamen number at most = petal/sepal      	number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4. Carpels 2</a:t>
            </a:r>
          </a:p>
        </p:txBody>
      </p:sp>
      <p:pic>
        <p:nvPicPr>
          <p:cNvPr id="20483" name="Picture 7">
            <a:extLst>
              <a:ext uri="{FF2B5EF4-FFF2-40B4-BE49-F238E27FC236}">
                <a16:creationId xmlns:a16="http://schemas.microsoft.com/office/drawing/2014/main" id="{F2209BAD-A168-9F4C-8731-D28DA8A2E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09600"/>
            <a:ext cx="37338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8">
            <a:extLst>
              <a:ext uri="{FF2B5EF4-FFF2-40B4-BE49-F238E27FC236}">
                <a16:creationId xmlns:a16="http://schemas.microsoft.com/office/drawing/2014/main" id="{CF5F7FD0-6129-0149-B2B1-02D4EB2BF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810000"/>
            <a:ext cx="2984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>
            <a:extLst>
              <a:ext uri="{FF2B5EF4-FFF2-40B4-BE49-F238E27FC236}">
                <a16:creationId xmlns:a16="http://schemas.microsoft.com/office/drawing/2014/main" id="{10AE7954-82F6-A84A-834A-528E44483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4724400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>
            <a:extLst>
              <a:ext uri="{FF2B5EF4-FFF2-40B4-BE49-F238E27FC236}">
                <a16:creationId xmlns:a16="http://schemas.microsoft.com/office/drawing/2014/main" id="{EE5CC4CA-0BD9-1541-91A5-388958F7E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33400"/>
            <a:ext cx="5372100" cy="711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Key Characters for the Loranthaceae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Parasites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Opposite leaves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Stamens equal and opposite perianth parts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Perianth connate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And some more characters: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Disk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Inferior ovary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Red or orange  flower color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Extra cotyledons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54274" name="Picture 2">
            <a:extLst>
              <a:ext uri="{FF2B5EF4-FFF2-40B4-BE49-F238E27FC236}">
                <a16:creationId xmlns:a16="http://schemas.microsoft.com/office/drawing/2014/main" id="{FAAA6DD4-BDC7-494D-9891-6D84B028F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461" y="3465786"/>
            <a:ext cx="3069214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36685C-A770-8045-8495-63662ED27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461" y="609600"/>
            <a:ext cx="307729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Box 1">
            <a:extLst>
              <a:ext uri="{FF2B5EF4-FFF2-40B4-BE49-F238E27FC236}">
                <a16:creationId xmlns:a16="http://schemas.microsoft.com/office/drawing/2014/main" id="{BDC7621A-3F2F-3B40-8600-BDC3C4F56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838200"/>
            <a:ext cx="39608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/>
              <a:t>EXTRA IMAGES</a:t>
            </a:r>
          </a:p>
        </p:txBody>
      </p:sp>
      <p:pic>
        <p:nvPicPr>
          <p:cNvPr id="55298" name="Picture 3">
            <a:extLst>
              <a:ext uri="{FF2B5EF4-FFF2-40B4-BE49-F238E27FC236}">
                <a16:creationId xmlns:a16="http://schemas.microsoft.com/office/drawing/2014/main" id="{23C070E3-2913-1247-A9FC-456DB9E22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4876800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93A2650E-2096-EE4E-BC58-2F1FCD07782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20688" y="404813"/>
            <a:ext cx="7808912" cy="1131887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Loranthaceae — a Look into Pollination Syndromes of Psittacanthus auriculatus </a:t>
            </a:r>
          </a:p>
        </p:txBody>
      </p:sp>
      <p:sp>
        <p:nvSpPr>
          <p:cNvPr id="57346" name="Subtitle 2">
            <a:extLst>
              <a:ext uri="{FF2B5EF4-FFF2-40B4-BE49-F238E27FC236}">
                <a16:creationId xmlns:a16="http://schemas.microsoft.com/office/drawing/2014/main" id="{1FDD05EC-1A4B-304A-B0EB-7473312FA44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Max (Buck) Buchholz</a:t>
            </a:r>
          </a:p>
        </p:txBody>
      </p:sp>
      <p:pic>
        <p:nvPicPr>
          <p:cNvPr id="57347" name="Picture 4" descr="Screen Shot 2016-11-16 at 6.17.44 PM.png">
            <a:extLst>
              <a:ext uri="{FF2B5EF4-FFF2-40B4-BE49-F238E27FC236}">
                <a16:creationId xmlns:a16="http://schemas.microsoft.com/office/drawing/2014/main" id="{027B93E1-84AA-5946-B203-C72FDBA4A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6625"/>
            <a:ext cx="3263900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5" descr="Screen Shot 2016-11-16 at 6.18.08 PM.png">
            <a:extLst>
              <a:ext uri="{FF2B5EF4-FFF2-40B4-BE49-F238E27FC236}">
                <a16:creationId xmlns:a16="http://schemas.microsoft.com/office/drawing/2014/main" id="{387B50A4-F60E-8B46-BCB4-88CCFB6E0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3937000"/>
            <a:ext cx="3143250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6" descr="Screen Shot 2016-11-16 at 6.18.13 PM.png">
            <a:extLst>
              <a:ext uri="{FF2B5EF4-FFF2-40B4-BE49-F238E27FC236}">
                <a16:creationId xmlns:a16="http://schemas.microsoft.com/office/drawing/2014/main" id="{F57B2CE1-94D9-0F4E-9AF8-DEC1E8F5C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2201863"/>
            <a:ext cx="273685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TextBox 7">
            <a:extLst>
              <a:ext uri="{FF2B5EF4-FFF2-40B4-BE49-F238E27FC236}">
                <a16:creationId xmlns:a16="http://schemas.microsoft.com/office/drawing/2014/main" id="{0334C58B-708F-E242-BB0A-6788064A3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" y="4410075"/>
            <a:ext cx="26638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Hummingbird Pollination</a:t>
            </a:r>
          </a:p>
        </p:txBody>
      </p:sp>
      <p:sp>
        <p:nvSpPr>
          <p:cNvPr id="57351" name="TextBox 8">
            <a:extLst>
              <a:ext uri="{FF2B5EF4-FFF2-40B4-BE49-F238E27FC236}">
                <a16:creationId xmlns:a16="http://schemas.microsoft.com/office/drawing/2014/main" id="{6CDFE61E-FB07-1749-84CB-67F8A9EF3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825" y="3567113"/>
            <a:ext cx="2611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Butterfly Pollination</a:t>
            </a:r>
          </a:p>
        </p:txBody>
      </p:sp>
      <p:sp>
        <p:nvSpPr>
          <p:cNvPr id="57352" name="TextBox 9">
            <a:extLst>
              <a:ext uri="{FF2B5EF4-FFF2-40B4-BE49-F238E27FC236}">
                <a16:creationId xmlns:a16="http://schemas.microsoft.com/office/drawing/2014/main" id="{C43AB439-167D-4746-9461-909100590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7388" y="5513388"/>
            <a:ext cx="2106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Bee Pollination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4D38D-EA83-A347-A8F2-79F3BCD06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sz="4000">
                <a:ea typeface="ＭＳ Ｐゴシック" panose="020B0600070205080204" pitchFamily="34" charset="-128"/>
              </a:rPr>
              <a:t>Background on Loranathaceae — Seed Dispersal/Germination and Pollination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F8994-B501-D747-8203-A0B6ACFA3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2333625"/>
            <a:ext cx="7077075" cy="3992563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dirty="0"/>
              <a:t>Germination</a:t>
            </a:r>
          </a:p>
          <a:p>
            <a:pPr lvl="1">
              <a:defRPr/>
            </a:pPr>
            <a:r>
              <a:rPr lang="en-US" dirty="0"/>
              <a:t>Birds eat drupes</a:t>
            </a:r>
          </a:p>
          <a:p>
            <a:pPr lvl="1">
              <a:defRPr/>
            </a:pPr>
            <a:r>
              <a:rPr lang="en-US" dirty="0" err="1"/>
              <a:t>Viscin</a:t>
            </a:r>
            <a:r>
              <a:rPr lang="en-US" dirty="0"/>
              <a:t> on seeds</a:t>
            </a:r>
          </a:p>
          <a:p>
            <a:pPr lvl="1">
              <a:defRPr/>
            </a:pPr>
            <a:r>
              <a:rPr lang="en-US" dirty="0" err="1"/>
              <a:t>Haustorium</a:t>
            </a:r>
            <a:r>
              <a:rPr lang="en-US" dirty="0"/>
              <a:t> penetrates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Pollination</a:t>
            </a:r>
          </a:p>
          <a:p>
            <a:pPr lvl="1">
              <a:defRPr/>
            </a:pPr>
            <a:r>
              <a:rPr lang="en-US" dirty="0"/>
              <a:t>Hummingbirds go for nectar at base of corolla tube</a:t>
            </a:r>
          </a:p>
          <a:p>
            <a:pPr lvl="1">
              <a:defRPr/>
            </a:pPr>
            <a:r>
              <a:rPr lang="en-US" dirty="0"/>
              <a:t>Corolla tube splits and anthers become prominent</a:t>
            </a:r>
          </a:p>
          <a:p>
            <a:pPr lvl="1">
              <a:defRPr/>
            </a:pPr>
            <a:r>
              <a:rPr lang="en-US" dirty="0"/>
              <a:t>Birds break open connate corolla and pollen explodes off anther</a:t>
            </a:r>
          </a:p>
        </p:txBody>
      </p:sp>
      <p:pic>
        <p:nvPicPr>
          <p:cNvPr id="58371" name="Picture 3" descr="trithecanthera-sparsa-nagamasu-4755.jpg">
            <a:extLst>
              <a:ext uri="{FF2B5EF4-FFF2-40B4-BE49-F238E27FC236}">
                <a16:creationId xmlns:a16="http://schemas.microsoft.com/office/drawing/2014/main" id="{530698E5-5F49-1A42-BBD1-386C1A851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1878013"/>
            <a:ext cx="38100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3" descr="F4.medium.gif">
            <a:extLst>
              <a:ext uri="{FF2B5EF4-FFF2-40B4-BE49-F238E27FC236}">
                <a16:creationId xmlns:a16="http://schemas.microsoft.com/office/drawing/2014/main" id="{96A8CAB8-BF85-444F-9EB3-0BD8E15BE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38"/>
            <a:ext cx="91440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61D18127-8EED-0F43-861C-F8447092CA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Aims of Perez-Crespo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474D6-7B0C-324A-8AD5-0AC5A9D8D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913" y="2254250"/>
            <a:ext cx="5049837" cy="3992563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dirty="0"/>
              <a:t>Analyze floral visitors of P. </a:t>
            </a:r>
            <a:r>
              <a:rPr lang="en-US" dirty="0" err="1"/>
              <a:t>auriculatus</a:t>
            </a:r>
            <a:r>
              <a:rPr lang="en-US" dirty="0"/>
              <a:t> </a:t>
            </a:r>
          </a:p>
          <a:p>
            <a:pPr>
              <a:defRPr/>
            </a:pPr>
            <a:r>
              <a:rPr lang="en-US" dirty="0"/>
              <a:t>Determine which pollinators are most frequent (or most successful)</a:t>
            </a:r>
          </a:p>
          <a:p>
            <a:pPr>
              <a:defRPr/>
            </a:pPr>
            <a:r>
              <a:rPr lang="en-US" dirty="0"/>
              <a:t>Investigate floral biology of P. </a:t>
            </a:r>
            <a:r>
              <a:rPr lang="en-US" dirty="0" err="1"/>
              <a:t>auriculatus</a:t>
            </a:r>
            <a:r>
              <a:rPr lang="en-US" dirty="0"/>
              <a:t> </a:t>
            </a:r>
          </a:p>
          <a:p>
            <a:pPr>
              <a:defRPr/>
            </a:pPr>
            <a:r>
              <a:rPr lang="en-US" dirty="0"/>
              <a:t>What breeding system is most effective (</a:t>
            </a:r>
            <a:r>
              <a:rPr lang="en-US" dirty="0" err="1"/>
              <a:t>selfing</a:t>
            </a:r>
            <a:r>
              <a:rPr lang="en-US" dirty="0"/>
              <a:t>, animal pollinators?)</a:t>
            </a:r>
          </a:p>
          <a:p>
            <a:pPr>
              <a:defRPr/>
            </a:pPr>
            <a:r>
              <a:rPr lang="en-US" dirty="0"/>
              <a:t>Nectar secretion</a:t>
            </a:r>
          </a:p>
          <a:p>
            <a:pPr>
              <a:defRPr/>
            </a:pPr>
            <a:r>
              <a:rPr lang="en-US" dirty="0"/>
              <a:t>Pollination syndromes</a:t>
            </a:r>
          </a:p>
        </p:txBody>
      </p:sp>
      <p:pic>
        <p:nvPicPr>
          <p:cNvPr id="60419" name="Picture 3" descr="poll-leioproctus.jpg">
            <a:extLst>
              <a:ext uri="{FF2B5EF4-FFF2-40B4-BE49-F238E27FC236}">
                <a16:creationId xmlns:a16="http://schemas.microsoft.com/office/drawing/2014/main" id="{553D6C0A-ADA6-3647-8A5F-7B979A034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0" y="3030538"/>
            <a:ext cx="3905250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9D8F9-F7CA-FD47-B5F4-40EBF1C62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Flower Growth and Floral Biology </a:t>
            </a:r>
            <a:br>
              <a:rPr lang="en-US" dirty="0"/>
            </a:br>
            <a:r>
              <a:rPr lang="en-US" dirty="0"/>
              <a:t>of P. </a:t>
            </a:r>
            <a:r>
              <a:rPr lang="en-US" dirty="0" err="1"/>
              <a:t>auriculatus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794E7-FF8D-BA4A-8C5F-A8D62DE49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708275"/>
            <a:ext cx="4117975" cy="3992563"/>
          </a:xfrm>
        </p:spPr>
        <p:txBody>
          <a:bodyPr/>
          <a:lstStyle/>
          <a:p>
            <a:pPr marL="454025" lvl="1" indent="-454025">
              <a:spcBef>
                <a:spcPts val="2000"/>
              </a:spcBef>
              <a:buClr>
                <a:schemeClr val="bg1">
                  <a:lumMod val="65000"/>
                </a:schemeClr>
              </a:buClr>
              <a:defRPr/>
            </a:pPr>
            <a:r>
              <a:rPr lang="en-US" sz="2400" dirty="0"/>
              <a:t>Two day phase</a:t>
            </a:r>
          </a:p>
          <a:p>
            <a:pPr>
              <a:defRPr/>
            </a:pPr>
            <a:r>
              <a:rPr lang="en-US" dirty="0"/>
              <a:t>Connate corolla eventually splits</a:t>
            </a:r>
          </a:p>
          <a:p>
            <a:pPr>
              <a:defRPr/>
            </a:pPr>
            <a:r>
              <a:rPr lang="en-US" dirty="0"/>
              <a:t>12 H male, overlap, 36 H female, style starts shorter than stamen</a:t>
            </a:r>
          </a:p>
        </p:txBody>
      </p:sp>
      <p:pic>
        <p:nvPicPr>
          <p:cNvPr id="61443" name="Picture 3" descr="psittacanthus_sp2.jpg">
            <a:extLst>
              <a:ext uri="{FF2B5EF4-FFF2-40B4-BE49-F238E27FC236}">
                <a16:creationId xmlns:a16="http://schemas.microsoft.com/office/drawing/2014/main" id="{0498445D-8F8B-2C45-8163-F9BDBDB01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2497138"/>
            <a:ext cx="4911725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>
            <a:extLst>
              <a:ext uri="{FF2B5EF4-FFF2-40B4-BE49-F238E27FC236}">
                <a16:creationId xmlns:a16="http://schemas.microsoft.com/office/drawing/2014/main" id="{24B6FC13-FEBE-D049-A055-DC9692001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25" y="677863"/>
            <a:ext cx="5045075" cy="595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4">
            <a:extLst>
              <a:ext uri="{FF2B5EF4-FFF2-40B4-BE49-F238E27FC236}">
                <a16:creationId xmlns:a16="http://schemas.microsoft.com/office/drawing/2014/main" id="{4D95AB35-A684-0340-8CC6-F25257F94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49288"/>
            <a:ext cx="4343400" cy="599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13895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>
            <a:extLst>
              <a:ext uri="{FF2B5EF4-FFF2-40B4-BE49-F238E27FC236}">
                <a16:creationId xmlns:a16="http://schemas.microsoft.com/office/drawing/2014/main" id="{A7948425-4ED6-5F41-B833-0D00A59FA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7772400" cy="645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12017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E5E68-2E86-E646-84B2-535C70E46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Pollination by Different Methods, </a:t>
            </a:r>
            <a:br>
              <a:rPr lang="en-US" dirty="0"/>
            </a:br>
            <a:r>
              <a:rPr lang="en-US" dirty="0"/>
              <a:t>and Different Species</a:t>
            </a:r>
          </a:p>
        </p:txBody>
      </p:sp>
      <p:sp>
        <p:nvSpPr>
          <p:cNvPr id="62466" name="Content Placeholder 2">
            <a:extLst>
              <a:ext uri="{FF2B5EF4-FFF2-40B4-BE49-F238E27FC236}">
                <a16:creationId xmlns:a16="http://schemas.microsoft.com/office/drawing/2014/main" id="{63310071-5365-9B40-B2A6-D8375E94C8C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05338" y="2117725"/>
            <a:ext cx="4538662" cy="492601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Hummingbirds are most frequent visitors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Hummingbirds contacted anthers and stigma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Butterflies and bees did not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Natural selfing able to occur due to protandry (stigma passes anthers during growth on day 1 of flowering)</a:t>
            </a:r>
          </a:p>
        </p:txBody>
      </p:sp>
      <p:pic>
        <p:nvPicPr>
          <p:cNvPr id="62467" name="Picture 3" descr="Screen Shot 2016-11-16 at 10.40.36 PM.png">
            <a:extLst>
              <a:ext uri="{FF2B5EF4-FFF2-40B4-BE49-F238E27FC236}">
                <a16:creationId xmlns:a16="http://schemas.microsoft.com/office/drawing/2014/main" id="{60B01A89-2D69-5447-883F-73F91F6B3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2463"/>
            <a:ext cx="450215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>
            <a:extLst>
              <a:ext uri="{FF2B5EF4-FFF2-40B4-BE49-F238E27FC236}">
                <a16:creationId xmlns:a16="http://schemas.microsoft.com/office/drawing/2014/main" id="{EC91EF68-D813-0942-948F-2C28153DD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63023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/>
              <a:t>Asterids and Asterid wannabes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9B4A8A5A-F823-0D42-A8A8-1CFAD7237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90800"/>
            <a:ext cx="6092825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6">
            <a:extLst>
              <a:ext uri="{FF2B5EF4-FFF2-40B4-BE49-F238E27FC236}">
                <a16:creationId xmlns:a16="http://schemas.microsoft.com/office/drawing/2014/main" id="{CA2C131F-6D1C-1C40-B355-DA5111864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3657600"/>
            <a:ext cx="2209800" cy="2743200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1508" name="Rectangle 6">
            <a:extLst>
              <a:ext uri="{FF2B5EF4-FFF2-40B4-BE49-F238E27FC236}">
                <a16:creationId xmlns:a16="http://schemas.microsoft.com/office/drawing/2014/main" id="{B17080EA-B337-4247-8EC1-1DF4E1852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514600"/>
            <a:ext cx="2819400" cy="1143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1509" name="TextBox 5">
            <a:extLst>
              <a:ext uri="{FF2B5EF4-FFF2-40B4-BE49-F238E27FC236}">
                <a16:creationId xmlns:a16="http://schemas.microsoft.com/office/drawing/2014/main" id="{6B6CE18A-D09F-3C40-8466-78D9D1C86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838200"/>
            <a:ext cx="5791200" cy="1938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ASTERID WANNABE FAILURES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1. Corolla unfused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2. Stamens not adnate to the corolla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3. Stamens teice the petals/sepals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4. Too many carpels (five)</a:t>
            </a:r>
          </a:p>
        </p:txBody>
      </p:sp>
      <p:pic>
        <p:nvPicPr>
          <p:cNvPr id="21510" name="Picture 10">
            <a:extLst>
              <a:ext uri="{FF2B5EF4-FFF2-40B4-BE49-F238E27FC236}">
                <a16:creationId xmlns:a16="http://schemas.microsoft.com/office/drawing/2014/main" id="{8F5865F0-1A68-B04E-A39D-52E102E34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2138"/>
            <a:ext cx="2133600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1">
            <a:extLst>
              <a:ext uri="{FF2B5EF4-FFF2-40B4-BE49-F238E27FC236}">
                <a16:creationId xmlns:a16="http://schemas.microsoft.com/office/drawing/2014/main" id="{7C965CC3-39AB-444E-A94E-F013DA568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38" y="0"/>
            <a:ext cx="23304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3">
            <a:extLst>
              <a:ext uri="{FF2B5EF4-FFF2-40B4-BE49-F238E27FC236}">
                <a16:creationId xmlns:a16="http://schemas.microsoft.com/office/drawing/2014/main" id="{AD83B5F9-30B7-544E-ACB0-7CB92AC71C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419600"/>
            <a:ext cx="234791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Line 11">
            <a:extLst>
              <a:ext uri="{FF2B5EF4-FFF2-40B4-BE49-F238E27FC236}">
                <a16:creationId xmlns:a16="http://schemas.microsoft.com/office/drawing/2014/main" id="{5E51DC18-5BB7-124B-9812-D94C04B13C6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609600"/>
            <a:ext cx="990600" cy="2133600"/>
          </a:xfrm>
          <a:prstGeom prst="line">
            <a:avLst/>
          </a:prstGeom>
          <a:noFill/>
          <a:ln w="38100">
            <a:solidFill>
              <a:srgbClr val="F4253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ECB5E5B3-E9A3-5F4D-B926-E93D08AC36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3490" name="Picture 3" descr="Screen Shot 2016-11-16 at 9.35.01 PM.png">
            <a:extLst>
              <a:ext uri="{FF2B5EF4-FFF2-40B4-BE49-F238E27FC236}">
                <a16:creationId xmlns:a16="http://schemas.microsoft.com/office/drawing/2014/main" id="{D2D9DC3E-00A8-C64B-83B0-482B067E1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3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6C515E40-AA66-EA4D-B8AF-FAAADA98D8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4514" name="Content Placeholder 7" descr="Screen Shot 2016-11-16 at 9.36.17 PM.png">
            <a:extLst>
              <a:ext uri="{FF2B5EF4-FFF2-40B4-BE49-F238E27FC236}">
                <a16:creationId xmlns:a16="http://schemas.microsoft.com/office/drawing/2014/main" id="{10E4FD07-B3FE-2A47-B15D-1D7B4971D7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57" r="-6757"/>
          <a:stretch>
            <a:fillRect/>
          </a:stretch>
        </p:blipFill>
        <p:spPr>
          <a:xfrm>
            <a:off x="-433388" y="374650"/>
            <a:ext cx="9912351" cy="5592763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>
            <a:extLst>
              <a:ext uri="{FF2B5EF4-FFF2-40B4-BE49-F238E27FC236}">
                <a16:creationId xmlns:a16="http://schemas.microsoft.com/office/drawing/2014/main" id="{4F2586E9-7EF9-E744-AB43-193F236EF9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Implications?</a:t>
            </a:r>
          </a:p>
        </p:txBody>
      </p:sp>
      <p:sp>
        <p:nvSpPr>
          <p:cNvPr id="65538" name="Content Placeholder 2">
            <a:extLst>
              <a:ext uri="{FF2B5EF4-FFF2-40B4-BE49-F238E27FC236}">
                <a16:creationId xmlns:a16="http://schemas.microsoft.com/office/drawing/2014/main" id="{AF1FE3CD-5216-D244-9553-2DB68A42BDF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8675" y="2063750"/>
            <a:ext cx="7697788" cy="45386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Stigma begins to bend outwards</a:t>
            </a:r>
          </a:p>
          <a:p>
            <a:pPr lvl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Helps facilitate pollen transfer to head of hummingbirds (theory)</a:t>
            </a:r>
          </a:p>
          <a:p>
            <a:pPr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Natural cross pollination seems to be most effective</a:t>
            </a:r>
          </a:p>
          <a:p>
            <a:pPr lvl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Produces the most fruits </a:t>
            </a:r>
          </a:p>
          <a:p>
            <a:pPr lvl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Why? Crossing may require more than one pollen donor (this wasn’t done in the manual crossing)</a:t>
            </a:r>
          </a:p>
          <a:p>
            <a:pPr>
              <a:lnSpc>
                <a:spcPct val="8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Nectar</a:t>
            </a:r>
          </a:p>
          <a:p>
            <a:pPr lvl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First produced at stage of maximum pollen</a:t>
            </a:r>
          </a:p>
          <a:p>
            <a:pPr lvl="1">
              <a:lnSpc>
                <a:spcPct val="8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Theory of re-absorption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>
            <a:extLst>
              <a:ext uri="{FF2B5EF4-FFF2-40B4-BE49-F238E27FC236}">
                <a16:creationId xmlns:a16="http://schemas.microsoft.com/office/drawing/2014/main" id="{110D6D4F-A263-B248-B9B7-C45973B4FE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References</a:t>
            </a:r>
          </a:p>
        </p:txBody>
      </p:sp>
      <p:sp>
        <p:nvSpPr>
          <p:cNvPr id="66562" name="Content Placeholder 2">
            <a:extLst>
              <a:ext uri="{FF2B5EF4-FFF2-40B4-BE49-F238E27FC236}">
                <a16:creationId xmlns:a16="http://schemas.microsoft.com/office/drawing/2014/main" id="{A2591723-9360-6C4E-BCB5-BAD117E2F59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http://onlinelibrary.wiley.com/doi/10.1111/plb.12365/abstract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http://www.amjbot.org/content/93/5/787/F4.expansion</a:t>
            </a:r>
            <a:endParaRPr lang="en-US" altLang="en-US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  <a:hlinkClick r:id="rId3"/>
              </a:rPr>
              <a:t>https://peerj.com/articles/2491/</a:t>
            </a:r>
            <a:endParaRPr lang="en-US" altLang="en-US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  <a:hlinkClick r:id="rId4"/>
              </a:rPr>
              <a:t>http://www.floristtaxonomy.com/category/loranthaceae/page/31</a:t>
            </a:r>
            <a:endParaRPr lang="en-US" altLang="en-US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Dave Barrington’s Slides </a:t>
            </a:r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</a:t>
            </a:r>
          </a:p>
          <a:p>
            <a:pPr>
              <a:lnSpc>
                <a:spcPct val="90000"/>
              </a:lnSpc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5" name="Object 2">
            <a:extLst>
              <a:ext uri="{FF2B5EF4-FFF2-40B4-BE49-F238E27FC236}">
                <a16:creationId xmlns:a16="http://schemas.microsoft.com/office/drawing/2014/main" id="{A0687A90-F544-2E42-B26E-D52B0C36C0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5800" y="152400"/>
          <a:ext cx="6858000" cy="637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2" name="Document" r:id="rId3" imgW="5486400" imgH="5105400" progId="Word.Document.8">
                  <p:embed/>
                </p:oleObj>
              </mc:Choice>
              <mc:Fallback>
                <p:oleObj name="Document" r:id="rId3" imgW="5486400" imgH="51054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52400"/>
                        <a:ext cx="6858000" cy="637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09" name="Object 2">
            <a:extLst>
              <a:ext uri="{FF2B5EF4-FFF2-40B4-BE49-F238E27FC236}">
                <a16:creationId xmlns:a16="http://schemas.microsoft.com/office/drawing/2014/main" id="{8746F95C-B04B-114D-95E2-F3A3E0207A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152400"/>
          <a:ext cx="7162800" cy="666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6" name="Document" r:id="rId3" imgW="5486400" imgH="5105400" progId="Word.Document.8">
                  <p:embed/>
                </p:oleObj>
              </mc:Choice>
              <mc:Fallback>
                <p:oleObj name="Document" r:id="rId3" imgW="5486400" imgH="51054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52400"/>
                        <a:ext cx="7162800" cy="666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>
            <a:extLst>
              <a:ext uri="{FF2B5EF4-FFF2-40B4-BE49-F238E27FC236}">
                <a16:creationId xmlns:a16="http://schemas.microsoft.com/office/drawing/2014/main" id="{FD0760A0-2803-794C-AA32-9D71E1876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218406" y="-761206"/>
            <a:ext cx="6783388" cy="830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3">
            <a:extLst>
              <a:ext uri="{FF2B5EF4-FFF2-40B4-BE49-F238E27FC236}">
                <a16:creationId xmlns:a16="http://schemas.microsoft.com/office/drawing/2014/main" id="{E11CD8D8-D6A8-1745-BF87-90B20D02751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724400" y="1447800"/>
            <a:ext cx="533400" cy="1600200"/>
          </a:xfrm>
          <a:prstGeom prst="rect">
            <a:avLst/>
          </a:prstGeom>
          <a:noFill/>
          <a:ln w="28575">
            <a:solidFill>
              <a:srgbClr val="B10D0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2531" name="Rectangle 4">
            <a:extLst>
              <a:ext uri="{FF2B5EF4-FFF2-40B4-BE49-F238E27FC236}">
                <a16:creationId xmlns:a16="http://schemas.microsoft.com/office/drawing/2014/main" id="{4C42A270-53B4-6E46-9DCE-73F06D5EC0B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229600" y="1905000"/>
            <a:ext cx="533400" cy="1600200"/>
          </a:xfrm>
          <a:prstGeom prst="rect">
            <a:avLst/>
          </a:prstGeom>
          <a:noFill/>
          <a:ln w="28575">
            <a:solidFill>
              <a:srgbClr val="B10D0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2532" name="Line 5">
            <a:extLst>
              <a:ext uri="{FF2B5EF4-FFF2-40B4-BE49-F238E27FC236}">
                <a16:creationId xmlns:a16="http://schemas.microsoft.com/office/drawing/2014/main" id="{46A8C6E2-A288-7B4C-985D-B2A655FA2E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00200" y="3048000"/>
            <a:ext cx="3581400" cy="2514600"/>
          </a:xfrm>
          <a:prstGeom prst="line">
            <a:avLst/>
          </a:prstGeom>
          <a:noFill/>
          <a:ln w="38100">
            <a:solidFill>
              <a:srgbClr val="F4253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Line 6">
            <a:extLst>
              <a:ext uri="{FF2B5EF4-FFF2-40B4-BE49-F238E27FC236}">
                <a16:creationId xmlns:a16="http://schemas.microsoft.com/office/drawing/2014/main" id="{B6AA6AE2-D180-8A44-AB6F-E254AE9E1C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33800" y="3505200"/>
            <a:ext cx="4724400" cy="2133600"/>
          </a:xfrm>
          <a:prstGeom prst="line">
            <a:avLst/>
          </a:prstGeom>
          <a:noFill/>
          <a:ln w="38100">
            <a:solidFill>
              <a:srgbClr val="F4253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4" name="Rectangle 7">
            <a:extLst>
              <a:ext uri="{FF2B5EF4-FFF2-40B4-BE49-F238E27FC236}">
                <a16:creationId xmlns:a16="http://schemas.microsoft.com/office/drawing/2014/main" id="{FA048569-AFC2-DE43-8481-5006024FA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4419600"/>
            <a:ext cx="914400" cy="2133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2535" name="Rectangle 8">
            <a:extLst>
              <a:ext uri="{FF2B5EF4-FFF2-40B4-BE49-F238E27FC236}">
                <a16:creationId xmlns:a16="http://schemas.microsoft.com/office/drawing/2014/main" id="{7C03BF10-5631-7847-993B-925B1B3A5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4419600"/>
            <a:ext cx="914400" cy="2133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2536" name="Text Box 9">
            <a:extLst>
              <a:ext uri="{FF2B5EF4-FFF2-40B4-BE49-F238E27FC236}">
                <a16:creationId xmlns:a16="http://schemas.microsoft.com/office/drawing/2014/main" id="{02A5AFC5-9A5C-2042-B0AF-A4D7A25E0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562600"/>
            <a:ext cx="48768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D92D2D"/>
                </a:solidFill>
              </a:rPr>
              <a:t>Loranthaceae and </a:t>
            </a:r>
            <a:r>
              <a:rPr lang="en-US" altLang="en-US" sz="2400" i="1">
                <a:solidFill>
                  <a:srgbClr val="D92D2D"/>
                </a:solidFill>
              </a:rPr>
              <a:t>Santalaceae </a:t>
            </a:r>
            <a:r>
              <a:rPr lang="en-US" altLang="en-US" sz="2400">
                <a:solidFill>
                  <a:srgbClr val="D92D2D"/>
                </a:solidFill>
              </a:rPr>
              <a:t>are distinct families in the Santalales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>
            <a:extLst>
              <a:ext uri="{FF2B5EF4-FFF2-40B4-BE49-F238E27FC236}">
                <a16:creationId xmlns:a16="http://schemas.microsoft.com/office/drawing/2014/main" id="{9E122DFB-ADAB-0840-8A37-9383B062C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218406" y="-761206"/>
            <a:ext cx="6783388" cy="830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7">
            <a:extLst>
              <a:ext uri="{FF2B5EF4-FFF2-40B4-BE49-F238E27FC236}">
                <a16:creationId xmlns:a16="http://schemas.microsoft.com/office/drawing/2014/main" id="{5B657449-6A71-8B42-8B1C-7CF7E90D3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4419600"/>
            <a:ext cx="914400" cy="2133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4579" name="Rectangle 8">
            <a:extLst>
              <a:ext uri="{FF2B5EF4-FFF2-40B4-BE49-F238E27FC236}">
                <a16:creationId xmlns:a16="http://schemas.microsoft.com/office/drawing/2014/main" id="{75FB05A6-B29A-C240-8AF5-83A5B1495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4419600"/>
            <a:ext cx="914400" cy="2133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4580" name="Text Box 9">
            <a:extLst>
              <a:ext uri="{FF2B5EF4-FFF2-40B4-BE49-F238E27FC236}">
                <a16:creationId xmlns:a16="http://schemas.microsoft.com/office/drawing/2014/main" id="{D3E3E693-8382-134A-A02C-2D1CCF09D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562600"/>
            <a:ext cx="8534400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D92D2D"/>
                </a:solidFill>
              </a:rPr>
              <a:t>The bastard toadflax (</a:t>
            </a:r>
            <a:r>
              <a:rPr lang="en-US" altLang="en-US" sz="2400" i="1">
                <a:solidFill>
                  <a:srgbClr val="D92D2D"/>
                </a:solidFill>
              </a:rPr>
              <a:t>Comandra umbellata</a:t>
            </a:r>
            <a:r>
              <a:rPr lang="en-US" altLang="en-US" sz="2400">
                <a:solidFill>
                  <a:srgbClr val="D92D2D"/>
                </a:solidFill>
              </a:rPr>
              <a:t>) of the Santalaceae is in Vermont.</a:t>
            </a:r>
          </a:p>
        </p:txBody>
      </p:sp>
      <p:sp>
        <p:nvSpPr>
          <p:cNvPr id="24581" name="Line 6">
            <a:extLst>
              <a:ext uri="{FF2B5EF4-FFF2-40B4-BE49-F238E27FC236}">
                <a16:creationId xmlns:a16="http://schemas.microsoft.com/office/drawing/2014/main" id="{E847A69F-ED2C-D64B-8C49-11400B6DE21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088274" y="1848868"/>
            <a:ext cx="685800" cy="3733800"/>
          </a:xfrm>
          <a:prstGeom prst="line">
            <a:avLst/>
          </a:prstGeom>
          <a:noFill/>
          <a:ln w="38100">
            <a:solidFill>
              <a:srgbClr val="F4253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4582" name="Picture 10">
            <a:extLst>
              <a:ext uri="{FF2B5EF4-FFF2-40B4-BE49-F238E27FC236}">
                <a16:creationId xmlns:a16="http://schemas.microsoft.com/office/drawing/2014/main" id="{119B2DC4-1076-AD4C-8711-6877DA319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758" y="423690"/>
            <a:ext cx="1600200" cy="1425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86B38E-565F-CE48-8417-6DCB5741E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308598" y="-555046"/>
            <a:ext cx="6526804" cy="7968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968B43-5FC7-C24F-BE38-3578516B6186}"/>
              </a:ext>
            </a:extLst>
          </p:cNvPr>
          <p:cNvSpPr txBox="1"/>
          <p:nvPr/>
        </p:nvSpPr>
        <p:spPr>
          <a:xfrm>
            <a:off x="485422" y="733778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Su et al., 2015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D0D166-2F05-9F45-AC9B-6509A9309F86}"/>
              </a:ext>
            </a:extLst>
          </p:cNvPr>
          <p:cNvSpPr/>
          <p:nvPr/>
        </p:nvSpPr>
        <p:spPr bwMode="auto">
          <a:xfrm>
            <a:off x="7696200" y="165597"/>
            <a:ext cx="550466" cy="585420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966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5F1A99-CB77-AE4E-B9E9-109C74DC1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304801"/>
            <a:ext cx="4685931" cy="3500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89F8FE-92B2-9E40-AAE0-8ACCCE023518}"/>
              </a:ext>
            </a:extLst>
          </p:cNvPr>
          <p:cNvSpPr txBox="1"/>
          <p:nvPr/>
        </p:nvSpPr>
        <p:spPr>
          <a:xfrm>
            <a:off x="5516545" y="4109776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Helosis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78B005-B521-444F-B9F7-DB843AEF97A9}"/>
              </a:ext>
            </a:extLst>
          </p:cNvPr>
          <p:cNvSpPr txBox="1"/>
          <p:nvPr/>
        </p:nvSpPr>
        <p:spPr>
          <a:xfrm>
            <a:off x="1081241" y="5708707"/>
            <a:ext cx="1774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Langsdorffia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CA1A1E-FC5C-F64B-A60D-D2A8F9793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250870"/>
            <a:ext cx="5146516" cy="3413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CDD141-3348-544F-884F-DA89E7A1AAA5}"/>
              </a:ext>
            </a:extLst>
          </p:cNvPr>
          <p:cNvSpPr txBox="1"/>
          <p:nvPr/>
        </p:nvSpPr>
        <p:spPr>
          <a:xfrm>
            <a:off x="592853" y="783771"/>
            <a:ext cx="2300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Balanophoraceae</a:t>
            </a:r>
          </a:p>
        </p:txBody>
      </p:sp>
    </p:spTree>
    <p:extLst>
      <p:ext uri="{BB962C8B-B14F-4D97-AF65-F5344CB8AC3E}">
        <p14:creationId xmlns:p14="http://schemas.microsoft.com/office/powerpoint/2010/main" val="1310050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1">
            <a:extLst>
              <a:ext uri="{FF2B5EF4-FFF2-40B4-BE49-F238E27FC236}">
                <a16:creationId xmlns:a16="http://schemas.microsoft.com/office/drawing/2014/main" id="{6C8C70A2-63C7-F94F-B5A3-BF63F36D2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33400"/>
            <a:ext cx="5372100" cy="711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Key Characters for the Loranthaceae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Parasites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Opposite leaves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Stamens equal and opposite perianth parts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Perianth connate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And some more characters: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Disk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Inferior ovary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Red or orange  flower color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Extra cotyledons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A477F1CB-9E61-9C40-8AF3-CDCA46DF1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88" y="2819400"/>
            <a:ext cx="4633912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2350</TotalTime>
  <Words>959</Words>
  <Application>Microsoft Macintosh PowerPoint</Application>
  <PresentationFormat>On-screen Show (4:3)</PresentationFormat>
  <Paragraphs>168</Paragraphs>
  <Slides>45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Times</vt:lpstr>
      <vt:lpstr>ＭＳ Ｐゴシック</vt:lpstr>
      <vt:lpstr>Arial</vt:lpstr>
      <vt:lpstr>Textile</vt:lpstr>
      <vt:lpstr>ヒラギノ角ゴ Pro W3</vt:lpstr>
      <vt:lpstr>Wingdings</vt:lpstr>
      <vt:lpstr>Blank</vt:lpstr>
      <vt:lpstr>Microsoft Word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Loranthaceae — a Look into Pollination Syndromes of Psittacanthus auriculatus </vt:lpstr>
      <vt:lpstr>Background on Loranathaceae — Seed Dispersal/Germination and Pollination</vt:lpstr>
      <vt:lpstr>PowerPoint Presentation</vt:lpstr>
      <vt:lpstr>Aims of Perez-Crespo Study</vt:lpstr>
      <vt:lpstr>Flower Growth and Floral Biology  of P. auriculatus </vt:lpstr>
      <vt:lpstr>PowerPoint Presentation</vt:lpstr>
      <vt:lpstr>PowerPoint Presentation</vt:lpstr>
      <vt:lpstr>Pollination by Different Methods,  and Different Species</vt:lpstr>
      <vt:lpstr>PowerPoint Presentation</vt:lpstr>
      <vt:lpstr>PowerPoint Presentation</vt:lpstr>
      <vt:lpstr>Implications?</vt:lpstr>
      <vt:lpstr>References</vt:lpstr>
      <vt:lpstr>PowerPoint Presentation</vt:lpstr>
      <vt:lpstr>PowerPoint Presentation</vt:lpstr>
    </vt:vector>
  </TitlesOfParts>
  <Company>UVM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Barrington</dc:creator>
  <cp:lastModifiedBy>David Barrington</cp:lastModifiedBy>
  <cp:revision>73</cp:revision>
  <dcterms:created xsi:type="dcterms:W3CDTF">2012-12-13T10:51:37Z</dcterms:created>
  <dcterms:modified xsi:type="dcterms:W3CDTF">2020-11-10T17:38:11Z</dcterms:modified>
</cp:coreProperties>
</file>