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96" r:id="rId4"/>
    <p:sldId id="297" r:id="rId5"/>
    <p:sldId id="258" r:id="rId6"/>
    <p:sldId id="260" r:id="rId7"/>
    <p:sldId id="261" r:id="rId8"/>
    <p:sldId id="295" r:id="rId9"/>
    <p:sldId id="262" r:id="rId10"/>
    <p:sldId id="299" r:id="rId11"/>
    <p:sldId id="263" r:id="rId12"/>
    <p:sldId id="265" r:id="rId13"/>
    <p:sldId id="264" r:id="rId14"/>
    <p:sldId id="275" r:id="rId15"/>
    <p:sldId id="277" r:id="rId16"/>
    <p:sldId id="312" r:id="rId17"/>
    <p:sldId id="267" r:id="rId18"/>
    <p:sldId id="274" r:id="rId19"/>
    <p:sldId id="266" r:id="rId20"/>
    <p:sldId id="268" r:id="rId21"/>
    <p:sldId id="269" r:id="rId22"/>
    <p:sldId id="273" r:id="rId23"/>
    <p:sldId id="270" r:id="rId24"/>
    <p:sldId id="271" r:id="rId25"/>
    <p:sldId id="272" r:id="rId26"/>
    <p:sldId id="309" r:id="rId27"/>
    <p:sldId id="300" r:id="rId28"/>
    <p:sldId id="302" r:id="rId29"/>
    <p:sldId id="301" r:id="rId30"/>
    <p:sldId id="303" r:id="rId31"/>
    <p:sldId id="304" r:id="rId32"/>
    <p:sldId id="305" r:id="rId33"/>
    <p:sldId id="318" r:id="rId34"/>
    <p:sldId id="310" r:id="rId35"/>
    <p:sldId id="313" r:id="rId36"/>
    <p:sldId id="311" r:id="rId37"/>
    <p:sldId id="314" r:id="rId38"/>
    <p:sldId id="335" r:id="rId39"/>
    <p:sldId id="315" r:id="rId40"/>
    <p:sldId id="316" r:id="rId41"/>
    <p:sldId id="317" r:id="rId42"/>
    <p:sldId id="306" r:id="rId43"/>
    <p:sldId id="308" r:id="rId44"/>
    <p:sldId id="319" r:id="rId45"/>
    <p:sldId id="307" r:id="rId46"/>
    <p:sldId id="320" r:id="rId47"/>
    <p:sldId id="321" r:id="rId48"/>
    <p:sldId id="322" r:id="rId49"/>
    <p:sldId id="323" r:id="rId50"/>
    <p:sldId id="324" r:id="rId51"/>
    <p:sldId id="338" r:id="rId52"/>
    <p:sldId id="339" r:id="rId53"/>
    <p:sldId id="327" r:id="rId54"/>
    <p:sldId id="328" r:id="rId55"/>
    <p:sldId id="329" r:id="rId56"/>
    <p:sldId id="331" r:id="rId57"/>
    <p:sldId id="330" r:id="rId58"/>
    <p:sldId id="292" r:id="rId59"/>
    <p:sldId id="332" r:id="rId60"/>
    <p:sldId id="333" r:id="rId61"/>
    <p:sldId id="293" r:id="rId62"/>
    <p:sldId id="334" r:id="rId63"/>
    <p:sldId id="294" r:id="rId64"/>
    <p:sldId id="341" r:id="rId65"/>
    <p:sldId id="342" r:id="rId66"/>
    <p:sldId id="337" r:id="rId67"/>
    <p:sldId id="336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D8067"/>
    <a:srgbClr val="A3BDDD"/>
    <a:srgbClr val="FFFFCC"/>
    <a:srgbClr val="FFFFEB"/>
    <a:srgbClr val="0D0C07"/>
    <a:srgbClr val="663300"/>
    <a:srgbClr val="777341"/>
    <a:srgbClr val="232013"/>
    <a:srgbClr val="FFFF99"/>
    <a:srgbClr val="490BC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>
      <p:cViewPr>
        <p:scale>
          <a:sx n="100" d="100"/>
          <a:sy n="100" d="100"/>
        </p:scale>
        <p:origin x="-115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3C6A0-4D8D-4C1D-BEBE-2CFE18C3A32C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58749-471B-409F-A602-4F6CAA0F52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58749-471B-409F-A602-4F6CAA0F521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232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391400" cy="838200"/>
          </a:xfrm>
        </p:spPr>
        <p:txBody>
          <a:bodyPr/>
          <a:lstStyle>
            <a:lvl1pPr>
              <a:defRPr sz="360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7391400" cy="54102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1376363" indent="-285750"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827213" indent="-228600">
              <a:defRPr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232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23387-2FE8-4B8E-8DA7-A1ABB5DF17E4}" type="datetimeFigureOut">
              <a:rPr lang="en-US" smtClean="0"/>
              <a:pPr/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95D1-AB98-4C88-ACAB-D2C51430F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2590800"/>
          </a:xfrm>
          <a:noFill/>
        </p:spPr>
        <p:txBody>
          <a:bodyPr>
            <a:noAutofit/>
          </a:bodyPr>
          <a:lstStyle/>
          <a:p>
            <a:r>
              <a:rPr lang="en-US" sz="3000" b="1" cap="small" dirty="0" smtClean="0">
                <a:latin typeface="Times New Roman" pitchFamily="18" charset="0"/>
                <a:cs typeface="Times New Roman" pitchFamily="18" charset="0"/>
              </a:rPr>
              <a:t>Investigating the timing of deglaciation and the efficiency of subglacial erosion in central-western Greenland with cosmogenic </a:t>
            </a:r>
            <a:r>
              <a:rPr lang="en-US" sz="3000" b="1" cap="small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000" b="1" cap="small" dirty="0" smtClean="0">
                <a:latin typeface="Times New Roman" pitchFamily="18" charset="0"/>
                <a:cs typeface="Times New Roman" pitchFamily="18" charset="0"/>
              </a:rPr>
              <a:t>Be and </a:t>
            </a:r>
            <a:r>
              <a:rPr lang="en-US" sz="3000" b="1" cap="small" baseline="300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3000" b="1" cap="small" dirty="0" smtClean="0">
                <a:latin typeface="Times New Roman" pitchFamily="18" charset="0"/>
                <a:cs typeface="Times New Roman" pitchFamily="18" charset="0"/>
              </a:rPr>
              <a:t>Al</a:t>
            </a:r>
            <a:endParaRPr lang="en-US" sz="3000" b="1" cap="smal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209800"/>
            <a:ext cx="44958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Tools,</a:t>
            </a:r>
            <a:br>
              <a:rPr lang="en-US" dirty="0" smtClean="0"/>
            </a:br>
            <a:r>
              <a:rPr lang="en-US" dirty="0" smtClean="0"/>
              <a:t>Study Design,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6" name="Picture 5" descr="10. Arctic tundra RESIZE.jpg"/>
          <p:cNvPicPr>
            <a:picLocks noChangeAspect="1"/>
          </p:cNvPicPr>
          <p:nvPr/>
        </p:nvPicPr>
        <p:blipFill>
          <a:blip r:embed="rId2" cstate="print"/>
          <a:srcRect l="20101" r="34487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Tools: </a:t>
            </a:r>
            <a:r>
              <a:rPr lang="en-US" i="1" dirty="0" smtClean="0"/>
              <a:t>in situ </a:t>
            </a:r>
            <a:r>
              <a:rPr lang="en-US" dirty="0" smtClean="0"/>
              <a:t>cosmogenic </a:t>
            </a:r>
            <a:r>
              <a:rPr lang="en-US" baseline="30000" dirty="0" smtClean="0"/>
              <a:t>10</a:t>
            </a:r>
            <a:r>
              <a:rPr lang="en-US" dirty="0" smtClean="0"/>
              <a:t>Be and </a:t>
            </a:r>
            <a:r>
              <a:rPr lang="en-US" baseline="30000" dirty="0" smtClean="0"/>
              <a:t>26</a:t>
            </a:r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“In situ”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produced within the mineral structure (quartz)</a:t>
            </a:r>
          </a:p>
          <a:p>
            <a:r>
              <a:rPr lang="en-US" dirty="0" smtClean="0"/>
              <a:t>“Cosmogenic”: from cosmic rays</a:t>
            </a:r>
          </a:p>
          <a:p>
            <a:r>
              <a:rPr lang="en-US" dirty="0" smtClean="0"/>
              <a:t>“</a:t>
            </a:r>
            <a:r>
              <a:rPr lang="en-US" baseline="30000" dirty="0" smtClean="0"/>
              <a:t>10</a:t>
            </a:r>
            <a:r>
              <a:rPr lang="en-US" dirty="0" smtClean="0"/>
              <a:t>Be”: rare, radioactive isotope of beryllium</a:t>
            </a:r>
          </a:p>
          <a:p>
            <a:r>
              <a:rPr lang="en-US" dirty="0" smtClean="0"/>
              <a:t>“</a:t>
            </a:r>
            <a:r>
              <a:rPr lang="en-US" baseline="30000" dirty="0" smtClean="0"/>
              <a:t>26</a:t>
            </a:r>
            <a:r>
              <a:rPr lang="en-US" dirty="0" smtClean="0"/>
              <a:t>Al”: rare, radioactive isotope of aluminum</a:t>
            </a:r>
            <a:endParaRPr lang="en-US" dirty="0"/>
          </a:p>
        </p:txBody>
      </p:sp>
      <p:pic>
        <p:nvPicPr>
          <p:cNvPr id="6" name="Picture 5" descr="10. Arctic tundra RESIZE.jpg"/>
          <p:cNvPicPr>
            <a:picLocks noChangeAspect="1"/>
          </p:cNvPicPr>
          <p:nvPr/>
        </p:nvPicPr>
        <p:blipFill>
          <a:blip r:embed="rId2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Formation of </a:t>
            </a:r>
            <a:r>
              <a:rPr lang="en-US" i="1" dirty="0" smtClean="0"/>
              <a:t>in situ </a:t>
            </a:r>
            <a:r>
              <a:rPr lang="en-US" dirty="0" smtClean="0"/>
              <a:t>cosmogenic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0668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Earth is bombarded by high-energy cosmic rays</a:t>
            </a:r>
            <a:endParaRPr lang="en-US" sz="28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581400" y="1587360"/>
            <a:ext cx="1981200" cy="1689240"/>
            <a:chOff x="3276600" y="2058194"/>
            <a:chExt cx="2590800" cy="2209006"/>
          </a:xfrm>
        </p:grpSpPr>
        <p:grpSp>
          <p:nvGrpSpPr>
            <p:cNvPr id="19" name="Group 18"/>
            <p:cNvGrpSpPr/>
            <p:nvPr/>
          </p:nvGrpSpPr>
          <p:grpSpPr>
            <a:xfrm>
              <a:off x="3810000" y="2362200"/>
              <a:ext cx="1600200" cy="1600200"/>
              <a:chOff x="4038600" y="2438400"/>
              <a:chExt cx="1600200" cy="1600200"/>
            </a:xfrm>
          </p:grpSpPr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14800" y="2514600"/>
                <a:ext cx="1447800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4038600" y="2438400"/>
                <a:ext cx="1600200" cy="1600200"/>
              </a:xfrm>
              <a:prstGeom prst="ellipse">
                <a:avLst/>
              </a:prstGeom>
              <a:noFill/>
              <a:ln w="508000">
                <a:solidFill>
                  <a:srgbClr val="23201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3276600" y="2058194"/>
              <a:ext cx="2590800" cy="2209006"/>
              <a:chOff x="3276600" y="2058194"/>
              <a:chExt cx="2590800" cy="2209006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3276600" y="3124200"/>
                <a:ext cx="685800" cy="158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10800000">
                <a:off x="5257800" y="3124200"/>
                <a:ext cx="609600" cy="158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4343400" y="2286000"/>
                <a:ext cx="457200" cy="158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4420394" y="4037806"/>
                <a:ext cx="457200" cy="1588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3651856" y="2280256"/>
                <a:ext cx="462944" cy="386744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 flipH="1" flipV="1">
                <a:off x="3657600" y="3657602"/>
                <a:ext cx="457199" cy="457199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0800000" flipV="1">
                <a:off x="5105400" y="2356455"/>
                <a:ext cx="539144" cy="310544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10800000">
                <a:off x="5105401" y="3657600"/>
                <a:ext cx="462944" cy="386744"/>
              </a:xfrm>
              <a:prstGeom prst="straightConnector1">
                <a:avLst/>
              </a:prstGeom>
              <a:ln w="25400">
                <a:solidFill>
                  <a:srgbClr val="FFFF00"/>
                </a:solidFill>
                <a:tailEnd type="arrow"/>
              </a:ln>
              <a:effectLst>
                <a:glow rad="101600">
                  <a:srgbClr val="FF0000">
                    <a:alpha val="6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 84"/>
          <p:cNvGrpSpPr/>
          <p:nvPr/>
        </p:nvGrpSpPr>
        <p:grpSpPr>
          <a:xfrm>
            <a:off x="1524000" y="3286780"/>
            <a:ext cx="7467600" cy="2297906"/>
            <a:chOff x="1524000" y="3286780"/>
            <a:chExt cx="7467600" cy="2297906"/>
          </a:xfrm>
        </p:grpSpPr>
        <p:sp>
          <p:nvSpPr>
            <p:cNvPr id="54" name="TextBox 53"/>
            <p:cNvSpPr txBox="1"/>
            <p:nvPr/>
          </p:nvSpPr>
          <p:spPr>
            <a:xfrm>
              <a:off x="1524000" y="3286780"/>
              <a:ext cx="7467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…causing the formation of </a:t>
              </a:r>
              <a:r>
                <a:rPr lang="en-US" sz="2800" baseline="30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28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Be in quartz</a:t>
              </a:r>
              <a:endParaRPr lang="en-US" sz="28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>
              <a:endCxn id="23" idx="0"/>
            </p:cNvCxnSpPr>
            <p:nvPr/>
          </p:nvCxnSpPr>
          <p:spPr>
            <a:xfrm>
              <a:off x="1676400" y="3810000"/>
              <a:ext cx="1647420" cy="7620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90800" y="38100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743200" y="4572000"/>
              <a:ext cx="1343638" cy="1012686"/>
              <a:chOff x="2743200" y="4572000"/>
              <a:chExt cx="1343638" cy="101268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2971800" y="4572000"/>
                <a:ext cx="7040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baseline="30000" dirty="0" smtClean="0">
                    <a:solidFill>
                      <a:srgbClr val="A3BDDD"/>
                    </a:solidFill>
                    <a:latin typeface="Times New Roman" pitchFamily="18" charset="0"/>
                    <a:cs typeface="Times New Roman" pitchFamily="18" charset="0"/>
                  </a:rPr>
                  <a:t>16</a:t>
                </a:r>
                <a:r>
                  <a:rPr lang="en-US" sz="2800" b="1" dirty="0" smtClean="0">
                    <a:solidFill>
                      <a:srgbClr val="A3BDDD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2800" b="1" dirty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43200" y="4876800"/>
                <a:ext cx="134363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(8 protons,</a:t>
                </a:r>
              </a:p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8 neutrons)</a:t>
                </a:r>
                <a:endParaRPr lang="en-US" sz="2000" dirty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3733800" y="4495800"/>
            <a:ext cx="2609292" cy="1012686"/>
            <a:chOff x="3733800" y="4495800"/>
            <a:chExt cx="2609292" cy="1012686"/>
          </a:xfrm>
        </p:grpSpPr>
        <p:grpSp>
          <p:nvGrpSpPr>
            <p:cNvPr id="82" name="Group 81"/>
            <p:cNvGrpSpPr/>
            <p:nvPr/>
          </p:nvGrpSpPr>
          <p:grpSpPr>
            <a:xfrm>
              <a:off x="4999454" y="4495800"/>
              <a:ext cx="1343638" cy="1012686"/>
              <a:chOff x="6858000" y="4343400"/>
              <a:chExt cx="1343638" cy="101268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7086600" y="4343400"/>
                <a:ext cx="8226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baseline="30000" dirty="0" smtClean="0">
                    <a:solidFill>
                      <a:srgbClr val="A3BDDD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2800" b="1" dirty="0" smtClean="0">
                    <a:solidFill>
                      <a:srgbClr val="A3BDDD"/>
                    </a:solidFill>
                    <a:latin typeface="Times New Roman" pitchFamily="18" charset="0"/>
                    <a:cs typeface="Times New Roman" pitchFamily="18" charset="0"/>
                  </a:rPr>
                  <a:t>Be</a:t>
                </a:r>
                <a:endParaRPr lang="en-US" sz="2800" b="1" dirty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858000" y="4648200"/>
                <a:ext cx="134363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(4 protons,</a:t>
                </a:r>
              </a:p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6 neutrons)</a:t>
                </a:r>
                <a:endParaRPr lang="en-US" sz="2000" dirty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3" name="Straight Arrow Connector 62"/>
            <p:cNvCxnSpPr/>
            <p:nvPr/>
          </p:nvCxnSpPr>
          <p:spPr>
            <a:xfrm>
              <a:off x="3733800" y="4724400"/>
              <a:ext cx="1524000" cy="1588"/>
            </a:xfrm>
            <a:prstGeom prst="straightConnector1">
              <a:avLst/>
            </a:prstGeom>
            <a:ln w="3810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1600200" y="3733800"/>
            <a:ext cx="3340697" cy="2504420"/>
            <a:chOff x="1600200" y="3733800"/>
            <a:chExt cx="3340697" cy="2504420"/>
          </a:xfrm>
        </p:grpSpPr>
        <p:sp>
          <p:nvSpPr>
            <p:cNvPr id="27" name="TextBox 26"/>
            <p:cNvSpPr txBox="1"/>
            <p:nvPr/>
          </p:nvSpPr>
          <p:spPr>
            <a:xfrm>
              <a:off x="3581400" y="3733800"/>
              <a:ext cx="521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800" b="1" baseline="300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81200" y="4343400"/>
              <a:ext cx="521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800" b="1" baseline="300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33600" y="5334000"/>
              <a:ext cx="521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800" b="1" baseline="300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19600" y="5181600"/>
              <a:ext cx="521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800" b="1" baseline="300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3467100" y="4381500"/>
              <a:ext cx="381000" cy="15240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657600" y="4876800"/>
              <a:ext cx="838200" cy="45720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endCxn id="32" idx="3"/>
            </p:cNvCxnSpPr>
            <p:nvPr/>
          </p:nvCxnSpPr>
          <p:spPr>
            <a:xfrm rot="10800000">
              <a:off x="2502498" y="4605010"/>
              <a:ext cx="469303" cy="11939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10800000" flipV="1">
              <a:off x="2590800" y="4953000"/>
              <a:ext cx="533400" cy="45720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00200" y="49530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14800" y="39624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276600" y="57150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3657600" y="4419600"/>
              <a:ext cx="457200" cy="22860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endCxn id="68" idx="0"/>
            </p:cNvCxnSpPr>
            <p:nvPr/>
          </p:nvCxnSpPr>
          <p:spPr>
            <a:xfrm rot="16200000" flipH="1">
              <a:off x="3106161" y="5352040"/>
              <a:ext cx="685798" cy="40121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endCxn id="66" idx="3"/>
            </p:cNvCxnSpPr>
            <p:nvPr/>
          </p:nvCxnSpPr>
          <p:spPr>
            <a:xfrm rot="10800000" flipV="1">
              <a:off x="1985242" y="4876800"/>
              <a:ext cx="986558" cy="337810"/>
            </a:xfrm>
            <a:prstGeom prst="straightConnector1">
              <a:avLst/>
            </a:prstGeom>
            <a:ln w="1905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  <p:pic>
        <p:nvPicPr>
          <p:cNvPr id="55" name="Picture 54" descr="10. Arctic tundra RESIZE.jpg"/>
          <p:cNvPicPr>
            <a:picLocks noChangeAspect="1"/>
          </p:cNvPicPr>
          <p:nvPr/>
        </p:nvPicPr>
        <p:blipFill>
          <a:blip r:embed="rId3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553200" y="3787914"/>
            <a:ext cx="2590800" cy="2917686"/>
            <a:chOff x="6553200" y="3787914"/>
            <a:chExt cx="2590800" cy="2917686"/>
          </a:xfrm>
        </p:grpSpPr>
        <p:sp>
          <p:nvSpPr>
            <p:cNvPr id="83" name="TextBox 82"/>
            <p:cNvSpPr txBox="1"/>
            <p:nvPr/>
          </p:nvSpPr>
          <p:spPr>
            <a:xfrm>
              <a:off x="6553200" y="4546937"/>
              <a:ext cx="2590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Be is produced at about 6 atoms per year per gram of quartz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553200" y="5689937"/>
              <a:ext cx="2590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Be is radioactive and has a half-life of 1.38 million years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53200" y="3787914"/>
              <a:ext cx="259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Be is produced only on the surface of a rock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“Cosmogenic Dating”</a:t>
            </a:r>
            <a:endParaRPr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828800" y="2133600"/>
            <a:ext cx="838200" cy="381000"/>
          </a:xfrm>
          <a:custGeom>
            <a:avLst/>
            <a:gdLst/>
            <a:ahLst/>
            <a:cxnLst>
              <a:cxn ang="0">
                <a:pos x="96" y="240"/>
              </a:cxn>
              <a:cxn ang="0">
                <a:pos x="528" y="240"/>
              </a:cxn>
              <a:cxn ang="0">
                <a:pos x="528" y="144"/>
              </a:cxn>
              <a:cxn ang="0">
                <a:pos x="480" y="96"/>
              </a:cxn>
              <a:cxn ang="0">
                <a:pos x="480" y="0"/>
              </a:cxn>
              <a:cxn ang="0">
                <a:pos x="384" y="0"/>
              </a:cxn>
              <a:cxn ang="0">
                <a:pos x="336" y="48"/>
              </a:cxn>
              <a:cxn ang="0">
                <a:pos x="240" y="48"/>
              </a:cxn>
              <a:cxn ang="0">
                <a:pos x="144" y="96"/>
              </a:cxn>
              <a:cxn ang="0">
                <a:pos x="96" y="144"/>
              </a:cxn>
              <a:cxn ang="0">
                <a:pos x="0" y="240"/>
              </a:cxn>
              <a:cxn ang="0">
                <a:pos x="96" y="240"/>
              </a:cxn>
            </a:cxnLst>
            <a:rect l="0" t="0" r="r" b="b"/>
            <a:pathLst>
              <a:path w="528" h="240">
                <a:moveTo>
                  <a:pt x="96" y="240"/>
                </a:moveTo>
                <a:lnTo>
                  <a:pt x="528" y="240"/>
                </a:lnTo>
                <a:lnTo>
                  <a:pt x="528" y="144"/>
                </a:lnTo>
                <a:lnTo>
                  <a:pt x="480" y="96"/>
                </a:lnTo>
                <a:lnTo>
                  <a:pt x="480" y="0"/>
                </a:lnTo>
                <a:lnTo>
                  <a:pt x="384" y="0"/>
                </a:lnTo>
                <a:lnTo>
                  <a:pt x="336" y="48"/>
                </a:lnTo>
                <a:lnTo>
                  <a:pt x="240" y="48"/>
                </a:lnTo>
                <a:lnTo>
                  <a:pt x="144" y="96"/>
                </a:lnTo>
                <a:lnTo>
                  <a:pt x="96" y="144"/>
                </a:lnTo>
                <a:lnTo>
                  <a:pt x="0" y="240"/>
                </a:lnTo>
                <a:lnTo>
                  <a:pt x="96" y="24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154"/>
          <p:cNvGrpSpPr>
            <a:grpSpLocks/>
          </p:cNvGrpSpPr>
          <p:nvPr/>
        </p:nvGrpSpPr>
        <p:grpSpPr bwMode="auto">
          <a:xfrm>
            <a:off x="1676400" y="1600200"/>
            <a:ext cx="1143000" cy="457200"/>
            <a:chOff x="3312" y="3408"/>
            <a:chExt cx="720" cy="288"/>
          </a:xfrm>
        </p:grpSpPr>
        <p:sp>
          <p:nvSpPr>
            <p:cNvPr id="10" name="AutoShape 147"/>
            <p:cNvSpPr>
              <a:spLocks noChangeArrowheads="1"/>
            </p:cNvSpPr>
            <p:nvPr/>
          </p:nvSpPr>
          <p:spPr bwMode="auto">
            <a:xfrm>
              <a:off x="3312" y="3408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53"/>
            <p:cNvSpPr txBox="1">
              <a:spLocks noChangeArrowheads="1"/>
            </p:cNvSpPr>
            <p:nvPr/>
          </p:nvSpPr>
          <p:spPr bwMode="auto">
            <a:xfrm>
              <a:off x="3504" y="3456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/>
                <a:t>Ice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4000" y="990600"/>
            <a:ext cx="5304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Glacial period: Bedrock is </a:t>
            </a:r>
            <a:r>
              <a:rPr lang="en-US" sz="28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shielded</a:t>
            </a:r>
            <a:endParaRPr lang="en-US" sz="28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524000" y="5370493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Assumption: Zero </a:t>
            </a:r>
            <a:r>
              <a:rPr lang="en-US" sz="28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inheritance</a:t>
            </a:r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(i.e. no </a:t>
            </a:r>
            <a:r>
              <a:rPr lang="en-US" sz="2800" baseline="30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Be leftover from previous periods of exposure)</a:t>
            </a:r>
            <a:endParaRPr lang="en-US" sz="28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24000" y="3134380"/>
            <a:ext cx="7370764" cy="1590020"/>
            <a:chOff x="1524000" y="3134380"/>
            <a:chExt cx="7370764" cy="1590020"/>
          </a:xfrm>
        </p:grpSpPr>
        <p:sp>
          <p:nvSpPr>
            <p:cNvPr id="13" name="TextBox 12"/>
            <p:cNvSpPr txBox="1"/>
            <p:nvPr/>
          </p:nvSpPr>
          <p:spPr>
            <a:xfrm>
              <a:off x="1524000" y="3134380"/>
              <a:ext cx="58560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Interglacial period: Bedrock is </a:t>
              </a:r>
              <a:r>
                <a:rPr lang="en-US" sz="2800" b="1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exposed</a:t>
              </a:r>
              <a:endParaRPr lang="en-US" sz="28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57"/>
            <p:cNvSpPr>
              <a:spLocks noChangeArrowheads="1"/>
            </p:cNvSpPr>
            <p:nvPr/>
          </p:nvSpPr>
          <p:spPr bwMode="auto">
            <a:xfrm>
              <a:off x="3179763" y="4495800"/>
              <a:ext cx="381000" cy="152400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rgbClr val="FFFFE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84"/>
            <p:cNvSpPr>
              <a:spLocks noChangeArrowheads="1"/>
            </p:cNvSpPr>
            <p:nvPr/>
          </p:nvSpPr>
          <p:spPr bwMode="auto">
            <a:xfrm>
              <a:off x="5389563" y="4495800"/>
              <a:ext cx="381000" cy="152400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rgbClr val="FFFFE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85"/>
            <p:cNvSpPr>
              <a:spLocks noChangeArrowheads="1"/>
            </p:cNvSpPr>
            <p:nvPr/>
          </p:nvSpPr>
          <p:spPr bwMode="auto">
            <a:xfrm>
              <a:off x="7294564" y="4495800"/>
              <a:ext cx="381000" cy="152400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rgbClr val="FFFFEB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1676400" y="3886200"/>
              <a:ext cx="1046163" cy="838200"/>
              <a:chOff x="1524000" y="3886200"/>
              <a:chExt cx="1046163" cy="838200"/>
            </a:xfrm>
          </p:grpSpPr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1731963" y="4343400"/>
                <a:ext cx="838200" cy="381000"/>
              </a:xfrm>
              <a:custGeom>
                <a:avLst/>
                <a:gdLst/>
                <a:ahLst/>
                <a:cxnLst>
                  <a:cxn ang="0">
                    <a:pos x="96" y="240"/>
                  </a:cxn>
                  <a:cxn ang="0">
                    <a:pos x="528" y="240"/>
                  </a:cxn>
                  <a:cxn ang="0">
                    <a:pos x="528" y="144"/>
                  </a:cxn>
                  <a:cxn ang="0">
                    <a:pos x="480" y="96"/>
                  </a:cxn>
                  <a:cxn ang="0">
                    <a:pos x="480" y="0"/>
                  </a:cxn>
                  <a:cxn ang="0">
                    <a:pos x="384" y="0"/>
                  </a:cxn>
                  <a:cxn ang="0">
                    <a:pos x="336" y="48"/>
                  </a:cxn>
                  <a:cxn ang="0">
                    <a:pos x="240" y="48"/>
                  </a:cxn>
                  <a:cxn ang="0">
                    <a:pos x="144" y="96"/>
                  </a:cxn>
                  <a:cxn ang="0">
                    <a:pos x="96" y="144"/>
                  </a:cxn>
                  <a:cxn ang="0">
                    <a:pos x="0" y="240"/>
                  </a:cxn>
                  <a:cxn ang="0">
                    <a:pos x="96" y="240"/>
                  </a:cxn>
                </a:cxnLst>
                <a:rect l="0" t="0" r="r" b="b"/>
                <a:pathLst>
                  <a:path w="528" h="240">
                    <a:moveTo>
                      <a:pt x="96" y="240"/>
                    </a:moveTo>
                    <a:lnTo>
                      <a:pt x="528" y="240"/>
                    </a:lnTo>
                    <a:lnTo>
                      <a:pt x="528" y="144"/>
                    </a:lnTo>
                    <a:lnTo>
                      <a:pt x="480" y="96"/>
                    </a:lnTo>
                    <a:lnTo>
                      <a:pt x="480" y="0"/>
                    </a:lnTo>
                    <a:lnTo>
                      <a:pt x="384" y="0"/>
                    </a:lnTo>
                    <a:lnTo>
                      <a:pt x="336" y="48"/>
                    </a:lnTo>
                    <a:lnTo>
                      <a:pt x="240" y="48"/>
                    </a:lnTo>
                    <a:lnTo>
                      <a:pt x="144" y="96"/>
                    </a:lnTo>
                    <a:lnTo>
                      <a:pt x="96" y="144"/>
                    </a:lnTo>
                    <a:lnTo>
                      <a:pt x="0" y="240"/>
                    </a:lnTo>
                    <a:lnTo>
                      <a:pt x="96" y="2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1524000" y="3886200"/>
                <a:ext cx="685800" cy="609600"/>
                <a:chOff x="1600200" y="3810000"/>
                <a:chExt cx="685800" cy="609600"/>
              </a:xfrm>
            </p:grpSpPr>
            <p:cxnSp>
              <p:nvCxnSpPr>
                <p:cNvPr id="101" name="Straight Arrow Connector 100"/>
                <p:cNvCxnSpPr/>
                <p:nvPr/>
              </p:nvCxnSpPr>
              <p:spPr>
                <a:xfrm rot="16200000" flipH="1">
                  <a:off x="1562100" y="40767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rot="16200000" flipH="1">
                  <a:off x="1714500" y="39243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rot="16200000" flipH="1">
                  <a:off x="1943100" y="38481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8" name="Group 117"/>
            <p:cNvGrpSpPr/>
            <p:nvPr/>
          </p:nvGrpSpPr>
          <p:grpSpPr>
            <a:xfrm>
              <a:off x="3962400" y="3886200"/>
              <a:ext cx="1046163" cy="838200"/>
              <a:chOff x="3810000" y="3886200"/>
              <a:chExt cx="1046163" cy="838200"/>
            </a:xfrm>
          </p:grpSpPr>
          <p:sp>
            <p:nvSpPr>
              <p:cNvPr id="75" name="Freeform 22"/>
              <p:cNvSpPr>
                <a:spLocks/>
              </p:cNvSpPr>
              <p:nvPr/>
            </p:nvSpPr>
            <p:spPr bwMode="auto">
              <a:xfrm>
                <a:off x="4017963" y="4343400"/>
                <a:ext cx="838200" cy="381000"/>
              </a:xfrm>
              <a:custGeom>
                <a:avLst/>
                <a:gdLst/>
                <a:ahLst/>
                <a:cxnLst>
                  <a:cxn ang="0">
                    <a:pos x="96" y="240"/>
                  </a:cxn>
                  <a:cxn ang="0">
                    <a:pos x="528" y="240"/>
                  </a:cxn>
                  <a:cxn ang="0">
                    <a:pos x="528" y="144"/>
                  </a:cxn>
                  <a:cxn ang="0">
                    <a:pos x="480" y="96"/>
                  </a:cxn>
                  <a:cxn ang="0">
                    <a:pos x="480" y="0"/>
                  </a:cxn>
                  <a:cxn ang="0">
                    <a:pos x="384" y="0"/>
                  </a:cxn>
                  <a:cxn ang="0">
                    <a:pos x="336" y="48"/>
                  </a:cxn>
                  <a:cxn ang="0">
                    <a:pos x="240" y="48"/>
                  </a:cxn>
                  <a:cxn ang="0">
                    <a:pos x="144" y="96"/>
                  </a:cxn>
                  <a:cxn ang="0">
                    <a:pos x="96" y="144"/>
                  </a:cxn>
                  <a:cxn ang="0">
                    <a:pos x="0" y="240"/>
                  </a:cxn>
                  <a:cxn ang="0">
                    <a:pos x="96" y="240"/>
                  </a:cxn>
                </a:cxnLst>
                <a:rect l="0" t="0" r="r" b="b"/>
                <a:pathLst>
                  <a:path w="528" h="240">
                    <a:moveTo>
                      <a:pt x="96" y="240"/>
                    </a:moveTo>
                    <a:lnTo>
                      <a:pt x="528" y="240"/>
                    </a:lnTo>
                    <a:lnTo>
                      <a:pt x="528" y="144"/>
                    </a:lnTo>
                    <a:lnTo>
                      <a:pt x="480" y="96"/>
                    </a:lnTo>
                    <a:lnTo>
                      <a:pt x="480" y="0"/>
                    </a:lnTo>
                    <a:lnTo>
                      <a:pt x="384" y="0"/>
                    </a:lnTo>
                    <a:lnTo>
                      <a:pt x="336" y="48"/>
                    </a:lnTo>
                    <a:lnTo>
                      <a:pt x="240" y="48"/>
                    </a:lnTo>
                    <a:lnTo>
                      <a:pt x="144" y="96"/>
                    </a:lnTo>
                    <a:lnTo>
                      <a:pt x="96" y="144"/>
                    </a:lnTo>
                    <a:lnTo>
                      <a:pt x="0" y="240"/>
                    </a:lnTo>
                    <a:lnTo>
                      <a:pt x="96" y="2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4191000" y="4419600"/>
                <a:ext cx="512763" cy="228600"/>
                <a:chOff x="4191000" y="4419600"/>
                <a:chExt cx="512763" cy="228600"/>
              </a:xfrm>
            </p:grpSpPr>
            <p:sp>
              <p:nvSpPr>
                <p:cNvPr id="73" name="Oval 58"/>
                <p:cNvSpPr>
                  <a:spLocks noChangeArrowheads="1"/>
                </p:cNvSpPr>
                <p:nvPr/>
              </p:nvSpPr>
              <p:spPr bwMode="auto">
                <a:xfrm>
                  <a:off x="4191000" y="4572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59"/>
                <p:cNvSpPr>
                  <a:spLocks noChangeArrowheads="1"/>
                </p:cNvSpPr>
                <p:nvPr/>
              </p:nvSpPr>
              <p:spPr bwMode="auto">
                <a:xfrm>
                  <a:off x="4419600" y="44958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Oval 60"/>
                <p:cNvSpPr>
                  <a:spLocks noChangeArrowheads="1"/>
                </p:cNvSpPr>
                <p:nvPr/>
              </p:nvSpPr>
              <p:spPr bwMode="auto">
                <a:xfrm>
                  <a:off x="4627563" y="4419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3810000" y="3886200"/>
                <a:ext cx="685800" cy="609600"/>
                <a:chOff x="1600200" y="3810000"/>
                <a:chExt cx="685800" cy="609600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>
                <a:xfrm rot="16200000" flipH="1">
                  <a:off x="1562100" y="40767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/>
                <p:cNvCxnSpPr/>
                <p:nvPr/>
              </p:nvCxnSpPr>
              <p:spPr>
                <a:xfrm rot="16200000" flipH="1">
                  <a:off x="1714500" y="39243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rot="16200000" flipH="1">
                  <a:off x="1943100" y="38481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119"/>
            <p:cNvGrpSpPr/>
            <p:nvPr/>
          </p:nvGrpSpPr>
          <p:grpSpPr>
            <a:xfrm>
              <a:off x="5943600" y="3886200"/>
              <a:ext cx="1046164" cy="838200"/>
              <a:chOff x="5791200" y="3886200"/>
              <a:chExt cx="1046164" cy="838200"/>
            </a:xfrm>
          </p:grpSpPr>
          <p:sp>
            <p:nvSpPr>
              <p:cNvPr id="59" name="Freeform 46"/>
              <p:cNvSpPr>
                <a:spLocks/>
              </p:cNvSpPr>
              <p:nvPr/>
            </p:nvSpPr>
            <p:spPr bwMode="auto">
              <a:xfrm>
                <a:off x="5999164" y="4343400"/>
                <a:ext cx="838200" cy="381000"/>
              </a:xfrm>
              <a:custGeom>
                <a:avLst/>
                <a:gdLst/>
                <a:ahLst/>
                <a:cxnLst>
                  <a:cxn ang="0">
                    <a:pos x="96" y="240"/>
                  </a:cxn>
                  <a:cxn ang="0">
                    <a:pos x="528" y="240"/>
                  </a:cxn>
                  <a:cxn ang="0">
                    <a:pos x="528" y="144"/>
                  </a:cxn>
                  <a:cxn ang="0">
                    <a:pos x="480" y="96"/>
                  </a:cxn>
                  <a:cxn ang="0">
                    <a:pos x="480" y="0"/>
                  </a:cxn>
                  <a:cxn ang="0">
                    <a:pos x="384" y="0"/>
                  </a:cxn>
                  <a:cxn ang="0">
                    <a:pos x="336" y="48"/>
                  </a:cxn>
                  <a:cxn ang="0">
                    <a:pos x="240" y="48"/>
                  </a:cxn>
                  <a:cxn ang="0">
                    <a:pos x="144" y="96"/>
                  </a:cxn>
                  <a:cxn ang="0">
                    <a:pos x="96" y="144"/>
                  </a:cxn>
                  <a:cxn ang="0">
                    <a:pos x="0" y="240"/>
                  </a:cxn>
                  <a:cxn ang="0">
                    <a:pos x="96" y="240"/>
                  </a:cxn>
                </a:cxnLst>
                <a:rect l="0" t="0" r="r" b="b"/>
                <a:pathLst>
                  <a:path w="528" h="240">
                    <a:moveTo>
                      <a:pt x="96" y="240"/>
                    </a:moveTo>
                    <a:lnTo>
                      <a:pt x="528" y="240"/>
                    </a:lnTo>
                    <a:lnTo>
                      <a:pt x="528" y="144"/>
                    </a:lnTo>
                    <a:lnTo>
                      <a:pt x="480" y="96"/>
                    </a:lnTo>
                    <a:lnTo>
                      <a:pt x="480" y="0"/>
                    </a:lnTo>
                    <a:lnTo>
                      <a:pt x="384" y="0"/>
                    </a:lnTo>
                    <a:lnTo>
                      <a:pt x="336" y="48"/>
                    </a:lnTo>
                    <a:lnTo>
                      <a:pt x="240" y="48"/>
                    </a:lnTo>
                    <a:lnTo>
                      <a:pt x="144" y="96"/>
                    </a:lnTo>
                    <a:lnTo>
                      <a:pt x="96" y="144"/>
                    </a:lnTo>
                    <a:lnTo>
                      <a:pt x="0" y="240"/>
                    </a:lnTo>
                    <a:lnTo>
                      <a:pt x="96" y="2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6172201" y="4343400"/>
                <a:ext cx="533400" cy="304800"/>
                <a:chOff x="6172201" y="4343400"/>
                <a:chExt cx="533400" cy="304800"/>
              </a:xfrm>
            </p:grpSpPr>
            <p:sp>
              <p:nvSpPr>
                <p:cNvPr id="53" name="Oval 62"/>
                <p:cNvSpPr>
                  <a:spLocks noChangeArrowheads="1"/>
                </p:cNvSpPr>
                <p:nvPr/>
              </p:nvSpPr>
              <p:spPr bwMode="auto">
                <a:xfrm>
                  <a:off x="6248401" y="44958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63"/>
                <p:cNvSpPr>
                  <a:spLocks noChangeArrowheads="1"/>
                </p:cNvSpPr>
                <p:nvPr/>
              </p:nvSpPr>
              <p:spPr bwMode="auto">
                <a:xfrm>
                  <a:off x="6400801" y="44958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64"/>
                <p:cNvSpPr>
                  <a:spLocks noChangeArrowheads="1"/>
                </p:cNvSpPr>
                <p:nvPr/>
              </p:nvSpPr>
              <p:spPr bwMode="auto">
                <a:xfrm>
                  <a:off x="6629401" y="4343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65"/>
                <p:cNvSpPr>
                  <a:spLocks noChangeArrowheads="1"/>
                </p:cNvSpPr>
                <p:nvPr/>
              </p:nvSpPr>
              <p:spPr bwMode="auto">
                <a:xfrm>
                  <a:off x="6553201" y="4419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Oval 66"/>
                <p:cNvSpPr>
                  <a:spLocks noChangeArrowheads="1"/>
                </p:cNvSpPr>
                <p:nvPr/>
              </p:nvSpPr>
              <p:spPr bwMode="auto">
                <a:xfrm>
                  <a:off x="6477001" y="4419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67"/>
                <p:cNvSpPr>
                  <a:spLocks noChangeArrowheads="1"/>
                </p:cNvSpPr>
                <p:nvPr/>
              </p:nvSpPr>
              <p:spPr bwMode="auto">
                <a:xfrm>
                  <a:off x="6172201" y="4572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5791200" y="3886200"/>
                <a:ext cx="685800" cy="609600"/>
                <a:chOff x="1600200" y="3810000"/>
                <a:chExt cx="685800" cy="609600"/>
              </a:xfrm>
            </p:grpSpPr>
            <p:cxnSp>
              <p:nvCxnSpPr>
                <p:cNvPr id="110" name="Straight Arrow Connector 109"/>
                <p:cNvCxnSpPr/>
                <p:nvPr/>
              </p:nvCxnSpPr>
              <p:spPr>
                <a:xfrm rot="16200000" flipH="1">
                  <a:off x="1562100" y="40767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 rot="16200000" flipH="1">
                  <a:off x="1714500" y="39243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/>
                <p:nvPr/>
              </p:nvCxnSpPr>
              <p:spPr>
                <a:xfrm rot="16200000" flipH="1">
                  <a:off x="1943100" y="38481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2" name="Group 121"/>
            <p:cNvGrpSpPr/>
            <p:nvPr/>
          </p:nvGrpSpPr>
          <p:grpSpPr>
            <a:xfrm>
              <a:off x="7772400" y="3886200"/>
              <a:ext cx="1122364" cy="838200"/>
              <a:chOff x="7620000" y="3886200"/>
              <a:chExt cx="1122364" cy="838200"/>
            </a:xfrm>
          </p:grpSpPr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7904164" y="4343400"/>
                <a:ext cx="838200" cy="381000"/>
              </a:xfrm>
              <a:custGeom>
                <a:avLst/>
                <a:gdLst/>
                <a:ahLst/>
                <a:cxnLst>
                  <a:cxn ang="0">
                    <a:pos x="96" y="240"/>
                  </a:cxn>
                  <a:cxn ang="0">
                    <a:pos x="528" y="240"/>
                  </a:cxn>
                  <a:cxn ang="0">
                    <a:pos x="528" y="144"/>
                  </a:cxn>
                  <a:cxn ang="0">
                    <a:pos x="480" y="96"/>
                  </a:cxn>
                  <a:cxn ang="0">
                    <a:pos x="480" y="0"/>
                  </a:cxn>
                  <a:cxn ang="0">
                    <a:pos x="384" y="0"/>
                  </a:cxn>
                  <a:cxn ang="0">
                    <a:pos x="336" y="48"/>
                  </a:cxn>
                  <a:cxn ang="0">
                    <a:pos x="240" y="48"/>
                  </a:cxn>
                  <a:cxn ang="0">
                    <a:pos x="144" y="96"/>
                  </a:cxn>
                  <a:cxn ang="0">
                    <a:pos x="96" y="144"/>
                  </a:cxn>
                  <a:cxn ang="0">
                    <a:pos x="0" y="240"/>
                  </a:cxn>
                  <a:cxn ang="0">
                    <a:pos x="96" y="240"/>
                  </a:cxn>
                </a:cxnLst>
                <a:rect l="0" t="0" r="r" b="b"/>
                <a:pathLst>
                  <a:path w="528" h="240">
                    <a:moveTo>
                      <a:pt x="96" y="240"/>
                    </a:moveTo>
                    <a:lnTo>
                      <a:pt x="528" y="240"/>
                    </a:lnTo>
                    <a:lnTo>
                      <a:pt x="528" y="144"/>
                    </a:lnTo>
                    <a:lnTo>
                      <a:pt x="480" y="96"/>
                    </a:lnTo>
                    <a:lnTo>
                      <a:pt x="480" y="0"/>
                    </a:lnTo>
                    <a:lnTo>
                      <a:pt x="384" y="0"/>
                    </a:lnTo>
                    <a:lnTo>
                      <a:pt x="336" y="48"/>
                    </a:lnTo>
                    <a:lnTo>
                      <a:pt x="240" y="48"/>
                    </a:lnTo>
                    <a:lnTo>
                      <a:pt x="144" y="96"/>
                    </a:lnTo>
                    <a:lnTo>
                      <a:pt x="96" y="144"/>
                    </a:lnTo>
                    <a:lnTo>
                      <a:pt x="0" y="240"/>
                    </a:lnTo>
                    <a:lnTo>
                      <a:pt x="96" y="24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1" name="Group 120"/>
              <p:cNvGrpSpPr/>
              <p:nvPr/>
            </p:nvGrpSpPr>
            <p:grpSpPr>
              <a:xfrm>
                <a:off x="8001001" y="4343400"/>
                <a:ext cx="685800" cy="381000"/>
                <a:chOff x="8001001" y="4343400"/>
                <a:chExt cx="685800" cy="381000"/>
              </a:xfrm>
            </p:grpSpPr>
            <p:sp>
              <p:nvSpPr>
                <p:cNvPr id="33" name="Oval 69"/>
                <p:cNvSpPr>
                  <a:spLocks noChangeArrowheads="1"/>
                </p:cNvSpPr>
                <p:nvPr/>
              </p:nvSpPr>
              <p:spPr bwMode="auto">
                <a:xfrm>
                  <a:off x="8153401" y="44958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70"/>
                <p:cNvSpPr>
                  <a:spLocks noChangeArrowheads="1"/>
                </p:cNvSpPr>
                <p:nvPr/>
              </p:nvSpPr>
              <p:spPr bwMode="auto">
                <a:xfrm>
                  <a:off x="8229601" y="4572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71"/>
                <p:cNvSpPr>
                  <a:spLocks noChangeArrowheads="1"/>
                </p:cNvSpPr>
                <p:nvPr/>
              </p:nvSpPr>
              <p:spPr bwMode="auto">
                <a:xfrm>
                  <a:off x="8458201" y="4343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73"/>
                <p:cNvSpPr>
                  <a:spLocks noChangeArrowheads="1"/>
                </p:cNvSpPr>
                <p:nvPr/>
              </p:nvSpPr>
              <p:spPr bwMode="auto">
                <a:xfrm>
                  <a:off x="8382001" y="44958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74"/>
                <p:cNvSpPr>
                  <a:spLocks noChangeArrowheads="1"/>
                </p:cNvSpPr>
                <p:nvPr/>
              </p:nvSpPr>
              <p:spPr bwMode="auto">
                <a:xfrm>
                  <a:off x="8305801" y="4419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75"/>
                <p:cNvSpPr>
                  <a:spLocks noChangeArrowheads="1"/>
                </p:cNvSpPr>
                <p:nvPr/>
              </p:nvSpPr>
              <p:spPr bwMode="auto">
                <a:xfrm>
                  <a:off x="8001001" y="46482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Oval 76"/>
                <p:cNvSpPr>
                  <a:spLocks noChangeArrowheads="1"/>
                </p:cNvSpPr>
                <p:nvPr/>
              </p:nvSpPr>
              <p:spPr bwMode="auto">
                <a:xfrm>
                  <a:off x="8077201" y="45720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78"/>
                <p:cNvSpPr>
                  <a:spLocks noChangeArrowheads="1"/>
                </p:cNvSpPr>
                <p:nvPr/>
              </p:nvSpPr>
              <p:spPr bwMode="auto">
                <a:xfrm>
                  <a:off x="8610601" y="4343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79"/>
                <p:cNvSpPr>
                  <a:spLocks noChangeArrowheads="1"/>
                </p:cNvSpPr>
                <p:nvPr/>
              </p:nvSpPr>
              <p:spPr bwMode="auto">
                <a:xfrm>
                  <a:off x="8534401" y="44196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7" name="Group 82"/>
                <p:cNvGrpSpPr>
                  <a:grpSpLocks/>
                </p:cNvGrpSpPr>
                <p:nvPr/>
              </p:nvGrpSpPr>
              <p:grpSpPr bwMode="auto">
                <a:xfrm>
                  <a:off x="8229601" y="4495800"/>
                  <a:ext cx="381000" cy="76200"/>
                  <a:chOff x="4512" y="2208"/>
                  <a:chExt cx="240" cy="48"/>
                </a:xfrm>
                <a:solidFill>
                  <a:srgbClr val="FF0000"/>
                </a:solidFill>
              </p:grpSpPr>
              <p:sp>
                <p:nvSpPr>
                  <p:cNvPr id="2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2208"/>
                    <a:ext cx="48" cy="48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2208"/>
                    <a:ext cx="48" cy="48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3" name="Group 112"/>
              <p:cNvGrpSpPr/>
              <p:nvPr/>
            </p:nvGrpSpPr>
            <p:grpSpPr>
              <a:xfrm>
                <a:off x="7620000" y="3886200"/>
                <a:ext cx="685800" cy="609600"/>
                <a:chOff x="1600200" y="3810000"/>
                <a:chExt cx="685800" cy="609600"/>
              </a:xfrm>
            </p:grpSpPr>
            <p:cxnSp>
              <p:nvCxnSpPr>
                <p:cNvPr id="114" name="Straight Arrow Connector 113"/>
                <p:cNvCxnSpPr/>
                <p:nvPr/>
              </p:nvCxnSpPr>
              <p:spPr>
                <a:xfrm rot="16200000" flipH="1">
                  <a:off x="1562100" y="40767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rot="16200000" flipH="1">
                  <a:off x="1714500" y="39243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/>
                <p:cNvCxnSpPr/>
                <p:nvPr/>
              </p:nvCxnSpPr>
              <p:spPr>
                <a:xfrm rot="16200000" flipH="1">
                  <a:off x="1943100" y="3848100"/>
                  <a:ext cx="381000" cy="304800"/>
                </a:xfrm>
                <a:prstGeom prst="straightConnector1">
                  <a:avLst/>
                </a:prstGeom>
                <a:ln w="25400">
                  <a:solidFill>
                    <a:srgbClr val="FFFF00"/>
                  </a:solidFill>
                  <a:tailEnd type="arrow"/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4" name="TextBox 63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  <p:pic>
        <p:nvPicPr>
          <p:cNvPr id="67" name="Picture 66" descr="10. Arctic tundra RESIZE.jpg"/>
          <p:cNvPicPr>
            <a:picLocks noChangeAspect="1"/>
          </p:cNvPicPr>
          <p:nvPr/>
        </p:nvPicPr>
        <p:blipFill>
          <a:blip r:embed="rId3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Sampling Scheme &amp;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bedrock and boulder samples in a transect parallel to direction of ice flow</a:t>
            </a:r>
          </a:p>
          <a:p>
            <a:r>
              <a:rPr lang="en-US" dirty="0" smtClean="0"/>
              <a:t>Analyze </a:t>
            </a:r>
            <a:r>
              <a:rPr lang="en-US" baseline="30000" dirty="0" smtClean="0"/>
              <a:t>10</a:t>
            </a:r>
            <a:r>
              <a:rPr lang="en-US" dirty="0" smtClean="0"/>
              <a:t>Be concentrations</a:t>
            </a:r>
          </a:p>
          <a:p>
            <a:pPr lvl="1"/>
            <a:r>
              <a:rPr lang="en-US" dirty="0" smtClean="0"/>
              <a:t>Isolate quartz, remove impurities</a:t>
            </a:r>
          </a:p>
          <a:p>
            <a:pPr lvl="1"/>
            <a:r>
              <a:rPr lang="en-US" dirty="0" smtClean="0"/>
              <a:t>Isolate pure Be from quartz</a:t>
            </a:r>
          </a:p>
          <a:p>
            <a:pPr lvl="1"/>
            <a:r>
              <a:rPr lang="en-US" dirty="0" smtClean="0"/>
              <a:t>Measure </a:t>
            </a:r>
            <a:r>
              <a:rPr lang="en-US" baseline="30000" dirty="0" smtClean="0"/>
              <a:t>10</a:t>
            </a:r>
            <a:r>
              <a:rPr lang="en-US" dirty="0" smtClean="0"/>
              <a:t>Be/</a:t>
            </a:r>
            <a:r>
              <a:rPr lang="en-US" baseline="30000" dirty="0" smtClean="0"/>
              <a:t>9</a:t>
            </a:r>
            <a:r>
              <a:rPr lang="en-US" dirty="0" smtClean="0"/>
              <a:t>Be ratios by accelerator mass spectrometry (AMS)</a:t>
            </a:r>
          </a:p>
          <a:p>
            <a:pPr lvl="1"/>
            <a:r>
              <a:rPr lang="en-US" dirty="0" smtClean="0"/>
              <a:t>Calculate exposure ages</a:t>
            </a:r>
          </a:p>
          <a:p>
            <a:r>
              <a:rPr lang="en-US" dirty="0" smtClean="0"/>
              <a:t>Analyze </a:t>
            </a:r>
            <a:r>
              <a:rPr lang="en-US" baseline="30000" dirty="0" smtClean="0"/>
              <a:t>26</a:t>
            </a:r>
            <a:r>
              <a:rPr lang="en-US" dirty="0" smtClean="0"/>
              <a:t>Al contents (only certain samples)</a:t>
            </a:r>
          </a:p>
          <a:p>
            <a:r>
              <a:rPr lang="en-US" dirty="0" smtClean="0"/>
              <a:t>Make inferences about ice behavior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  <p:pic>
        <p:nvPicPr>
          <p:cNvPr id="8" name="Picture 7" descr="10. Arctic tundra RESIZE.jpg"/>
          <p:cNvPicPr>
            <a:picLocks noChangeAspect="1"/>
          </p:cNvPicPr>
          <p:nvPr/>
        </p:nvPicPr>
        <p:blipFill>
          <a:blip r:embed="rId2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Sampling Scheme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371600" y="2642616"/>
            <a:ext cx="7763256" cy="1417320"/>
          </a:xfrm>
          <a:custGeom>
            <a:avLst/>
            <a:gdLst>
              <a:gd name="connsiteX0" fmla="*/ 0 w 7763256"/>
              <a:gd name="connsiteY0" fmla="*/ 1216152 h 1417320"/>
              <a:gd name="connsiteX1" fmla="*/ 118872 w 7763256"/>
              <a:gd name="connsiteY1" fmla="*/ 1216152 h 1417320"/>
              <a:gd name="connsiteX2" fmla="*/ 210312 w 7763256"/>
              <a:gd name="connsiteY2" fmla="*/ 1216152 h 1417320"/>
              <a:gd name="connsiteX3" fmla="*/ 283464 w 7763256"/>
              <a:gd name="connsiteY3" fmla="*/ 1207008 h 1417320"/>
              <a:gd name="connsiteX4" fmla="*/ 393192 w 7763256"/>
              <a:gd name="connsiteY4" fmla="*/ 1161288 h 1417320"/>
              <a:gd name="connsiteX5" fmla="*/ 484632 w 7763256"/>
              <a:gd name="connsiteY5" fmla="*/ 1106424 h 1417320"/>
              <a:gd name="connsiteX6" fmla="*/ 566928 w 7763256"/>
              <a:gd name="connsiteY6" fmla="*/ 1014984 h 1417320"/>
              <a:gd name="connsiteX7" fmla="*/ 640080 w 7763256"/>
              <a:gd name="connsiteY7" fmla="*/ 868680 h 1417320"/>
              <a:gd name="connsiteX8" fmla="*/ 694944 w 7763256"/>
              <a:gd name="connsiteY8" fmla="*/ 768096 h 1417320"/>
              <a:gd name="connsiteX9" fmla="*/ 777240 w 7763256"/>
              <a:gd name="connsiteY9" fmla="*/ 658368 h 1417320"/>
              <a:gd name="connsiteX10" fmla="*/ 850392 w 7763256"/>
              <a:gd name="connsiteY10" fmla="*/ 539496 h 1417320"/>
              <a:gd name="connsiteX11" fmla="*/ 932688 w 7763256"/>
              <a:gd name="connsiteY11" fmla="*/ 411480 h 1417320"/>
              <a:gd name="connsiteX12" fmla="*/ 1014984 w 7763256"/>
              <a:gd name="connsiteY12" fmla="*/ 310896 h 1417320"/>
              <a:gd name="connsiteX13" fmla="*/ 1097280 w 7763256"/>
              <a:gd name="connsiteY13" fmla="*/ 338328 h 1417320"/>
              <a:gd name="connsiteX14" fmla="*/ 1170432 w 7763256"/>
              <a:gd name="connsiteY14" fmla="*/ 429768 h 1417320"/>
              <a:gd name="connsiteX15" fmla="*/ 1225296 w 7763256"/>
              <a:gd name="connsiteY15" fmla="*/ 393192 h 1417320"/>
              <a:gd name="connsiteX16" fmla="*/ 1289304 w 7763256"/>
              <a:gd name="connsiteY16" fmla="*/ 237744 h 1417320"/>
              <a:gd name="connsiteX17" fmla="*/ 1453896 w 7763256"/>
              <a:gd name="connsiteY17" fmla="*/ 155448 h 1417320"/>
              <a:gd name="connsiteX18" fmla="*/ 1517904 w 7763256"/>
              <a:gd name="connsiteY18" fmla="*/ 246888 h 1417320"/>
              <a:gd name="connsiteX19" fmla="*/ 1545336 w 7763256"/>
              <a:gd name="connsiteY19" fmla="*/ 292608 h 1417320"/>
              <a:gd name="connsiteX20" fmla="*/ 1618488 w 7763256"/>
              <a:gd name="connsiteY20" fmla="*/ 338328 h 1417320"/>
              <a:gd name="connsiteX21" fmla="*/ 1755648 w 7763256"/>
              <a:gd name="connsiteY21" fmla="*/ 356616 h 1417320"/>
              <a:gd name="connsiteX22" fmla="*/ 1810512 w 7763256"/>
              <a:gd name="connsiteY22" fmla="*/ 320040 h 1417320"/>
              <a:gd name="connsiteX23" fmla="*/ 1965960 w 7763256"/>
              <a:gd name="connsiteY23" fmla="*/ 274320 h 1417320"/>
              <a:gd name="connsiteX24" fmla="*/ 2039112 w 7763256"/>
              <a:gd name="connsiteY24" fmla="*/ 338328 h 1417320"/>
              <a:gd name="connsiteX25" fmla="*/ 2176272 w 7763256"/>
              <a:gd name="connsiteY25" fmla="*/ 347472 h 1417320"/>
              <a:gd name="connsiteX26" fmla="*/ 2221992 w 7763256"/>
              <a:gd name="connsiteY26" fmla="*/ 246888 h 1417320"/>
              <a:gd name="connsiteX27" fmla="*/ 2295144 w 7763256"/>
              <a:gd name="connsiteY27" fmla="*/ 164592 h 1417320"/>
              <a:gd name="connsiteX28" fmla="*/ 2404872 w 7763256"/>
              <a:gd name="connsiteY28" fmla="*/ 192024 h 1417320"/>
              <a:gd name="connsiteX29" fmla="*/ 2450592 w 7763256"/>
              <a:gd name="connsiteY29" fmla="*/ 310896 h 1417320"/>
              <a:gd name="connsiteX30" fmla="*/ 2523744 w 7763256"/>
              <a:gd name="connsiteY30" fmla="*/ 329184 h 1417320"/>
              <a:gd name="connsiteX31" fmla="*/ 2651760 w 7763256"/>
              <a:gd name="connsiteY31" fmla="*/ 320040 h 1417320"/>
              <a:gd name="connsiteX32" fmla="*/ 2706624 w 7763256"/>
              <a:gd name="connsiteY32" fmla="*/ 265176 h 1417320"/>
              <a:gd name="connsiteX33" fmla="*/ 2743200 w 7763256"/>
              <a:gd name="connsiteY33" fmla="*/ 173736 h 1417320"/>
              <a:gd name="connsiteX34" fmla="*/ 2816352 w 7763256"/>
              <a:gd name="connsiteY34" fmla="*/ 137160 h 1417320"/>
              <a:gd name="connsiteX35" fmla="*/ 2898648 w 7763256"/>
              <a:gd name="connsiteY35" fmla="*/ 100584 h 1417320"/>
              <a:gd name="connsiteX36" fmla="*/ 2980944 w 7763256"/>
              <a:gd name="connsiteY36" fmla="*/ 91440 h 1417320"/>
              <a:gd name="connsiteX37" fmla="*/ 3081528 w 7763256"/>
              <a:gd name="connsiteY37" fmla="*/ 91440 h 1417320"/>
              <a:gd name="connsiteX38" fmla="*/ 3209544 w 7763256"/>
              <a:gd name="connsiteY38" fmla="*/ 82296 h 1417320"/>
              <a:gd name="connsiteX39" fmla="*/ 3337560 w 7763256"/>
              <a:gd name="connsiteY39" fmla="*/ 91440 h 1417320"/>
              <a:gd name="connsiteX40" fmla="*/ 3419856 w 7763256"/>
              <a:gd name="connsiteY40" fmla="*/ 91440 h 1417320"/>
              <a:gd name="connsiteX41" fmla="*/ 3502152 w 7763256"/>
              <a:gd name="connsiteY41" fmla="*/ 100584 h 1417320"/>
              <a:gd name="connsiteX42" fmla="*/ 3630168 w 7763256"/>
              <a:gd name="connsiteY42" fmla="*/ 182880 h 1417320"/>
              <a:gd name="connsiteX43" fmla="*/ 3712464 w 7763256"/>
              <a:gd name="connsiteY43" fmla="*/ 228600 h 1417320"/>
              <a:gd name="connsiteX44" fmla="*/ 3831336 w 7763256"/>
              <a:gd name="connsiteY44" fmla="*/ 219456 h 1417320"/>
              <a:gd name="connsiteX45" fmla="*/ 4041648 w 7763256"/>
              <a:gd name="connsiteY45" fmla="*/ 182880 h 1417320"/>
              <a:gd name="connsiteX46" fmla="*/ 4050792 w 7763256"/>
              <a:gd name="connsiteY46" fmla="*/ 118872 h 1417320"/>
              <a:gd name="connsiteX47" fmla="*/ 4142232 w 7763256"/>
              <a:gd name="connsiteY47" fmla="*/ 64008 h 1417320"/>
              <a:gd name="connsiteX48" fmla="*/ 4251960 w 7763256"/>
              <a:gd name="connsiteY48" fmla="*/ 82296 h 1417320"/>
              <a:gd name="connsiteX49" fmla="*/ 4270248 w 7763256"/>
              <a:gd name="connsiteY49" fmla="*/ 164592 h 1417320"/>
              <a:gd name="connsiteX50" fmla="*/ 4315968 w 7763256"/>
              <a:gd name="connsiteY50" fmla="*/ 265176 h 1417320"/>
              <a:gd name="connsiteX51" fmla="*/ 4471416 w 7763256"/>
              <a:gd name="connsiteY51" fmla="*/ 265176 h 1417320"/>
              <a:gd name="connsiteX52" fmla="*/ 4562856 w 7763256"/>
              <a:gd name="connsiteY52" fmla="*/ 246888 h 1417320"/>
              <a:gd name="connsiteX53" fmla="*/ 4617720 w 7763256"/>
              <a:gd name="connsiteY53" fmla="*/ 237744 h 1417320"/>
              <a:gd name="connsiteX54" fmla="*/ 4645152 w 7763256"/>
              <a:gd name="connsiteY54" fmla="*/ 274320 h 1417320"/>
              <a:gd name="connsiteX55" fmla="*/ 4773168 w 7763256"/>
              <a:gd name="connsiteY55" fmla="*/ 292608 h 1417320"/>
              <a:gd name="connsiteX56" fmla="*/ 4846320 w 7763256"/>
              <a:gd name="connsiteY56" fmla="*/ 310896 h 1417320"/>
              <a:gd name="connsiteX57" fmla="*/ 4901184 w 7763256"/>
              <a:gd name="connsiteY57" fmla="*/ 384048 h 1417320"/>
              <a:gd name="connsiteX58" fmla="*/ 4937760 w 7763256"/>
              <a:gd name="connsiteY58" fmla="*/ 438912 h 1417320"/>
              <a:gd name="connsiteX59" fmla="*/ 5020056 w 7763256"/>
              <a:gd name="connsiteY59" fmla="*/ 438912 h 1417320"/>
              <a:gd name="connsiteX60" fmla="*/ 5047488 w 7763256"/>
              <a:gd name="connsiteY60" fmla="*/ 374904 h 1417320"/>
              <a:gd name="connsiteX61" fmla="*/ 5047488 w 7763256"/>
              <a:gd name="connsiteY61" fmla="*/ 374904 h 1417320"/>
              <a:gd name="connsiteX62" fmla="*/ 5102352 w 7763256"/>
              <a:gd name="connsiteY62" fmla="*/ 265176 h 1417320"/>
              <a:gd name="connsiteX63" fmla="*/ 5166360 w 7763256"/>
              <a:gd name="connsiteY63" fmla="*/ 237744 h 1417320"/>
              <a:gd name="connsiteX64" fmla="*/ 5266944 w 7763256"/>
              <a:gd name="connsiteY64" fmla="*/ 228600 h 1417320"/>
              <a:gd name="connsiteX65" fmla="*/ 5367528 w 7763256"/>
              <a:gd name="connsiteY65" fmla="*/ 246888 h 1417320"/>
              <a:gd name="connsiteX66" fmla="*/ 5422392 w 7763256"/>
              <a:gd name="connsiteY66" fmla="*/ 237744 h 1417320"/>
              <a:gd name="connsiteX67" fmla="*/ 5504688 w 7763256"/>
              <a:gd name="connsiteY67" fmla="*/ 237744 h 1417320"/>
              <a:gd name="connsiteX68" fmla="*/ 5605272 w 7763256"/>
              <a:gd name="connsiteY68" fmla="*/ 246888 h 1417320"/>
              <a:gd name="connsiteX69" fmla="*/ 5678424 w 7763256"/>
              <a:gd name="connsiteY69" fmla="*/ 228600 h 1417320"/>
              <a:gd name="connsiteX70" fmla="*/ 5760720 w 7763256"/>
              <a:gd name="connsiteY70" fmla="*/ 182880 h 1417320"/>
              <a:gd name="connsiteX71" fmla="*/ 5815584 w 7763256"/>
              <a:gd name="connsiteY71" fmla="*/ 146304 h 1417320"/>
              <a:gd name="connsiteX72" fmla="*/ 5888736 w 7763256"/>
              <a:gd name="connsiteY72" fmla="*/ 109728 h 1417320"/>
              <a:gd name="connsiteX73" fmla="*/ 6035040 w 7763256"/>
              <a:gd name="connsiteY73" fmla="*/ 73152 h 1417320"/>
              <a:gd name="connsiteX74" fmla="*/ 6126480 w 7763256"/>
              <a:gd name="connsiteY74" fmla="*/ 100584 h 1417320"/>
              <a:gd name="connsiteX75" fmla="*/ 6236208 w 7763256"/>
              <a:gd name="connsiteY75" fmla="*/ 118872 h 1417320"/>
              <a:gd name="connsiteX76" fmla="*/ 6318504 w 7763256"/>
              <a:gd name="connsiteY76" fmla="*/ 128016 h 1417320"/>
              <a:gd name="connsiteX77" fmla="*/ 6446520 w 7763256"/>
              <a:gd name="connsiteY77" fmla="*/ 137160 h 1417320"/>
              <a:gd name="connsiteX78" fmla="*/ 6592824 w 7763256"/>
              <a:gd name="connsiteY78" fmla="*/ 146304 h 1417320"/>
              <a:gd name="connsiteX79" fmla="*/ 6693408 w 7763256"/>
              <a:gd name="connsiteY79" fmla="*/ 173736 h 1417320"/>
              <a:gd name="connsiteX80" fmla="*/ 6867144 w 7763256"/>
              <a:gd name="connsiteY80" fmla="*/ 164592 h 1417320"/>
              <a:gd name="connsiteX81" fmla="*/ 6967728 w 7763256"/>
              <a:gd name="connsiteY81" fmla="*/ 100584 h 1417320"/>
              <a:gd name="connsiteX82" fmla="*/ 6967728 w 7763256"/>
              <a:gd name="connsiteY82" fmla="*/ 100584 h 1417320"/>
              <a:gd name="connsiteX83" fmla="*/ 7059168 w 7763256"/>
              <a:gd name="connsiteY83" fmla="*/ 27432 h 1417320"/>
              <a:gd name="connsiteX84" fmla="*/ 7114032 w 7763256"/>
              <a:gd name="connsiteY84" fmla="*/ 0 h 1417320"/>
              <a:gd name="connsiteX85" fmla="*/ 7178040 w 7763256"/>
              <a:gd name="connsiteY85" fmla="*/ 18288 h 1417320"/>
              <a:gd name="connsiteX86" fmla="*/ 7223760 w 7763256"/>
              <a:gd name="connsiteY86" fmla="*/ 73152 h 1417320"/>
              <a:gd name="connsiteX87" fmla="*/ 7296912 w 7763256"/>
              <a:gd name="connsiteY87" fmla="*/ 137160 h 1417320"/>
              <a:gd name="connsiteX88" fmla="*/ 7296912 w 7763256"/>
              <a:gd name="connsiteY88" fmla="*/ 137160 h 1417320"/>
              <a:gd name="connsiteX89" fmla="*/ 7379208 w 7763256"/>
              <a:gd name="connsiteY89" fmla="*/ 173736 h 1417320"/>
              <a:gd name="connsiteX90" fmla="*/ 7461504 w 7763256"/>
              <a:gd name="connsiteY90" fmla="*/ 210312 h 1417320"/>
              <a:gd name="connsiteX91" fmla="*/ 7461504 w 7763256"/>
              <a:gd name="connsiteY91" fmla="*/ 210312 h 1417320"/>
              <a:gd name="connsiteX92" fmla="*/ 7626096 w 7763256"/>
              <a:gd name="connsiteY92" fmla="*/ 210312 h 1417320"/>
              <a:gd name="connsiteX93" fmla="*/ 7690104 w 7763256"/>
              <a:gd name="connsiteY93" fmla="*/ 201168 h 1417320"/>
              <a:gd name="connsiteX94" fmla="*/ 7735824 w 7763256"/>
              <a:gd name="connsiteY94" fmla="*/ 201168 h 1417320"/>
              <a:gd name="connsiteX95" fmla="*/ 7763256 w 7763256"/>
              <a:gd name="connsiteY95" fmla="*/ 201168 h 1417320"/>
              <a:gd name="connsiteX96" fmla="*/ 7763256 w 7763256"/>
              <a:gd name="connsiteY96" fmla="*/ 1417320 h 1417320"/>
              <a:gd name="connsiteX97" fmla="*/ 0 w 7763256"/>
              <a:gd name="connsiteY97" fmla="*/ 1417320 h 1417320"/>
              <a:gd name="connsiteX98" fmla="*/ 0 w 7763256"/>
              <a:gd name="connsiteY98" fmla="*/ 1216152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763256" h="1417320">
                <a:moveTo>
                  <a:pt x="0" y="1216152"/>
                </a:moveTo>
                <a:lnTo>
                  <a:pt x="118872" y="1216152"/>
                </a:lnTo>
                <a:lnTo>
                  <a:pt x="210312" y="1216152"/>
                </a:lnTo>
                <a:lnTo>
                  <a:pt x="283464" y="1207008"/>
                </a:lnTo>
                <a:lnTo>
                  <a:pt x="393192" y="1161288"/>
                </a:lnTo>
                <a:lnTo>
                  <a:pt x="484632" y="1106424"/>
                </a:lnTo>
                <a:lnTo>
                  <a:pt x="566928" y="1014984"/>
                </a:lnTo>
                <a:lnTo>
                  <a:pt x="640080" y="868680"/>
                </a:lnTo>
                <a:lnTo>
                  <a:pt x="694944" y="768096"/>
                </a:lnTo>
                <a:lnTo>
                  <a:pt x="777240" y="658368"/>
                </a:lnTo>
                <a:lnTo>
                  <a:pt x="850392" y="539496"/>
                </a:lnTo>
                <a:lnTo>
                  <a:pt x="932688" y="411480"/>
                </a:lnTo>
                <a:lnTo>
                  <a:pt x="1014984" y="310896"/>
                </a:lnTo>
                <a:lnTo>
                  <a:pt x="1097280" y="338328"/>
                </a:lnTo>
                <a:lnTo>
                  <a:pt x="1170432" y="429768"/>
                </a:lnTo>
                <a:lnTo>
                  <a:pt x="1225296" y="393192"/>
                </a:lnTo>
                <a:lnTo>
                  <a:pt x="1289304" y="237744"/>
                </a:lnTo>
                <a:lnTo>
                  <a:pt x="1453896" y="155448"/>
                </a:lnTo>
                <a:lnTo>
                  <a:pt x="1517904" y="246888"/>
                </a:lnTo>
                <a:lnTo>
                  <a:pt x="1545336" y="292608"/>
                </a:lnTo>
                <a:lnTo>
                  <a:pt x="1618488" y="338328"/>
                </a:lnTo>
                <a:lnTo>
                  <a:pt x="1755648" y="356616"/>
                </a:lnTo>
                <a:lnTo>
                  <a:pt x="1810512" y="320040"/>
                </a:lnTo>
                <a:lnTo>
                  <a:pt x="1965960" y="274320"/>
                </a:lnTo>
                <a:lnTo>
                  <a:pt x="2039112" y="338328"/>
                </a:lnTo>
                <a:lnTo>
                  <a:pt x="2176272" y="347472"/>
                </a:lnTo>
                <a:lnTo>
                  <a:pt x="2221992" y="246888"/>
                </a:lnTo>
                <a:lnTo>
                  <a:pt x="2295144" y="164592"/>
                </a:lnTo>
                <a:lnTo>
                  <a:pt x="2404872" y="192024"/>
                </a:lnTo>
                <a:lnTo>
                  <a:pt x="2450592" y="310896"/>
                </a:lnTo>
                <a:lnTo>
                  <a:pt x="2523744" y="329184"/>
                </a:lnTo>
                <a:lnTo>
                  <a:pt x="2651760" y="320040"/>
                </a:lnTo>
                <a:lnTo>
                  <a:pt x="2706624" y="265176"/>
                </a:lnTo>
                <a:lnTo>
                  <a:pt x="2743200" y="173736"/>
                </a:lnTo>
                <a:lnTo>
                  <a:pt x="2816352" y="137160"/>
                </a:lnTo>
                <a:lnTo>
                  <a:pt x="2898648" y="100584"/>
                </a:lnTo>
                <a:lnTo>
                  <a:pt x="2980944" y="91440"/>
                </a:lnTo>
                <a:lnTo>
                  <a:pt x="3081528" y="91440"/>
                </a:lnTo>
                <a:lnTo>
                  <a:pt x="3209544" y="82296"/>
                </a:lnTo>
                <a:lnTo>
                  <a:pt x="3337560" y="91440"/>
                </a:lnTo>
                <a:lnTo>
                  <a:pt x="3419856" y="91440"/>
                </a:lnTo>
                <a:lnTo>
                  <a:pt x="3502152" y="100584"/>
                </a:lnTo>
                <a:lnTo>
                  <a:pt x="3630168" y="182880"/>
                </a:lnTo>
                <a:lnTo>
                  <a:pt x="3712464" y="228600"/>
                </a:lnTo>
                <a:lnTo>
                  <a:pt x="3831336" y="219456"/>
                </a:lnTo>
                <a:lnTo>
                  <a:pt x="4041648" y="182880"/>
                </a:lnTo>
                <a:lnTo>
                  <a:pt x="4050792" y="118872"/>
                </a:lnTo>
                <a:lnTo>
                  <a:pt x="4142232" y="64008"/>
                </a:lnTo>
                <a:lnTo>
                  <a:pt x="4251960" y="82296"/>
                </a:lnTo>
                <a:lnTo>
                  <a:pt x="4270248" y="164592"/>
                </a:lnTo>
                <a:lnTo>
                  <a:pt x="4315968" y="265176"/>
                </a:lnTo>
                <a:lnTo>
                  <a:pt x="4471416" y="265176"/>
                </a:lnTo>
                <a:lnTo>
                  <a:pt x="4562856" y="246888"/>
                </a:lnTo>
                <a:lnTo>
                  <a:pt x="4617720" y="237744"/>
                </a:lnTo>
                <a:lnTo>
                  <a:pt x="4645152" y="274320"/>
                </a:lnTo>
                <a:lnTo>
                  <a:pt x="4773168" y="292608"/>
                </a:lnTo>
                <a:lnTo>
                  <a:pt x="4846320" y="310896"/>
                </a:lnTo>
                <a:lnTo>
                  <a:pt x="4901184" y="384048"/>
                </a:lnTo>
                <a:lnTo>
                  <a:pt x="4937760" y="438912"/>
                </a:lnTo>
                <a:lnTo>
                  <a:pt x="5020056" y="438912"/>
                </a:lnTo>
                <a:lnTo>
                  <a:pt x="5047488" y="374904"/>
                </a:lnTo>
                <a:lnTo>
                  <a:pt x="5047488" y="374904"/>
                </a:lnTo>
                <a:lnTo>
                  <a:pt x="5102352" y="265176"/>
                </a:lnTo>
                <a:lnTo>
                  <a:pt x="5166360" y="237744"/>
                </a:lnTo>
                <a:lnTo>
                  <a:pt x="5266944" y="228600"/>
                </a:lnTo>
                <a:lnTo>
                  <a:pt x="5367528" y="246888"/>
                </a:lnTo>
                <a:lnTo>
                  <a:pt x="5422392" y="237744"/>
                </a:lnTo>
                <a:lnTo>
                  <a:pt x="5504688" y="237744"/>
                </a:lnTo>
                <a:lnTo>
                  <a:pt x="5605272" y="246888"/>
                </a:lnTo>
                <a:lnTo>
                  <a:pt x="5678424" y="228600"/>
                </a:lnTo>
                <a:lnTo>
                  <a:pt x="5760720" y="182880"/>
                </a:lnTo>
                <a:lnTo>
                  <a:pt x="5815584" y="146304"/>
                </a:lnTo>
                <a:lnTo>
                  <a:pt x="5888736" y="109728"/>
                </a:lnTo>
                <a:lnTo>
                  <a:pt x="6035040" y="73152"/>
                </a:lnTo>
                <a:lnTo>
                  <a:pt x="6126480" y="100584"/>
                </a:lnTo>
                <a:lnTo>
                  <a:pt x="6236208" y="118872"/>
                </a:lnTo>
                <a:lnTo>
                  <a:pt x="6318504" y="128016"/>
                </a:lnTo>
                <a:lnTo>
                  <a:pt x="6446520" y="137160"/>
                </a:lnTo>
                <a:lnTo>
                  <a:pt x="6592824" y="146304"/>
                </a:lnTo>
                <a:lnTo>
                  <a:pt x="6693408" y="173736"/>
                </a:lnTo>
                <a:lnTo>
                  <a:pt x="6867144" y="164592"/>
                </a:lnTo>
                <a:lnTo>
                  <a:pt x="6967728" y="100584"/>
                </a:lnTo>
                <a:lnTo>
                  <a:pt x="6967728" y="100584"/>
                </a:lnTo>
                <a:lnTo>
                  <a:pt x="7059168" y="27432"/>
                </a:lnTo>
                <a:lnTo>
                  <a:pt x="7114032" y="0"/>
                </a:lnTo>
                <a:lnTo>
                  <a:pt x="7178040" y="18288"/>
                </a:lnTo>
                <a:lnTo>
                  <a:pt x="7223760" y="73152"/>
                </a:lnTo>
                <a:lnTo>
                  <a:pt x="7296912" y="137160"/>
                </a:lnTo>
                <a:lnTo>
                  <a:pt x="7296912" y="137160"/>
                </a:lnTo>
                <a:lnTo>
                  <a:pt x="7379208" y="173736"/>
                </a:lnTo>
                <a:lnTo>
                  <a:pt x="7461504" y="210312"/>
                </a:lnTo>
                <a:lnTo>
                  <a:pt x="7461504" y="210312"/>
                </a:lnTo>
                <a:lnTo>
                  <a:pt x="7626096" y="210312"/>
                </a:lnTo>
                <a:lnTo>
                  <a:pt x="7690104" y="201168"/>
                </a:lnTo>
                <a:lnTo>
                  <a:pt x="7735824" y="201168"/>
                </a:lnTo>
                <a:lnTo>
                  <a:pt x="7763256" y="201168"/>
                </a:lnTo>
                <a:lnTo>
                  <a:pt x="7763256" y="1417320"/>
                </a:lnTo>
                <a:lnTo>
                  <a:pt x="0" y="1417320"/>
                </a:lnTo>
                <a:lnTo>
                  <a:pt x="0" y="1216152"/>
                </a:lnTo>
                <a:close/>
              </a:path>
            </a:pathLst>
          </a:custGeom>
          <a:solidFill>
            <a:srgbClr val="77734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524000" y="4419600"/>
            <a:ext cx="7510340" cy="704910"/>
            <a:chOff x="1524000" y="4876800"/>
            <a:chExt cx="7510340" cy="704910"/>
          </a:xfrm>
        </p:grpSpPr>
        <p:grpSp>
          <p:nvGrpSpPr>
            <p:cNvPr id="23" name="Group 22"/>
            <p:cNvGrpSpPr/>
            <p:nvPr/>
          </p:nvGrpSpPr>
          <p:grpSpPr>
            <a:xfrm>
              <a:off x="1524000" y="4876800"/>
              <a:ext cx="7407292" cy="400110"/>
              <a:chOff x="1524000" y="4876800"/>
              <a:chExt cx="7407292" cy="40011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305800" y="4876800"/>
                <a:ext cx="6254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East</a:t>
                </a:r>
                <a:endParaRPr lang="en-US" sz="2000" dirty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24000" y="4876800"/>
                <a:ext cx="6899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EB"/>
                    </a:solidFill>
                    <a:latin typeface="Times New Roman" pitchFamily="18" charset="0"/>
                    <a:cs typeface="Times New Roman" pitchFamily="18" charset="0"/>
                  </a:rPr>
                  <a:t>West</a:t>
                </a:r>
                <a:endParaRPr lang="en-US" sz="2000" dirty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209800" y="5105400"/>
                <a:ext cx="6096000" cy="0"/>
              </a:xfrm>
              <a:prstGeom prst="line">
                <a:avLst/>
              </a:prstGeom>
              <a:ln w="25400">
                <a:solidFill>
                  <a:srgbClr val="FFFFEB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524000" y="5181600"/>
              <a:ext cx="101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(Ocean)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1800" y="5181600"/>
              <a:ext cx="2252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(Interior Greenland)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752600" y="3657600"/>
            <a:ext cx="5410200" cy="228600"/>
            <a:chOff x="1752600" y="3657600"/>
            <a:chExt cx="5410200" cy="228600"/>
          </a:xfrm>
        </p:grpSpPr>
        <p:sp>
          <p:nvSpPr>
            <p:cNvPr id="31" name="Oval 30"/>
            <p:cNvSpPr/>
            <p:nvPr/>
          </p:nvSpPr>
          <p:spPr>
            <a:xfrm>
              <a:off x="17526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2860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1242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1816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248400" y="3733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0104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286000" y="2743200"/>
            <a:ext cx="4876800" cy="838200"/>
            <a:chOff x="2286000" y="2743200"/>
            <a:chExt cx="4876800" cy="838200"/>
          </a:xfrm>
        </p:grpSpPr>
        <p:sp>
          <p:nvSpPr>
            <p:cNvPr id="33" name="Oval 32"/>
            <p:cNvSpPr/>
            <p:nvPr/>
          </p:nvSpPr>
          <p:spPr>
            <a:xfrm>
              <a:off x="2286000" y="3352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286000" y="2971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124200" y="3352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124200" y="2971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191000" y="3200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191000" y="2743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1816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181600" y="2895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2484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248400" y="3124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0104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010400" y="2895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Freeform 53"/>
          <p:cNvSpPr/>
          <p:nvPr/>
        </p:nvSpPr>
        <p:spPr>
          <a:xfrm>
            <a:off x="7151016" y="2590800"/>
            <a:ext cx="2526384" cy="1480008"/>
          </a:xfrm>
          <a:custGeom>
            <a:avLst/>
            <a:gdLst>
              <a:gd name="connsiteX0" fmla="*/ 2337848 w 2526384"/>
              <a:gd name="connsiteY0" fmla="*/ 9427 h 1480008"/>
              <a:gd name="connsiteX1" fmla="*/ 2045617 w 2526384"/>
              <a:gd name="connsiteY1" fmla="*/ 56561 h 1480008"/>
              <a:gd name="connsiteX2" fmla="*/ 1828800 w 2526384"/>
              <a:gd name="connsiteY2" fmla="*/ 113122 h 1480008"/>
              <a:gd name="connsiteX3" fmla="*/ 1593130 w 2526384"/>
              <a:gd name="connsiteY3" fmla="*/ 207390 h 1480008"/>
              <a:gd name="connsiteX4" fmla="*/ 1395167 w 2526384"/>
              <a:gd name="connsiteY4" fmla="*/ 320511 h 1480008"/>
              <a:gd name="connsiteX5" fmla="*/ 1131217 w 2526384"/>
              <a:gd name="connsiteY5" fmla="*/ 490194 h 1480008"/>
              <a:gd name="connsiteX6" fmla="*/ 952107 w 2526384"/>
              <a:gd name="connsiteY6" fmla="*/ 641023 h 1480008"/>
              <a:gd name="connsiteX7" fmla="*/ 716437 w 2526384"/>
              <a:gd name="connsiteY7" fmla="*/ 810705 h 1480008"/>
              <a:gd name="connsiteX8" fmla="*/ 424206 w 2526384"/>
              <a:gd name="connsiteY8" fmla="*/ 1008668 h 1480008"/>
              <a:gd name="connsiteX9" fmla="*/ 263951 w 2526384"/>
              <a:gd name="connsiteY9" fmla="*/ 1084083 h 1480008"/>
              <a:gd name="connsiteX10" fmla="*/ 141402 w 2526384"/>
              <a:gd name="connsiteY10" fmla="*/ 1159497 h 1480008"/>
              <a:gd name="connsiteX11" fmla="*/ 94268 w 2526384"/>
              <a:gd name="connsiteY11" fmla="*/ 1206631 h 1480008"/>
              <a:gd name="connsiteX12" fmla="*/ 65988 w 2526384"/>
              <a:gd name="connsiteY12" fmla="*/ 1253765 h 1480008"/>
              <a:gd name="connsiteX13" fmla="*/ 28281 w 2526384"/>
              <a:gd name="connsiteY13" fmla="*/ 1338606 h 1480008"/>
              <a:gd name="connsiteX14" fmla="*/ 0 w 2526384"/>
              <a:gd name="connsiteY14" fmla="*/ 1404594 h 1480008"/>
              <a:gd name="connsiteX15" fmla="*/ 28281 w 2526384"/>
              <a:gd name="connsiteY15" fmla="*/ 1480008 h 1480008"/>
              <a:gd name="connsiteX16" fmla="*/ 2516957 w 2526384"/>
              <a:gd name="connsiteY16" fmla="*/ 1470582 h 1480008"/>
              <a:gd name="connsiteX17" fmla="*/ 2526384 w 2526384"/>
              <a:gd name="connsiteY17" fmla="*/ 0 h 1480008"/>
              <a:gd name="connsiteX18" fmla="*/ 2432116 w 2526384"/>
              <a:gd name="connsiteY18" fmla="*/ 9427 h 1480008"/>
              <a:gd name="connsiteX19" fmla="*/ 2337848 w 2526384"/>
              <a:gd name="connsiteY19" fmla="*/ 9427 h 148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26384" h="1480008">
                <a:moveTo>
                  <a:pt x="2337848" y="9427"/>
                </a:moveTo>
                <a:lnTo>
                  <a:pt x="2045617" y="56561"/>
                </a:lnTo>
                <a:lnTo>
                  <a:pt x="1828800" y="113122"/>
                </a:lnTo>
                <a:lnTo>
                  <a:pt x="1593130" y="207390"/>
                </a:lnTo>
                <a:lnTo>
                  <a:pt x="1395167" y="320511"/>
                </a:lnTo>
                <a:lnTo>
                  <a:pt x="1131217" y="490194"/>
                </a:lnTo>
                <a:lnTo>
                  <a:pt x="952107" y="641023"/>
                </a:lnTo>
                <a:lnTo>
                  <a:pt x="716437" y="810705"/>
                </a:lnTo>
                <a:lnTo>
                  <a:pt x="424206" y="1008668"/>
                </a:lnTo>
                <a:lnTo>
                  <a:pt x="263951" y="1084083"/>
                </a:lnTo>
                <a:lnTo>
                  <a:pt x="141402" y="1159497"/>
                </a:lnTo>
                <a:lnTo>
                  <a:pt x="94268" y="1206631"/>
                </a:lnTo>
                <a:lnTo>
                  <a:pt x="65988" y="1253765"/>
                </a:lnTo>
                <a:lnTo>
                  <a:pt x="28281" y="1338606"/>
                </a:lnTo>
                <a:lnTo>
                  <a:pt x="0" y="1404594"/>
                </a:lnTo>
                <a:lnTo>
                  <a:pt x="28281" y="1480008"/>
                </a:lnTo>
                <a:lnTo>
                  <a:pt x="2516957" y="1470582"/>
                </a:lnTo>
                <a:cubicBezTo>
                  <a:pt x="2520099" y="980388"/>
                  <a:pt x="2523242" y="490194"/>
                  <a:pt x="2526384" y="0"/>
                </a:cubicBezTo>
                <a:lnTo>
                  <a:pt x="2432116" y="9427"/>
                </a:lnTo>
                <a:lnTo>
                  <a:pt x="2337848" y="942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737360" y="2438400"/>
            <a:ext cx="7406640" cy="1581912"/>
          </a:xfrm>
          <a:custGeom>
            <a:avLst/>
            <a:gdLst>
              <a:gd name="connsiteX0" fmla="*/ 7379208 w 7406640"/>
              <a:gd name="connsiteY0" fmla="*/ 1581912 h 1581912"/>
              <a:gd name="connsiteX1" fmla="*/ 0 w 7406640"/>
              <a:gd name="connsiteY1" fmla="*/ 1581912 h 1581912"/>
              <a:gd name="connsiteX2" fmla="*/ 0 w 7406640"/>
              <a:gd name="connsiteY2" fmla="*/ 1481328 h 1581912"/>
              <a:gd name="connsiteX3" fmla="*/ 27432 w 7406640"/>
              <a:gd name="connsiteY3" fmla="*/ 1362456 h 1581912"/>
              <a:gd name="connsiteX4" fmla="*/ 118872 w 7406640"/>
              <a:gd name="connsiteY4" fmla="*/ 1216152 h 1581912"/>
              <a:gd name="connsiteX5" fmla="*/ 265176 w 7406640"/>
              <a:gd name="connsiteY5" fmla="*/ 1152144 h 1581912"/>
              <a:gd name="connsiteX6" fmla="*/ 356616 w 7406640"/>
              <a:gd name="connsiteY6" fmla="*/ 1097280 h 1581912"/>
              <a:gd name="connsiteX7" fmla="*/ 530352 w 7406640"/>
              <a:gd name="connsiteY7" fmla="*/ 996696 h 1581912"/>
              <a:gd name="connsiteX8" fmla="*/ 694944 w 7406640"/>
              <a:gd name="connsiteY8" fmla="*/ 877824 h 1581912"/>
              <a:gd name="connsiteX9" fmla="*/ 978408 w 7406640"/>
              <a:gd name="connsiteY9" fmla="*/ 676656 h 1581912"/>
              <a:gd name="connsiteX10" fmla="*/ 1243584 w 7406640"/>
              <a:gd name="connsiteY10" fmla="*/ 484632 h 1581912"/>
              <a:gd name="connsiteX11" fmla="*/ 1417320 w 7406640"/>
              <a:gd name="connsiteY11" fmla="*/ 374904 h 1581912"/>
              <a:gd name="connsiteX12" fmla="*/ 1609344 w 7406640"/>
              <a:gd name="connsiteY12" fmla="*/ 265176 h 1581912"/>
              <a:gd name="connsiteX13" fmla="*/ 1865376 w 7406640"/>
              <a:gd name="connsiteY13" fmla="*/ 173736 h 1581912"/>
              <a:gd name="connsiteX14" fmla="*/ 2066544 w 7406640"/>
              <a:gd name="connsiteY14" fmla="*/ 128016 h 1581912"/>
              <a:gd name="connsiteX15" fmla="*/ 2441448 w 7406640"/>
              <a:gd name="connsiteY15" fmla="*/ 73152 h 1581912"/>
              <a:gd name="connsiteX16" fmla="*/ 4910328 w 7406640"/>
              <a:gd name="connsiteY16" fmla="*/ 36576 h 1581912"/>
              <a:gd name="connsiteX17" fmla="*/ 6693408 w 7406640"/>
              <a:gd name="connsiteY17" fmla="*/ 9144 h 1581912"/>
              <a:gd name="connsiteX18" fmla="*/ 7406640 w 7406640"/>
              <a:gd name="connsiteY18" fmla="*/ 0 h 1581912"/>
              <a:gd name="connsiteX19" fmla="*/ 7379208 w 7406640"/>
              <a:gd name="connsiteY19" fmla="*/ 1581912 h 158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06640" h="1581912">
                <a:moveTo>
                  <a:pt x="7379208" y="1581912"/>
                </a:moveTo>
                <a:lnTo>
                  <a:pt x="0" y="1581912"/>
                </a:lnTo>
                <a:lnTo>
                  <a:pt x="0" y="1481328"/>
                </a:lnTo>
                <a:lnTo>
                  <a:pt x="27432" y="1362456"/>
                </a:lnTo>
                <a:lnTo>
                  <a:pt x="118872" y="1216152"/>
                </a:lnTo>
                <a:lnTo>
                  <a:pt x="265176" y="1152144"/>
                </a:lnTo>
                <a:lnTo>
                  <a:pt x="356616" y="1097280"/>
                </a:lnTo>
                <a:lnTo>
                  <a:pt x="530352" y="996696"/>
                </a:lnTo>
                <a:lnTo>
                  <a:pt x="694944" y="877824"/>
                </a:lnTo>
                <a:lnTo>
                  <a:pt x="978408" y="676656"/>
                </a:lnTo>
                <a:lnTo>
                  <a:pt x="1243584" y="484632"/>
                </a:lnTo>
                <a:lnTo>
                  <a:pt x="1417320" y="374904"/>
                </a:lnTo>
                <a:lnTo>
                  <a:pt x="1609344" y="265176"/>
                </a:lnTo>
                <a:lnTo>
                  <a:pt x="1865376" y="173736"/>
                </a:lnTo>
                <a:lnTo>
                  <a:pt x="2066544" y="128016"/>
                </a:lnTo>
                <a:lnTo>
                  <a:pt x="2441448" y="73152"/>
                </a:lnTo>
                <a:lnTo>
                  <a:pt x="4910328" y="36576"/>
                </a:lnTo>
                <a:lnTo>
                  <a:pt x="6693408" y="9144"/>
                </a:lnTo>
                <a:lnTo>
                  <a:pt x="7406640" y="0"/>
                </a:lnTo>
                <a:lnTo>
                  <a:pt x="7379208" y="158191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1905000" y="3810000"/>
            <a:ext cx="7239000" cy="400110"/>
            <a:chOff x="1905000" y="3810000"/>
            <a:chExt cx="7239000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1905000" y="3810000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Sea Level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048000" y="4038600"/>
              <a:ext cx="6096000" cy="0"/>
            </a:xfrm>
            <a:prstGeom prst="line">
              <a:avLst/>
            </a:prstGeom>
            <a:ln w="25400">
              <a:solidFill>
                <a:srgbClr val="FFFFEB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1752600" y="1295400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“Dipstick” Sampling:</a:t>
            </a:r>
            <a:endParaRPr lang="en-US" sz="24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51" descr="10. Arctic tundra RESIZE.jpg"/>
          <p:cNvPicPr>
            <a:picLocks noChangeAspect="1"/>
          </p:cNvPicPr>
          <p:nvPr/>
        </p:nvPicPr>
        <p:blipFill>
          <a:blip r:embed="rId2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75 0 " pathEditMode="relative" ptsTypes="AA">
                                      <p:cBhvr>
                                        <p:cTn id="20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Cosmogenic Inheritance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prevalent in bedrock than in boulders</a:t>
            </a:r>
          </a:p>
          <a:p>
            <a:pPr lvl="1"/>
            <a:r>
              <a:rPr lang="en-US" dirty="0" smtClean="0"/>
              <a:t>Outcrop is exposed (earlier interglacial?)</a:t>
            </a:r>
          </a:p>
          <a:p>
            <a:pPr lvl="1"/>
            <a:r>
              <a:rPr lang="en-US" dirty="0" smtClean="0"/>
              <a:t>Outcrop is covered by ice</a:t>
            </a:r>
          </a:p>
          <a:p>
            <a:pPr lvl="1"/>
            <a:r>
              <a:rPr lang="en-US" dirty="0" smtClean="0"/>
              <a:t>Ice is non-erosive, doesn’t remove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pPr lvl="1"/>
            <a:r>
              <a:rPr lang="en-US" dirty="0" smtClean="0"/>
              <a:t>Outcrop is exposed again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371600" y="5004816"/>
            <a:ext cx="7763256" cy="1417320"/>
          </a:xfrm>
          <a:custGeom>
            <a:avLst/>
            <a:gdLst>
              <a:gd name="connsiteX0" fmla="*/ 0 w 7763256"/>
              <a:gd name="connsiteY0" fmla="*/ 1216152 h 1417320"/>
              <a:gd name="connsiteX1" fmla="*/ 118872 w 7763256"/>
              <a:gd name="connsiteY1" fmla="*/ 1216152 h 1417320"/>
              <a:gd name="connsiteX2" fmla="*/ 210312 w 7763256"/>
              <a:gd name="connsiteY2" fmla="*/ 1216152 h 1417320"/>
              <a:gd name="connsiteX3" fmla="*/ 283464 w 7763256"/>
              <a:gd name="connsiteY3" fmla="*/ 1207008 h 1417320"/>
              <a:gd name="connsiteX4" fmla="*/ 393192 w 7763256"/>
              <a:gd name="connsiteY4" fmla="*/ 1161288 h 1417320"/>
              <a:gd name="connsiteX5" fmla="*/ 484632 w 7763256"/>
              <a:gd name="connsiteY5" fmla="*/ 1106424 h 1417320"/>
              <a:gd name="connsiteX6" fmla="*/ 566928 w 7763256"/>
              <a:gd name="connsiteY6" fmla="*/ 1014984 h 1417320"/>
              <a:gd name="connsiteX7" fmla="*/ 640080 w 7763256"/>
              <a:gd name="connsiteY7" fmla="*/ 868680 h 1417320"/>
              <a:gd name="connsiteX8" fmla="*/ 694944 w 7763256"/>
              <a:gd name="connsiteY8" fmla="*/ 768096 h 1417320"/>
              <a:gd name="connsiteX9" fmla="*/ 777240 w 7763256"/>
              <a:gd name="connsiteY9" fmla="*/ 658368 h 1417320"/>
              <a:gd name="connsiteX10" fmla="*/ 850392 w 7763256"/>
              <a:gd name="connsiteY10" fmla="*/ 539496 h 1417320"/>
              <a:gd name="connsiteX11" fmla="*/ 932688 w 7763256"/>
              <a:gd name="connsiteY11" fmla="*/ 411480 h 1417320"/>
              <a:gd name="connsiteX12" fmla="*/ 1014984 w 7763256"/>
              <a:gd name="connsiteY12" fmla="*/ 310896 h 1417320"/>
              <a:gd name="connsiteX13" fmla="*/ 1097280 w 7763256"/>
              <a:gd name="connsiteY13" fmla="*/ 338328 h 1417320"/>
              <a:gd name="connsiteX14" fmla="*/ 1170432 w 7763256"/>
              <a:gd name="connsiteY14" fmla="*/ 429768 h 1417320"/>
              <a:gd name="connsiteX15" fmla="*/ 1225296 w 7763256"/>
              <a:gd name="connsiteY15" fmla="*/ 393192 h 1417320"/>
              <a:gd name="connsiteX16" fmla="*/ 1289304 w 7763256"/>
              <a:gd name="connsiteY16" fmla="*/ 237744 h 1417320"/>
              <a:gd name="connsiteX17" fmla="*/ 1453896 w 7763256"/>
              <a:gd name="connsiteY17" fmla="*/ 155448 h 1417320"/>
              <a:gd name="connsiteX18" fmla="*/ 1517904 w 7763256"/>
              <a:gd name="connsiteY18" fmla="*/ 246888 h 1417320"/>
              <a:gd name="connsiteX19" fmla="*/ 1545336 w 7763256"/>
              <a:gd name="connsiteY19" fmla="*/ 292608 h 1417320"/>
              <a:gd name="connsiteX20" fmla="*/ 1618488 w 7763256"/>
              <a:gd name="connsiteY20" fmla="*/ 338328 h 1417320"/>
              <a:gd name="connsiteX21" fmla="*/ 1755648 w 7763256"/>
              <a:gd name="connsiteY21" fmla="*/ 356616 h 1417320"/>
              <a:gd name="connsiteX22" fmla="*/ 1810512 w 7763256"/>
              <a:gd name="connsiteY22" fmla="*/ 320040 h 1417320"/>
              <a:gd name="connsiteX23" fmla="*/ 1965960 w 7763256"/>
              <a:gd name="connsiteY23" fmla="*/ 274320 h 1417320"/>
              <a:gd name="connsiteX24" fmla="*/ 2039112 w 7763256"/>
              <a:gd name="connsiteY24" fmla="*/ 338328 h 1417320"/>
              <a:gd name="connsiteX25" fmla="*/ 2176272 w 7763256"/>
              <a:gd name="connsiteY25" fmla="*/ 347472 h 1417320"/>
              <a:gd name="connsiteX26" fmla="*/ 2221992 w 7763256"/>
              <a:gd name="connsiteY26" fmla="*/ 246888 h 1417320"/>
              <a:gd name="connsiteX27" fmla="*/ 2295144 w 7763256"/>
              <a:gd name="connsiteY27" fmla="*/ 164592 h 1417320"/>
              <a:gd name="connsiteX28" fmla="*/ 2404872 w 7763256"/>
              <a:gd name="connsiteY28" fmla="*/ 192024 h 1417320"/>
              <a:gd name="connsiteX29" fmla="*/ 2450592 w 7763256"/>
              <a:gd name="connsiteY29" fmla="*/ 310896 h 1417320"/>
              <a:gd name="connsiteX30" fmla="*/ 2523744 w 7763256"/>
              <a:gd name="connsiteY30" fmla="*/ 329184 h 1417320"/>
              <a:gd name="connsiteX31" fmla="*/ 2651760 w 7763256"/>
              <a:gd name="connsiteY31" fmla="*/ 320040 h 1417320"/>
              <a:gd name="connsiteX32" fmla="*/ 2706624 w 7763256"/>
              <a:gd name="connsiteY32" fmla="*/ 265176 h 1417320"/>
              <a:gd name="connsiteX33" fmla="*/ 2743200 w 7763256"/>
              <a:gd name="connsiteY33" fmla="*/ 173736 h 1417320"/>
              <a:gd name="connsiteX34" fmla="*/ 2816352 w 7763256"/>
              <a:gd name="connsiteY34" fmla="*/ 137160 h 1417320"/>
              <a:gd name="connsiteX35" fmla="*/ 2898648 w 7763256"/>
              <a:gd name="connsiteY35" fmla="*/ 100584 h 1417320"/>
              <a:gd name="connsiteX36" fmla="*/ 2980944 w 7763256"/>
              <a:gd name="connsiteY36" fmla="*/ 91440 h 1417320"/>
              <a:gd name="connsiteX37" fmla="*/ 3081528 w 7763256"/>
              <a:gd name="connsiteY37" fmla="*/ 91440 h 1417320"/>
              <a:gd name="connsiteX38" fmla="*/ 3209544 w 7763256"/>
              <a:gd name="connsiteY38" fmla="*/ 82296 h 1417320"/>
              <a:gd name="connsiteX39" fmla="*/ 3337560 w 7763256"/>
              <a:gd name="connsiteY39" fmla="*/ 91440 h 1417320"/>
              <a:gd name="connsiteX40" fmla="*/ 3419856 w 7763256"/>
              <a:gd name="connsiteY40" fmla="*/ 91440 h 1417320"/>
              <a:gd name="connsiteX41" fmla="*/ 3502152 w 7763256"/>
              <a:gd name="connsiteY41" fmla="*/ 100584 h 1417320"/>
              <a:gd name="connsiteX42" fmla="*/ 3630168 w 7763256"/>
              <a:gd name="connsiteY42" fmla="*/ 182880 h 1417320"/>
              <a:gd name="connsiteX43" fmla="*/ 3712464 w 7763256"/>
              <a:gd name="connsiteY43" fmla="*/ 228600 h 1417320"/>
              <a:gd name="connsiteX44" fmla="*/ 3831336 w 7763256"/>
              <a:gd name="connsiteY44" fmla="*/ 219456 h 1417320"/>
              <a:gd name="connsiteX45" fmla="*/ 4041648 w 7763256"/>
              <a:gd name="connsiteY45" fmla="*/ 182880 h 1417320"/>
              <a:gd name="connsiteX46" fmla="*/ 4050792 w 7763256"/>
              <a:gd name="connsiteY46" fmla="*/ 118872 h 1417320"/>
              <a:gd name="connsiteX47" fmla="*/ 4142232 w 7763256"/>
              <a:gd name="connsiteY47" fmla="*/ 64008 h 1417320"/>
              <a:gd name="connsiteX48" fmla="*/ 4251960 w 7763256"/>
              <a:gd name="connsiteY48" fmla="*/ 82296 h 1417320"/>
              <a:gd name="connsiteX49" fmla="*/ 4270248 w 7763256"/>
              <a:gd name="connsiteY49" fmla="*/ 164592 h 1417320"/>
              <a:gd name="connsiteX50" fmla="*/ 4315968 w 7763256"/>
              <a:gd name="connsiteY50" fmla="*/ 265176 h 1417320"/>
              <a:gd name="connsiteX51" fmla="*/ 4471416 w 7763256"/>
              <a:gd name="connsiteY51" fmla="*/ 265176 h 1417320"/>
              <a:gd name="connsiteX52" fmla="*/ 4562856 w 7763256"/>
              <a:gd name="connsiteY52" fmla="*/ 246888 h 1417320"/>
              <a:gd name="connsiteX53" fmla="*/ 4617720 w 7763256"/>
              <a:gd name="connsiteY53" fmla="*/ 237744 h 1417320"/>
              <a:gd name="connsiteX54" fmla="*/ 4645152 w 7763256"/>
              <a:gd name="connsiteY54" fmla="*/ 274320 h 1417320"/>
              <a:gd name="connsiteX55" fmla="*/ 4773168 w 7763256"/>
              <a:gd name="connsiteY55" fmla="*/ 292608 h 1417320"/>
              <a:gd name="connsiteX56" fmla="*/ 4846320 w 7763256"/>
              <a:gd name="connsiteY56" fmla="*/ 310896 h 1417320"/>
              <a:gd name="connsiteX57" fmla="*/ 4901184 w 7763256"/>
              <a:gd name="connsiteY57" fmla="*/ 384048 h 1417320"/>
              <a:gd name="connsiteX58" fmla="*/ 4937760 w 7763256"/>
              <a:gd name="connsiteY58" fmla="*/ 438912 h 1417320"/>
              <a:gd name="connsiteX59" fmla="*/ 5020056 w 7763256"/>
              <a:gd name="connsiteY59" fmla="*/ 438912 h 1417320"/>
              <a:gd name="connsiteX60" fmla="*/ 5047488 w 7763256"/>
              <a:gd name="connsiteY60" fmla="*/ 374904 h 1417320"/>
              <a:gd name="connsiteX61" fmla="*/ 5047488 w 7763256"/>
              <a:gd name="connsiteY61" fmla="*/ 374904 h 1417320"/>
              <a:gd name="connsiteX62" fmla="*/ 5102352 w 7763256"/>
              <a:gd name="connsiteY62" fmla="*/ 265176 h 1417320"/>
              <a:gd name="connsiteX63" fmla="*/ 5166360 w 7763256"/>
              <a:gd name="connsiteY63" fmla="*/ 237744 h 1417320"/>
              <a:gd name="connsiteX64" fmla="*/ 5266944 w 7763256"/>
              <a:gd name="connsiteY64" fmla="*/ 228600 h 1417320"/>
              <a:gd name="connsiteX65" fmla="*/ 5367528 w 7763256"/>
              <a:gd name="connsiteY65" fmla="*/ 246888 h 1417320"/>
              <a:gd name="connsiteX66" fmla="*/ 5422392 w 7763256"/>
              <a:gd name="connsiteY66" fmla="*/ 237744 h 1417320"/>
              <a:gd name="connsiteX67" fmla="*/ 5504688 w 7763256"/>
              <a:gd name="connsiteY67" fmla="*/ 237744 h 1417320"/>
              <a:gd name="connsiteX68" fmla="*/ 5605272 w 7763256"/>
              <a:gd name="connsiteY68" fmla="*/ 246888 h 1417320"/>
              <a:gd name="connsiteX69" fmla="*/ 5678424 w 7763256"/>
              <a:gd name="connsiteY69" fmla="*/ 228600 h 1417320"/>
              <a:gd name="connsiteX70" fmla="*/ 5760720 w 7763256"/>
              <a:gd name="connsiteY70" fmla="*/ 182880 h 1417320"/>
              <a:gd name="connsiteX71" fmla="*/ 5815584 w 7763256"/>
              <a:gd name="connsiteY71" fmla="*/ 146304 h 1417320"/>
              <a:gd name="connsiteX72" fmla="*/ 5888736 w 7763256"/>
              <a:gd name="connsiteY72" fmla="*/ 109728 h 1417320"/>
              <a:gd name="connsiteX73" fmla="*/ 6035040 w 7763256"/>
              <a:gd name="connsiteY73" fmla="*/ 73152 h 1417320"/>
              <a:gd name="connsiteX74" fmla="*/ 6126480 w 7763256"/>
              <a:gd name="connsiteY74" fmla="*/ 100584 h 1417320"/>
              <a:gd name="connsiteX75" fmla="*/ 6236208 w 7763256"/>
              <a:gd name="connsiteY75" fmla="*/ 118872 h 1417320"/>
              <a:gd name="connsiteX76" fmla="*/ 6318504 w 7763256"/>
              <a:gd name="connsiteY76" fmla="*/ 128016 h 1417320"/>
              <a:gd name="connsiteX77" fmla="*/ 6446520 w 7763256"/>
              <a:gd name="connsiteY77" fmla="*/ 137160 h 1417320"/>
              <a:gd name="connsiteX78" fmla="*/ 6592824 w 7763256"/>
              <a:gd name="connsiteY78" fmla="*/ 146304 h 1417320"/>
              <a:gd name="connsiteX79" fmla="*/ 6693408 w 7763256"/>
              <a:gd name="connsiteY79" fmla="*/ 173736 h 1417320"/>
              <a:gd name="connsiteX80" fmla="*/ 6867144 w 7763256"/>
              <a:gd name="connsiteY80" fmla="*/ 164592 h 1417320"/>
              <a:gd name="connsiteX81" fmla="*/ 6967728 w 7763256"/>
              <a:gd name="connsiteY81" fmla="*/ 100584 h 1417320"/>
              <a:gd name="connsiteX82" fmla="*/ 6967728 w 7763256"/>
              <a:gd name="connsiteY82" fmla="*/ 100584 h 1417320"/>
              <a:gd name="connsiteX83" fmla="*/ 7059168 w 7763256"/>
              <a:gd name="connsiteY83" fmla="*/ 27432 h 1417320"/>
              <a:gd name="connsiteX84" fmla="*/ 7114032 w 7763256"/>
              <a:gd name="connsiteY84" fmla="*/ 0 h 1417320"/>
              <a:gd name="connsiteX85" fmla="*/ 7178040 w 7763256"/>
              <a:gd name="connsiteY85" fmla="*/ 18288 h 1417320"/>
              <a:gd name="connsiteX86" fmla="*/ 7223760 w 7763256"/>
              <a:gd name="connsiteY86" fmla="*/ 73152 h 1417320"/>
              <a:gd name="connsiteX87" fmla="*/ 7296912 w 7763256"/>
              <a:gd name="connsiteY87" fmla="*/ 137160 h 1417320"/>
              <a:gd name="connsiteX88" fmla="*/ 7296912 w 7763256"/>
              <a:gd name="connsiteY88" fmla="*/ 137160 h 1417320"/>
              <a:gd name="connsiteX89" fmla="*/ 7379208 w 7763256"/>
              <a:gd name="connsiteY89" fmla="*/ 173736 h 1417320"/>
              <a:gd name="connsiteX90" fmla="*/ 7461504 w 7763256"/>
              <a:gd name="connsiteY90" fmla="*/ 210312 h 1417320"/>
              <a:gd name="connsiteX91" fmla="*/ 7461504 w 7763256"/>
              <a:gd name="connsiteY91" fmla="*/ 210312 h 1417320"/>
              <a:gd name="connsiteX92" fmla="*/ 7626096 w 7763256"/>
              <a:gd name="connsiteY92" fmla="*/ 210312 h 1417320"/>
              <a:gd name="connsiteX93" fmla="*/ 7690104 w 7763256"/>
              <a:gd name="connsiteY93" fmla="*/ 201168 h 1417320"/>
              <a:gd name="connsiteX94" fmla="*/ 7735824 w 7763256"/>
              <a:gd name="connsiteY94" fmla="*/ 201168 h 1417320"/>
              <a:gd name="connsiteX95" fmla="*/ 7763256 w 7763256"/>
              <a:gd name="connsiteY95" fmla="*/ 201168 h 1417320"/>
              <a:gd name="connsiteX96" fmla="*/ 7763256 w 7763256"/>
              <a:gd name="connsiteY96" fmla="*/ 1417320 h 1417320"/>
              <a:gd name="connsiteX97" fmla="*/ 0 w 7763256"/>
              <a:gd name="connsiteY97" fmla="*/ 1417320 h 1417320"/>
              <a:gd name="connsiteX98" fmla="*/ 0 w 7763256"/>
              <a:gd name="connsiteY98" fmla="*/ 1216152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763256" h="1417320">
                <a:moveTo>
                  <a:pt x="0" y="1216152"/>
                </a:moveTo>
                <a:lnTo>
                  <a:pt x="118872" y="1216152"/>
                </a:lnTo>
                <a:lnTo>
                  <a:pt x="210312" y="1216152"/>
                </a:lnTo>
                <a:lnTo>
                  <a:pt x="283464" y="1207008"/>
                </a:lnTo>
                <a:lnTo>
                  <a:pt x="393192" y="1161288"/>
                </a:lnTo>
                <a:lnTo>
                  <a:pt x="484632" y="1106424"/>
                </a:lnTo>
                <a:lnTo>
                  <a:pt x="566928" y="1014984"/>
                </a:lnTo>
                <a:lnTo>
                  <a:pt x="640080" y="868680"/>
                </a:lnTo>
                <a:lnTo>
                  <a:pt x="694944" y="768096"/>
                </a:lnTo>
                <a:lnTo>
                  <a:pt x="777240" y="658368"/>
                </a:lnTo>
                <a:lnTo>
                  <a:pt x="850392" y="539496"/>
                </a:lnTo>
                <a:lnTo>
                  <a:pt x="932688" y="411480"/>
                </a:lnTo>
                <a:lnTo>
                  <a:pt x="1014984" y="310896"/>
                </a:lnTo>
                <a:lnTo>
                  <a:pt x="1097280" y="338328"/>
                </a:lnTo>
                <a:lnTo>
                  <a:pt x="1170432" y="429768"/>
                </a:lnTo>
                <a:lnTo>
                  <a:pt x="1225296" y="393192"/>
                </a:lnTo>
                <a:lnTo>
                  <a:pt x="1289304" y="237744"/>
                </a:lnTo>
                <a:lnTo>
                  <a:pt x="1453896" y="155448"/>
                </a:lnTo>
                <a:lnTo>
                  <a:pt x="1517904" y="246888"/>
                </a:lnTo>
                <a:lnTo>
                  <a:pt x="1545336" y="292608"/>
                </a:lnTo>
                <a:lnTo>
                  <a:pt x="1618488" y="338328"/>
                </a:lnTo>
                <a:lnTo>
                  <a:pt x="1755648" y="356616"/>
                </a:lnTo>
                <a:lnTo>
                  <a:pt x="1810512" y="320040"/>
                </a:lnTo>
                <a:lnTo>
                  <a:pt x="1965960" y="274320"/>
                </a:lnTo>
                <a:lnTo>
                  <a:pt x="2039112" y="338328"/>
                </a:lnTo>
                <a:lnTo>
                  <a:pt x="2176272" y="347472"/>
                </a:lnTo>
                <a:lnTo>
                  <a:pt x="2221992" y="246888"/>
                </a:lnTo>
                <a:lnTo>
                  <a:pt x="2295144" y="164592"/>
                </a:lnTo>
                <a:lnTo>
                  <a:pt x="2404872" y="192024"/>
                </a:lnTo>
                <a:lnTo>
                  <a:pt x="2450592" y="310896"/>
                </a:lnTo>
                <a:lnTo>
                  <a:pt x="2523744" y="329184"/>
                </a:lnTo>
                <a:lnTo>
                  <a:pt x="2651760" y="320040"/>
                </a:lnTo>
                <a:lnTo>
                  <a:pt x="2706624" y="265176"/>
                </a:lnTo>
                <a:lnTo>
                  <a:pt x="2743200" y="173736"/>
                </a:lnTo>
                <a:lnTo>
                  <a:pt x="2816352" y="137160"/>
                </a:lnTo>
                <a:lnTo>
                  <a:pt x="2898648" y="100584"/>
                </a:lnTo>
                <a:lnTo>
                  <a:pt x="2980944" y="91440"/>
                </a:lnTo>
                <a:lnTo>
                  <a:pt x="3081528" y="91440"/>
                </a:lnTo>
                <a:lnTo>
                  <a:pt x="3209544" y="82296"/>
                </a:lnTo>
                <a:lnTo>
                  <a:pt x="3337560" y="91440"/>
                </a:lnTo>
                <a:lnTo>
                  <a:pt x="3419856" y="91440"/>
                </a:lnTo>
                <a:lnTo>
                  <a:pt x="3502152" y="100584"/>
                </a:lnTo>
                <a:lnTo>
                  <a:pt x="3630168" y="182880"/>
                </a:lnTo>
                <a:lnTo>
                  <a:pt x="3712464" y="228600"/>
                </a:lnTo>
                <a:lnTo>
                  <a:pt x="3831336" y="219456"/>
                </a:lnTo>
                <a:lnTo>
                  <a:pt x="4041648" y="182880"/>
                </a:lnTo>
                <a:lnTo>
                  <a:pt x="4050792" y="118872"/>
                </a:lnTo>
                <a:lnTo>
                  <a:pt x="4142232" y="64008"/>
                </a:lnTo>
                <a:lnTo>
                  <a:pt x="4251960" y="82296"/>
                </a:lnTo>
                <a:lnTo>
                  <a:pt x="4270248" y="164592"/>
                </a:lnTo>
                <a:lnTo>
                  <a:pt x="4315968" y="265176"/>
                </a:lnTo>
                <a:lnTo>
                  <a:pt x="4471416" y="265176"/>
                </a:lnTo>
                <a:lnTo>
                  <a:pt x="4562856" y="246888"/>
                </a:lnTo>
                <a:lnTo>
                  <a:pt x="4617720" y="237744"/>
                </a:lnTo>
                <a:lnTo>
                  <a:pt x="4645152" y="274320"/>
                </a:lnTo>
                <a:lnTo>
                  <a:pt x="4773168" y="292608"/>
                </a:lnTo>
                <a:lnTo>
                  <a:pt x="4846320" y="310896"/>
                </a:lnTo>
                <a:lnTo>
                  <a:pt x="4901184" y="384048"/>
                </a:lnTo>
                <a:lnTo>
                  <a:pt x="4937760" y="438912"/>
                </a:lnTo>
                <a:lnTo>
                  <a:pt x="5020056" y="438912"/>
                </a:lnTo>
                <a:lnTo>
                  <a:pt x="5047488" y="374904"/>
                </a:lnTo>
                <a:lnTo>
                  <a:pt x="5047488" y="374904"/>
                </a:lnTo>
                <a:lnTo>
                  <a:pt x="5102352" y="265176"/>
                </a:lnTo>
                <a:lnTo>
                  <a:pt x="5166360" y="237744"/>
                </a:lnTo>
                <a:lnTo>
                  <a:pt x="5266944" y="228600"/>
                </a:lnTo>
                <a:lnTo>
                  <a:pt x="5367528" y="246888"/>
                </a:lnTo>
                <a:lnTo>
                  <a:pt x="5422392" y="237744"/>
                </a:lnTo>
                <a:lnTo>
                  <a:pt x="5504688" y="237744"/>
                </a:lnTo>
                <a:lnTo>
                  <a:pt x="5605272" y="246888"/>
                </a:lnTo>
                <a:lnTo>
                  <a:pt x="5678424" y="228600"/>
                </a:lnTo>
                <a:lnTo>
                  <a:pt x="5760720" y="182880"/>
                </a:lnTo>
                <a:lnTo>
                  <a:pt x="5815584" y="146304"/>
                </a:lnTo>
                <a:lnTo>
                  <a:pt x="5888736" y="109728"/>
                </a:lnTo>
                <a:lnTo>
                  <a:pt x="6035040" y="73152"/>
                </a:lnTo>
                <a:lnTo>
                  <a:pt x="6126480" y="100584"/>
                </a:lnTo>
                <a:lnTo>
                  <a:pt x="6236208" y="118872"/>
                </a:lnTo>
                <a:lnTo>
                  <a:pt x="6318504" y="128016"/>
                </a:lnTo>
                <a:lnTo>
                  <a:pt x="6446520" y="137160"/>
                </a:lnTo>
                <a:lnTo>
                  <a:pt x="6592824" y="146304"/>
                </a:lnTo>
                <a:lnTo>
                  <a:pt x="6693408" y="173736"/>
                </a:lnTo>
                <a:lnTo>
                  <a:pt x="6867144" y="164592"/>
                </a:lnTo>
                <a:lnTo>
                  <a:pt x="6967728" y="100584"/>
                </a:lnTo>
                <a:lnTo>
                  <a:pt x="6967728" y="100584"/>
                </a:lnTo>
                <a:lnTo>
                  <a:pt x="7059168" y="27432"/>
                </a:lnTo>
                <a:lnTo>
                  <a:pt x="7114032" y="0"/>
                </a:lnTo>
                <a:lnTo>
                  <a:pt x="7178040" y="18288"/>
                </a:lnTo>
                <a:lnTo>
                  <a:pt x="7223760" y="73152"/>
                </a:lnTo>
                <a:lnTo>
                  <a:pt x="7296912" y="137160"/>
                </a:lnTo>
                <a:lnTo>
                  <a:pt x="7296912" y="137160"/>
                </a:lnTo>
                <a:lnTo>
                  <a:pt x="7379208" y="173736"/>
                </a:lnTo>
                <a:lnTo>
                  <a:pt x="7461504" y="210312"/>
                </a:lnTo>
                <a:lnTo>
                  <a:pt x="7461504" y="210312"/>
                </a:lnTo>
                <a:lnTo>
                  <a:pt x="7626096" y="210312"/>
                </a:lnTo>
                <a:lnTo>
                  <a:pt x="7690104" y="201168"/>
                </a:lnTo>
                <a:lnTo>
                  <a:pt x="7735824" y="201168"/>
                </a:lnTo>
                <a:lnTo>
                  <a:pt x="7763256" y="201168"/>
                </a:lnTo>
                <a:lnTo>
                  <a:pt x="7763256" y="1417320"/>
                </a:lnTo>
                <a:lnTo>
                  <a:pt x="0" y="1417320"/>
                </a:lnTo>
                <a:lnTo>
                  <a:pt x="0" y="1216152"/>
                </a:lnTo>
                <a:close/>
              </a:path>
            </a:pathLst>
          </a:custGeom>
          <a:solidFill>
            <a:srgbClr val="77734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2"/>
          <p:cNvGrpSpPr/>
          <p:nvPr/>
        </p:nvGrpSpPr>
        <p:grpSpPr>
          <a:xfrm>
            <a:off x="2362200" y="3962400"/>
            <a:ext cx="4953000" cy="1066800"/>
            <a:chOff x="2362200" y="3962400"/>
            <a:chExt cx="4953000" cy="1066800"/>
          </a:xfrm>
        </p:grpSpPr>
        <p:cxnSp>
          <p:nvCxnSpPr>
            <p:cNvPr id="8" name="Straight Arrow Connector 7"/>
            <p:cNvCxnSpPr/>
            <p:nvPr/>
          </p:nvCxnSpPr>
          <p:spPr>
            <a:xfrm rot="16200000" flipH="1">
              <a:off x="2209800" y="4191000"/>
              <a:ext cx="990600" cy="685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3276600" y="4114800"/>
              <a:ext cx="990600" cy="685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6200000" flipH="1">
              <a:off x="4267200" y="4114800"/>
              <a:ext cx="990600" cy="685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H="1">
              <a:off x="5334000" y="4114800"/>
              <a:ext cx="990600" cy="685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6200000" flipH="1">
              <a:off x="6477000" y="4114800"/>
              <a:ext cx="990600" cy="68580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arrow"/>
            </a:ln>
            <a:effectLst>
              <a:glow rad="101600">
                <a:srgbClr val="FF0000">
                  <a:alpha val="6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9"/>
          <p:cNvGrpSpPr/>
          <p:nvPr/>
        </p:nvGrpSpPr>
        <p:grpSpPr>
          <a:xfrm>
            <a:off x="2667000" y="5257800"/>
            <a:ext cx="5029200" cy="304800"/>
            <a:chOff x="2667000" y="5257800"/>
            <a:chExt cx="5029200" cy="304800"/>
          </a:xfrm>
        </p:grpSpPr>
        <p:sp>
          <p:nvSpPr>
            <p:cNvPr id="14" name="Oval 13"/>
            <p:cNvSpPr/>
            <p:nvPr/>
          </p:nvSpPr>
          <p:spPr>
            <a:xfrm>
              <a:off x="2667000" y="541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2672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4864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276600" y="54864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0866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6200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37"/>
          <p:cNvGrpSpPr/>
          <p:nvPr/>
        </p:nvGrpSpPr>
        <p:grpSpPr>
          <a:xfrm>
            <a:off x="2895600" y="5181600"/>
            <a:ext cx="4876800" cy="457200"/>
            <a:chOff x="2895600" y="5181600"/>
            <a:chExt cx="4876800" cy="457200"/>
          </a:xfrm>
        </p:grpSpPr>
        <p:sp>
          <p:nvSpPr>
            <p:cNvPr id="28" name="Oval 27"/>
            <p:cNvSpPr/>
            <p:nvPr/>
          </p:nvSpPr>
          <p:spPr>
            <a:xfrm>
              <a:off x="2895600" y="5562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429000" y="541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2672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864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6294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7244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148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3914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019800" y="541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6962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50"/>
          <p:cNvGrpSpPr/>
          <p:nvPr/>
        </p:nvGrpSpPr>
        <p:grpSpPr>
          <a:xfrm>
            <a:off x="2362200" y="5181600"/>
            <a:ext cx="5257800" cy="381000"/>
            <a:chOff x="2743200" y="5181600"/>
            <a:chExt cx="5257800" cy="381000"/>
          </a:xfrm>
        </p:grpSpPr>
        <p:sp>
          <p:nvSpPr>
            <p:cNvPr id="39" name="Oval 38"/>
            <p:cNvSpPr/>
            <p:nvPr/>
          </p:nvSpPr>
          <p:spPr>
            <a:xfrm>
              <a:off x="4191000" y="54864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743200" y="541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5626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7244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9248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36576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276600" y="541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40386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410200" y="5257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553200" y="533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620000" y="5181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/>
          <p:cNvSpPr/>
          <p:nvPr/>
        </p:nvSpPr>
        <p:spPr>
          <a:xfrm>
            <a:off x="4495800" y="4876800"/>
            <a:ext cx="228600" cy="2286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842760" y="4800600"/>
            <a:ext cx="7406640" cy="1581912"/>
          </a:xfrm>
          <a:custGeom>
            <a:avLst/>
            <a:gdLst>
              <a:gd name="connsiteX0" fmla="*/ 7379208 w 7406640"/>
              <a:gd name="connsiteY0" fmla="*/ 1581912 h 1581912"/>
              <a:gd name="connsiteX1" fmla="*/ 0 w 7406640"/>
              <a:gd name="connsiteY1" fmla="*/ 1581912 h 1581912"/>
              <a:gd name="connsiteX2" fmla="*/ 0 w 7406640"/>
              <a:gd name="connsiteY2" fmla="*/ 1481328 h 1581912"/>
              <a:gd name="connsiteX3" fmla="*/ 27432 w 7406640"/>
              <a:gd name="connsiteY3" fmla="*/ 1362456 h 1581912"/>
              <a:gd name="connsiteX4" fmla="*/ 118872 w 7406640"/>
              <a:gd name="connsiteY4" fmla="*/ 1216152 h 1581912"/>
              <a:gd name="connsiteX5" fmla="*/ 265176 w 7406640"/>
              <a:gd name="connsiteY5" fmla="*/ 1152144 h 1581912"/>
              <a:gd name="connsiteX6" fmla="*/ 356616 w 7406640"/>
              <a:gd name="connsiteY6" fmla="*/ 1097280 h 1581912"/>
              <a:gd name="connsiteX7" fmla="*/ 530352 w 7406640"/>
              <a:gd name="connsiteY7" fmla="*/ 996696 h 1581912"/>
              <a:gd name="connsiteX8" fmla="*/ 694944 w 7406640"/>
              <a:gd name="connsiteY8" fmla="*/ 877824 h 1581912"/>
              <a:gd name="connsiteX9" fmla="*/ 978408 w 7406640"/>
              <a:gd name="connsiteY9" fmla="*/ 676656 h 1581912"/>
              <a:gd name="connsiteX10" fmla="*/ 1243584 w 7406640"/>
              <a:gd name="connsiteY10" fmla="*/ 484632 h 1581912"/>
              <a:gd name="connsiteX11" fmla="*/ 1417320 w 7406640"/>
              <a:gd name="connsiteY11" fmla="*/ 374904 h 1581912"/>
              <a:gd name="connsiteX12" fmla="*/ 1609344 w 7406640"/>
              <a:gd name="connsiteY12" fmla="*/ 265176 h 1581912"/>
              <a:gd name="connsiteX13" fmla="*/ 1865376 w 7406640"/>
              <a:gd name="connsiteY13" fmla="*/ 173736 h 1581912"/>
              <a:gd name="connsiteX14" fmla="*/ 2066544 w 7406640"/>
              <a:gd name="connsiteY14" fmla="*/ 128016 h 1581912"/>
              <a:gd name="connsiteX15" fmla="*/ 2441448 w 7406640"/>
              <a:gd name="connsiteY15" fmla="*/ 73152 h 1581912"/>
              <a:gd name="connsiteX16" fmla="*/ 4910328 w 7406640"/>
              <a:gd name="connsiteY16" fmla="*/ 36576 h 1581912"/>
              <a:gd name="connsiteX17" fmla="*/ 6693408 w 7406640"/>
              <a:gd name="connsiteY17" fmla="*/ 9144 h 1581912"/>
              <a:gd name="connsiteX18" fmla="*/ 7406640 w 7406640"/>
              <a:gd name="connsiteY18" fmla="*/ 0 h 1581912"/>
              <a:gd name="connsiteX19" fmla="*/ 7379208 w 7406640"/>
              <a:gd name="connsiteY19" fmla="*/ 1581912 h 158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06640" h="1581912">
                <a:moveTo>
                  <a:pt x="7379208" y="1581912"/>
                </a:moveTo>
                <a:lnTo>
                  <a:pt x="0" y="1581912"/>
                </a:lnTo>
                <a:lnTo>
                  <a:pt x="0" y="1481328"/>
                </a:lnTo>
                <a:lnTo>
                  <a:pt x="27432" y="1362456"/>
                </a:lnTo>
                <a:lnTo>
                  <a:pt x="118872" y="1216152"/>
                </a:lnTo>
                <a:lnTo>
                  <a:pt x="265176" y="1152144"/>
                </a:lnTo>
                <a:lnTo>
                  <a:pt x="356616" y="1097280"/>
                </a:lnTo>
                <a:lnTo>
                  <a:pt x="530352" y="996696"/>
                </a:lnTo>
                <a:lnTo>
                  <a:pt x="694944" y="877824"/>
                </a:lnTo>
                <a:lnTo>
                  <a:pt x="978408" y="676656"/>
                </a:lnTo>
                <a:lnTo>
                  <a:pt x="1243584" y="484632"/>
                </a:lnTo>
                <a:lnTo>
                  <a:pt x="1417320" y="374904"/>
                </a:lnTo>
                <a:lnTo>
                  <a:pt x="1609344" y="265176"/>
                </a:lnTo>
                <a:lnTo>
                  <a:pt x="1865376" y="173736"/>
                </a:lnTo>
                <a:lnTo>
                  <a:pt x="2066544" y="128016"/>
                </a:lnTo>
                <a:lnTo>
                  <a:pt x="2441448" y="73152"/>
                </a:lnTo>
                <a:lnTo>
                  <a:pt x="4910328" y="36576"/>
                </a:lnTo>
                <a:lnTo>
                  <a:pt x="6693408" y="9144"/>
                </a:lnTo>
                <a:lnTo>
                  <a:pt x="7406640" y="0"/>
                </a:lnTo>
                <a:lnTo>
                  <a:pt x="7379208" y="158191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72000" y="49530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58"/>
          <p:cNvGrpSpPr/>
          <p:nvPr/>
        </p:nvGrpSpPr>
        <p:grpSpPr>
          <a:xfrm>
            <a:off x="3962400" y="3943290"/>
            <a:ext cx="3884400" cy="1238310"/>
            <a:chOff x="3962400" y="3943290"/>
            <a:chExt cx="3884400" cy="1238310"/>
          </a:xfrm>
        </p:grpSpPr>
        <p:sp>
          <p:nvSpPr>
            <p:cNvPr id="54" name="TextBox 53"/>
            <p:cNvSpPr txBox="1"/>
            <p:nvPr/>
          </p:nvSpPr>
          <p:spPr>
            <a:xfrm>
              <a:off x="6096000" y="4343400"/>
              <a:ext cx="175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Bedrock: 30 ka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rot="5400000">
              <a:off x="6705600" y="4876800"/>
              <a:ext cx="457200" cy="152400"/>
            </a:xfrm>
            <a:prstGeom prst="straightConnector1">
              <a:avLst/>
            </a:prstGeom>
            <a:ln w="25400">
              <a:solidFill>
                <a:srgbClr val="FFFFE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962400" y="3943290"/>
              <a:ext cx="1707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EB"/>
                  </a:solidFill>
                  <a:latin typeface="Times New Roman" pitchFamily="18" charset="0"/>
                  <a:cs typeface="Times New Roman" pitchFamily="18" charset="0"/>
                </a:rPr>
                <a:t>Boulder: 10 ka</a:t>
              </a:r>
              <a:endParaRPr lang="en-US" sz="20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5400000">
              <a:off x="4495800" y="4495800"/>
              <a:ext cx="457200" cy="152400"/>
            </a:xfrm>
            <a:prstGeom prst="straightConnector1">
              <a:avLst/>
            </a:prstGeom>
            <a:ln w="25400">
              <a:solidFill>
                <a:srgbClr val="FFFFE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 descr="10. Arctic tundra RESIZE.jpg"/>
          <p:cNvPicPr>
            <a:picLocks noChangeAspect="1"/>
          </p:cNvPicPr>
          <p:nvPr/>
        </p:nvPicPr>
        <p:blipFill>
          <a:blip r:embed="rId2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5833 0 " pathEditMode="relative" ptsTypes="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55833 -2.22222E-6 L -3.33333E-6 -2.22222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5 0 " pathEditMode="relative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0" presetClass="path" presetSubtype="0" accel="50000" decel="50000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55833 -1.11111E-6 L -0.01666 -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" grpId="0" animBg="1"/>
      <p:bldP spid="6" grpId="1" animBg="1"/>
      <p:bldP spid="6" grpId="2" animBg="1"/>
      <p:bldP spid="6" grpId="3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Study Sites</a:t>
            </a:r>
            <a:endParaRPr lang="en-US" dirty="0"/>
          </a:p>
        </p:txBody>
      </p:sp>
      <p:pic>
        <p:nvPicPr>
          <p:cNvPr id="3" name="Picture 2" descr="Full_Greenland_Bas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889735"/>
            <a:ext cx="3581400" cy="581586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8600" y="3200400"/>
            <a:ext cx="457200" cy="457200"/>
          </a:xfrm>
          <a:prstGeom prst="ellipse">
            <a:avLst/>
          </a:prstGeom>
          <a:noFill/>
          <a:ln>
            <a:solidFill>
              <a:srgbClr val="FD8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7200" y="4038600"/>
            <a:ext cx="457200" cy="457200"/>
          </a:xfrm>
          <a:prstGeom prst="ellipse">
            <a:avLst/>
          </a:prstGeom>
          <a:noFill/>
          <a:ln>
            <a:solidFill>
              <a:srgbClr val="FD8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13716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Ilulissat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Latitude: 69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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Continuous land surface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Jakobshavn Isfjord</a:t>
            </a:r>
            <a:endParaRPr lang="en-US" sz="20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13716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Upernavik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Latitude: 73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</a:t>
            </a: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Fjord-dissected terrain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No major outlet glaciers</a:t>
            </a:r>
            <a:endParaRPr lang="en-US" sz="20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5" idx="1"/>
          </p:cNvCxnSpPr>
          <p:nvPr/>
        </p:nvCxnSpPr>
        <p:spPr>
          <a:xfrm rot="16200000" flipV="1">
            <a:off x="3200401" y="2971800"/>
            <a:ext cx="981355" cy="1286155"/>
          </a:xfrm>
          <a:prstGeom prst="straightConnector1">
            <a:avLst/>
          </a:prstGeom>
          <a:ln w="25400">
            <a:solidFill>
              <a:srgbClr val="FD80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7"/>
          </p:cNvCxnSpPr>
          <p:nvPr/>
        </p:nvCxnSpPr>
        <p:spPr>
          <a:xfrm rot="5400000" flipH="1" flipV="1">
            <a:off x="4962245" y="1066801"/>
            <a:ext cx="1667155" cy="2733955"/>
          </a:xfrm>
          <a:prstGeom prst="straightConnector1">
            <a:avLst/>
          </a:prstGeom>
          <a:ln w="25400">
            <a:solidFill>
              <a:srgbClr val="FD806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10. Arctic tundra RESIZE.jpg"/>
          <p:cNvPicPr>
            <a:picLocks noChangeAspect="1"/>
          </p:cNvPicPr>
          <p:nvPr/>
        </p:nvPicPr>
        <p:blipFill>
          <a:blip r:embed="rId3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lulissat_Topo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#1: </a:t>
            </a:r>
            <a:r>
              <a:rPr lang="en-US" i="1" dirty="0" smtClean="0"/>
              <a:t>Ilulissat, 69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i="1" dirty="0"/>
          </a:p>
        </p:txBody>
      </p:sp>
      <p:pic>
        <p:nvPicPr>
          <p:cNvPr id="4" name="Picture 3" descr="96. Back to Ilulissat after a broken stove and no food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543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9. First view of the ice RESIZE.jpg"/>
          <p:cNvPicPr>
            <a:picLocks noChangeAspect="1"/>
          </p:cNvPicPr>
          <p:nvPr/>
        </p:nvPicPr>
        <p:blipFill>
          <a:blip r:embed="rId2" cstate="print"/>
          <a:srcRect r="107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0"/>
            <a:ext cx="2240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Paul Bierman</a:t>
            </a:r>
          </a:p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University of Vermont</a:t>
            </a:r>
            <a:endParaRPr lang="en-US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7602" y="990600"/>
            <a:ext cx="2623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Joseph Graly</a:t>
            </a:r>
          </a:p>
          <a:p>
            <a:pPr algn="ctr"/>
            <a:r>
              <a:rPr lang="en-US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University of Vermont ’10</a:t>
            </a:r>
          </a:p>
          <a:p>
            <a:pPr algn="ctr"/>
            <a:r>
              <a:rPr lang="en-US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University of Wyoming</a:t>
            </a:r>
            <a:endParaRPr lang="en-US" dirty="0">
              <a:solidFill>
                <a:srgbClr val="2320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828800"/>
            <a:ext cx="271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Tom Neumann</a:t>
            </a:r>
          </a:p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NASA </a:t>
            </a:r>
            <a:r>
              <a:rPr lang="en-US" dirty="0" err="1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Cryospheric</a:t>
            </a:r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Branch</a:t>
            </a:r>
            <a:endParaRPr lang="en-US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6096000"/>
            <a:ext cx="4063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Bob Finkel</a:t>
            </a:r>
          </a:p>
          <a:p>
            <a:pPr algn="ctr"/>
            <a:r>
              <a:rPr lang="en-US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Lawrence Livermore National Laboratory</a:t>
            </a:r>
            <a:endParaRPr lang="en-US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#1: </a:t>
            </a:r>
            <a:r>
              <a:rPr lang="en-US" i="1" dirty="0" smtClean="0"/>
              <a:t>Ilulissat, 69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dirty="0"/>
          </a:p>
        </p:txBody>
      </p:sp>
      <p:pic>
        <p:nvPicPr>
          <p:cNvPr id="4" name="Picture 3" descr="86. The calving margin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543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#1: </a:t>
            </a:r>
            <a:r>
              <a:rPr lang="en-US" i="1" dirty="0" smtClean="0"/>
              <a:t>Ilulissat, 69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dirty="0"/>
          </a:p>
        </p:txBody>
      </p:sp>
      <p:pic>
        <p:nvPicPr>
          <p:cNvPr id="3" name="Picture 2" descr="94. Beautiful recently glaciated landscape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543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pernavik_Topo_South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80" y="0"/>
            <a:ext cx="91156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#2: </a:t>
            </a:r>
            <a:r>
              <a:rPr lang="en-US" i="1" dirty="0" smtClean="0"/>
              <a:t>Upernavik, 73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dirty="0"/>
          </a:p>
        </p:txBody>
      </p:sp>
      <p:pic>
        <p:nvPicPr>
          <p:cNvPr id="3" name="Picture 2" descr="62. Upernavik, from above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543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#2: </a:t>
            </a:r>
            <a:r>
              <a:rPr lang="en-US" i="1" dirty="0" smtClean="0"/>
              <a:t>Upernavik, 73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dirty="0"/>
          </a:p>
        </p:txBody>
      </p:sp>
      <p:pic>
        <p:nvPicPr>
          <p:cNvPr id="3" name="Picture 2" descr="64. Rugged topography RESIZE.jpg"/>
          <p:cNvPicPr>
            <a:picLocks noChangeAspect="1"/>
          </p:cNvPicPr>
          <p:nvPr/>
        </p:nvPicPr>
        <p:blipFill>
          <a:blip r:embed="rId2" cstate="print"/>
          <a:srcRect l="4524" r="5896"/>
          <a:stretch>
            <a:fillRect/>
          </a:stretch>
        </p:blipFill>
        <p:spPr>
          <a:xfrm>
            <a:off x="762000" y="1066800"/>
            <a:ext cx="75438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#2: </a:t>
            </a:r>
            <a:r>
              <a:rPr lang="en-US" i="1" dirty="0" smtClean="0"/>
              <a:t>Upernavik, 73</a:t>
            </a:r>
            <a:r>
              <a:rPr lang="en-US" i="1" dirty="0" smtClean="0">
                <a:sym typeface="Symbol"/>
              </a:rPr>
              <a:t></a:t>
            </a:r>
            <a:r>
              <a:rPr lang="en-US" i="1" dirty="0" smtClean="0"/>
              <a:t>N</a:t>
            </a:r>
            <a:endParaRPr lang="en-US" dirty="0"/>
          </a:p>
        </p:txBody>
      </p:sp>
      <p:pic>
        <p:nvPicPr>
          <p:cNvPr id="3" name="Picture 2" descr="65. Precarious perch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477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and </a:t>
            </a:r>
            <a:r>
              <a:rPr lang="en-US" baseline="30000" dirty="0" smtClean="0"/>
              <a:t>26</a:t>
            </a:r>
            <a:r>
              <a:rPr lang="en-US" dirty="0" smtClean="0"/>
              <a:t>Al are radioactive isotopes formed when cosmic rays interact with quartz</a:t>
            </a:r>
          </a:p>
          <a:p>
            <a:r>
              <a:rPr lang="en-US" dirty="0" smtClean="0"/>
              <a:t>Use the production rate and concentration to calculate an exposure age</a:t>
            </a:r>
          </a:p>
          <a:p>
            <a:r>
              <a:rPr lang="en-US" dirty="0" smtClean="0"/>
              <a:t>Two study sites in western Greenland: Ilulissat (69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N) and Upernavik (73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N)</a:t>
            </a:r>
          </a:p>
          <a:p>
            <a:r>
              <a:rPr lang="en-US" dirty="0" smtClean="0"/>
              <a:t>Samples collected in “dipsticks”</a:t>
            </a:r>
          </a:p>
          <a:p>
            <a:r>
              <a:rPr lang="en-US" dirty="0" smtClean="0"/>
              <a:t>Goal: to understand subglacial erosion efficiency and ice retreat characteristics</a:t>
            </a:r>
            <a:endParaRPr lang="en-US" dirty="0"/>
          </a:p>
        </p:txBody>
      </p:sp>
      <p:pic>
        <p:nvPicPr>
          <p:cNvPr id="5" name="Picture 4" descr="10. Arctic tundra RESIZE.jpg"/>
          <p:cNvPicPr>
            <a:picLocks noChangeAspect="1"/>
          </p:cNvPicPr>
          <p:nvPr/>
        </p:nvPicPr>
        <p:blipFill>
          <a:blip r:embed="rId2" cstate="print"/>
          <a:srcRect l="40946" r="4565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371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Tools,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Study Design,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209800"/>
            <a:ext cx="44958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Thesis Part I:</a:t>
            </a:r>
            <a:br>
              <a:rPr lang="en-US" dirty="0" smtClean="0"/>
            </a:br>
            <a:r>
              <a:rPr lang="en-US" dirty="0" smtClean="0"/>
              <a:t>Methodological</a:t>
            </a:r>
            <a:br>
              <a:rPr lang="en-US" dirty="0" smtClean="0"/>
            </a:br>
            <a:r>
              <a:rPr lang="en-US" dirty="0" smtClean="0"/>
              <a:t>Development</a:t>
            </a:r>
            <a:endParaRPr lang="en-US" dirty="0"/>
          </a:p>
        </p:txBody>
      </p:sp>
      <p:pic>
        <p:nvPicPr>
          <p:cNvPr id="10" name="Picture 9" descr="21. World's windiest campsite RESIZE.jpg"/>
          <p:cNvPicPr>
            <a:picLocks noChangeAspect="1"/>
          </p:cNvPicPr>
          <p:nvPr/>
        </p:nvPicPr>
        <p:blipFill>
          <a:blip r:embed="rId2" cstate="print"/>
          <a:srcRect l="39167" r="10000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1. World's windiest campsite RESIZE.jpg"/>
          <p:cNvPicPr>
            <a:picLocks noChangeAspect="1"/>
          </p:cNvPicPr>
          <p:nvPr/>
        </p:nvPicPr>
        <p:blipFill>
          <a:blip r:embed="rId2" cstate="print"/>
          <a:srcRect l="40834" r="44166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Methodological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Counting individual atoms!</a:t>
            </a:r>
          </a:p>
          <a:p>
            <a:r>
              <a:rPr lang="en-US" dirty="0" smtClean="0"/>
              <a:t>Limited by the number of atoms that can be counted in a given amount of time</a:t>
            </a:r>
          </a:p>
          <a:p>
            <a:r>
              <a:rPr lang="en-US" dirty="0" smtClean="0"/>
              <a:t>More atoms counted = higher precision</a:t>
            </a:r>
          </a:p>
          <a:p>
            <a:r>
              <a:rPr lang="en-US" dirty="0" smtClean="0"/>
              <a:t>AMS counting efficiency is controlled by the “</a:t>
            </a:r>
            <a:r>
              <a:rPr lang="en-US" b="1" dirty="0" smtClean="0"/>
              <a:t>beam current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Purity of sample</a:t>
            </a:r>
          </a:p>
          <a:p>
            <a:pPr lvl="1"/>
            <a:r>
              <a:rPr lang="en-US" dirty="0" smtClean="0"/>
              <a:t>Amount of sample</a:t>
            </a:r>
          </a:p>
          <a:p>
            <a:r>
              <a:rPr lang="en-US" dirty="0" smtClean="0"/>
              <a:t>Higher beam currents = higher counting efficiency = higher precision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Methodological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bett_Figure1_Downsiz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083" y="0"/>
            <a:ext cx="523891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67400" y="152400"/>
            <a:ext cx="31242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Laboratory</a:t>
            </a:r>
            <a:br>
              <a:rPr lang="en-US" dirty="0" smtClean="0"/>
            </a:br>
            <a:r>
              <a:rPr lang="en-US" dirty="0" smtClean="0"/>
              <a:t>Methods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3. Solo journey to the ice 1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152400"/>
            <a:ext cx="5638800" cy="655564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1200150" algn="l"/>
              </a:tabLs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Thesis Road Map:</a:t>
            </a:r>
          </a:p>
          <a:p>
            <a:pPr algn="ctr">
              <a:tabLst>
                <a:tab pos="1200150" algn="l"/>
              </a:tabLst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Optimizing sample preparation for </a:t>
            </a:r>
            <a:r>
              <a:rPr lang="en-US" sz="2600" cap="small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Be analysis by accelerator mass spectrometry</a:t>
            </a:r>
          </a:p>
          <a:p>
            <a:pPr algn="ctr"/>
            <a:endParaRPr lang="en-US" sz="2600" cap="sm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Paired bedrock and boulder </a:t>
            </a:r>
            <a:r>
              <a:rPr lang="en-US" sz="2600" cap="small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Be concentrations resulting from early Holocene ice retreat near Jakobshavn Isfjord, western Greenland</a:t>
            </a:r>
          </a:p>
          <a:p>
            <a:pPr algn="ctr"/>
            <a:endParaRPr lang="en-US" sz="2600" cap="sm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Constraining landscape history with </a:t>
            </a:r>
            <a:r>
              <a:rPr lang="en-US" sz="2600" cap="small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Be and </a:t>
            </a:r>
            <a:r>
              <a:rPr lang="en-US" sz="2600" cap="small" baseline="30000" dirty="0" smtClean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600" cap="small" dirty="0" smtClean="0">
                <a:latin typeface="Times New Roman" pitchFamily="18" charset="0"/>
                <a:cs typeface="Times New Roman" pitchFamily="18" charset="0"/>
              </a:rPr>
              <a:t>Al in paired bedrock and boulder samples, Upernavik, central-western Greenland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Methodological Optimization</a:t>
            </a:r>
            <a:endParaRPr lang="en-US" dirty="0"/>
          </a:p>
        </p:txBody>
      </p:sp>
      <p:pic>
        <p:nvPicPr>
          <p:cNvPr id="4" name="Picture 3" descr="21. World's windiest campsite RESIZE.jpg"/>
          <p:cNvPicPr>
            <a:picLocks noChangeAspect="1"/>
          </p:cNvPicPr>
          <p:nvPr/>
        </p:nvPicPr>
        <p:blipFill>
          <a:blip r:embed="rId2" cstate="print"/>
          <a:srcRect l="40834" r="44166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Methodological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Development</a:t>
            </a:r>
          </a:p>
        </p:txBody>
      </p:sp>
      <p:pic>
        <p:nvPicPr>
          <p:cNvPr id="6" name="Picture 5" descr="Corbett_Figure11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600200"/>
            <a:ext cx="71374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362200"/>
            <a:ext cx="44958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Thesis Part II:</a:t>
            </a:r>
            <a:br>
              <a:rPr lang="en-US" dirty="0" smtClean="0"/>
            </a:br>
            <a:r>
              <a:rPr lang="en-US" dirty="0" smtClean="0"/>
              <a:t>Ilulissat, Greenland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40833" r="8333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bett_Figure1_Downsiz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8536460" cy="6096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47800" y="2514600"/>
            <a:ext cx="1835983" cy="1238310"/>
            <a:chOff x="1447800" y="2514600"/>
            <a:chExt cx="1835983" cy="1238310"/>
          </a:xfrm>
        </p:grpSpPr>
        <p:sp>
          <p:nvSpPr>
            <p:cNvPr id="3" name="Freeform 2"/>
            <p:cNvSpPr/>
            <p:nvPr/>
          </p:nvSpPr>
          <p:spPr>
            <a:xfrm>
              <a:off x="1447800" y="2514600"/>
              <a:ext cx="1835983" cy="1027529"/>
            </a:xfrm>
            <a:custGeom>
              <a:avLst/>
              <a:gdLst>
                <a:gd name="connsiteX0" fmla="*/ 16708 w 1835983"/>
                <a:gd name="connsiteY0" fmla="*/ 1019175 h 1027529"/>
                <a:gd name="connsiteX1" fmla="*/ 73858 w 1835983"/>
                <a:gd name="connsiteY1" fmla="*/ 990600 h 1027529"/>
                <a:gd name="connsiteX2" fmla="*/ 102433 w 1835983"/>
                <a:gd name="connsiteY2" fmla="*/ 981075 h 1027529"/>
                <a:gd name="connsiteX3" fmla="*/ 131008 w 1835983"/>
                <a:gd name="connsiteY3" fmla="*/ 962025 h 1027529"/>
                <a:gd name="connsiteX4" fmla="*/ 188158 w 1835983"/>
                <a:gd name="connsiteY4" fmla="*/ 942975 h 1027529"/>
                <a:gd name="connsiteX5" fmla="*/ 302458 w 1835983"/>
                <a:gd name="connsiteY5" fmla="*/ 923925 h 1027529"/>
                <a:gd name="connsiteX6" fmla="*/ 359608 w 1835983"/>
                <a:gd name="connsiteY6" fmla="*/ 904875 h 1027529"/>
                <a:gd name="connsiteX7" fmla="*/ 445333 w 1835983"/>
                <a:gd name="connsiteY7" fmla="*/ 876300 h 1027529"/>
                <a:gd name="connsiteX8" fmla="*/ 473908 w 1835983"/>
                <a:gd name="connsiteY8" fmla="*/ 866775 h 1027529"/>
                <a:gd name="connsiteX9" fmla="*/ 502483 w 1835983"/>
                <a:gd name="connsiteY9" fmla="*/ 857250 h 1027529"/>
                <a:gd name="connsiteX10" fmla="*/ 540583 w 1835983"/>
                <a:gd name="connsiteY10" fmla="*/ 847725 h 1027529"/>
                <a:gd name="connsiteX11" fmla="*/ 645358 w 1835983"/>
                <a:gd name="connsiteY11" fmla="*/ 838200 h 1027529"/>
                <a:gd name="connsiteX12" fmla="*/ 778708 w 1835983"/>
                <a:gd name="connsiteY12" fmla="*/ 800100 h 1027529"/>
                <a:gd name="connsiteX13" fmla="*/ 807283 w 1835983"/>
                <a:gd name="connsiteY13" fmla="*/ 790575 h 1027529"/>
                <a:gd name="connsiteX14" fmla="*/ 835858 w 1835983"/>
                <a:gd name="connsiteY14" fmla="*/ 771525 h 1027529"/>
                <a:gd name="connsiteX15" fmla="*/ 893008 w 1835983"/>
                <a:gd name="connsiteY15" fmla="*/ 752475 h 1027529"/>
                <a:gd name="connsiteX16" fmla="*/ 921583 w 1835983"/>
                <a:gd name="connsiteY16" fmla="*/ 733425 h 1027529"/>
                <a:gd name="connsiteX17" fmla="*/ 978733 w 1835983"/>
                <a:gd name="connsiteY17" fmla="*/ 714375 h 1027529"/>
                <a:gd name="connsiteX18" fmla="*/ 1035883 w 1835983"/>
                <a:gd name="connsiteY18" fmla="*/ 695325 h 1027529"/>
                <a:gd name="connsiteX19" fmla="*/ 1064458 w 1835983"/>
                <a:gd name="connsiteY19" fmla="*/ 685800 h 1027529"/>
                <a:gd name="connsiteX20" fmla="*/ 1121608 w 1835983"/>
                <a:gd name="connsiteY20" fmla="*/ 647700 h 1027529"/>
                <a:gd name="connsiteX21" fmla="*/ 1150183 w 1835983"/>
                <a:gd name="connsiteY21" fmla="*/ 638175 h 1027529"/>
                <a:gd name="connsiteX22" fmla="*/ 1178758 w 1835983"/>
                <a:gd name="connsiteY22" fmla="*/ 619125 h 1027529"/>
                <a:gd name="connsiteX23" fmla="*/ 1293058 w 1835983"/>
                <a:gd name="connsiteY23" fmla="*/ 561975 h 1027529"/>
                <a:gd name="connsiteX24" fmla="*/ 1350208 w 1835983"/>
                <a:gd name="connsiteY24" fmla="*/ 523875 h 1027529"/>
                <a:gd name="connsiteX25" fmla="*/ 1378783 w 1835983"/>
                <a:gd name="connsiteY25" fmla="*/ 504825 h 1027529"/>
                <a:gd name="connsiteX26" fmla="*/ 1426408 w 1835983"/>
                <a:gd name="connsiteY26" fmla="*/ 457200 h 1027529"/>
                <a:gd name="connsiteX27" fmla="*/ 1474033 w 1835983"/>
                <a:gd name="connsiteY27" fmla="*/ 409575 h 1027529"/>
                <a:gd name="connsiteX28" fmla="*/ 1483558 w 1835983"/>
                <a:gd name="connsiteY28" fmla="*/ 381000 h 1027529"/>
                <a:gd name="connsiteX29" fmla="*/ 1521658 w 1835983"/>
                <a:gd name="connsiteY29" fmla="*/ 323850 h 1027529"/>
                <a:gd name="connsiteX30" fmla="*/ 1531183 w 1835983"/>
                <a:gd name="connsiteY30" fmla="*/ 295275 h 1027529"/>
                <a:gd name="connsiteX31" fmla="*/ 1559758 w 1835983"/>
                <a:gd name="connsiteY31" fmla="*/ 276225 h 1027529"/>
                <a:gd name="connsiteX32" fmla="*/ 1578808 w 1835983"/>
                <a:gd name="connsiteY32" fmla="*/ 247650 h 1027529"/>
                <a:gd name="connsiteX33" fmla="*/ 1607383 w 1835983"/>
                <a:gd name="connsiteY33" fmla="*/ 219075 h 1027529"/>
                <a:gd name="connsiteX34" fmla="*/ 1645483 w 1835983"/>
                <a:gd name="connsiteY34" fmla="*/ 171450 h 1027529"/>
                <a:gd name="connsiteX35" fmla="*/ 1655008 w 1835983"/>
                <a:gd name="connsiteY35" fmla="*/ 142875 h 1027529"/>
                <a:gd name="connsiteX36" fmla="*/ 1712158 w 1835983"/>
                <a:gd name="connsiteY36" fmla="*/ 104775 h 1027529"/>
                <a:gd name="connsiteX37" fmla="*/ 1740733 w 1835983"/>
                <a:gd name="connsiteY37" fmla="*/ 85725 h 1027529"/>
                <a:gd name="connsiteX38" fmla="*/ 1769308 w 1835983"/>
                <a:gd name="connsiteY38" fmla="*/ 66675 h 1027529"/>
                <a:gd name="connsiteX39" fmla="*/ 1797883 w 1835983"/>
                <a:gd name="connsiteY39" fmla="*/ 57150 h 1027529"/>
                <a:gd name="connsiteX40" fmla="*/ 1835983 w 1835983"/>
                <a:gd name="connsiteY40" fmla="*/ 0 h 102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35983" h="1027529">
                  <a:moveTo>
                    <a:pt x="16708" y="1019175"/>
                  </a:moveTo>
                  <a:cubicBezTo>
                    <a:pt x="88532" y="995234"/>
                    <a:pt x="0" y="1027529"/>
                    <a:pt x="73858" y="990600"/>
                  </a:cubicBezTo>
                  <a:cubicBezTo>
                    <a:pt x="82838" y="986110"/>
                    <a:pt x="93453" y="985565"/>
                    <a:pt x="102433" y="981075"/>
                  </a:cubicBezTo>
                  <a:cubicBezTo>
                    <a:pt x="112672" y="975955"/>
                    <a:pt x="120547" y="966674"/>
                    <a:pt x="131008" y="962025"/>
                  </a:cubicBezTo>
                  <a:cubicBezTo>
                    <a:pt x="149358" y="953870"/>
                    <a:pt x="168233" y="945466"/>
                    <a:pt x="188158" y="942975"/>
                  </a:cubicBezTo>
                  <a:cubicBezTo>
                    <a:pt x="242188" y="936221"/>
                    <a:pt x="257506" y="937411"/>
                    <a:pt x="302458" y="923925"/>
                  </a:cubicBezTo>
                  <a:cubicBezTo>
                    <a:pt x="321692" y="918155"/>
                    <a:pt x="340558" y="911225"/>
                    <a:pt x="359608" y="904875"/>
                  </a:cubicBezTo>
                  <a:lnTo>
                    <a:pt x="445333" y="876300"/>
                  </a:lnTo>
                  <a:lnTo>
                    <a:pt x="473908" y="866775"/>
                  </a:lnTo>
                  <a:cubicBezTo>
                    <a:pt x="483433" y="863600"/>
                    <a:pt x="492743" y="859685"/>
                    <a:pt x="502483" y="857250"/>
                  </a:cubicBezTo>
                  <a:cubicBezTo>
                    <a:pt x="515183" y="854075"/>
                    <a:pt x="527607" y="849455"/>
                    <a:pt x="540583" y="847725"/>
                  </a:cubicBezTo>
                  <a:cubicBezTo>
                    <a:pt x="575344" y="843090"/>
                    <a:pt x="610433" y="841375"/>
                    <a:pt x="645358" y="838200"/>
                  </a:cubicBezTo>
                  <a:cubicBezTo>
                    <a:pt x="741039" y="814280"/>
                    <a:pt x="696720" y="827429"/>
                    <a:pt x="778708" y="800100"/>
                  </a:cubicBezTo>
                  <a:cubicBezTo>
                    <a:pt x="788233" y="796925"/>
                    <a:pt x="798929" y="796144"/>
                    <a:pt x="807283" y="790575"/>
                  </a:cubicBezTo>
                  <a:cubicBezTo>
                    <a:pt x="816808" y="784225"/>
                    <a:pt x="825397" y="776174"/>
                    <a:pt x="835858" y="771525"/>
                  </a:cubicBezTo>
                  <a:cubicBezTo>
                    <a:pt x="854208" y="763370"/>
                    <a:pt x="876300" y="763614"/>
                    <a:pt x="893008" y="752475"/>
                  </a:cubicBezTo>
                  <a:cubicBezTo>
                    <a:pt x="902533" y="746125"/>
                    <a:pt x="911122" y="738074"/>
                    <a:pt x="921583" y="733425"/>
                  </a:cubicBezTo>
                  <a:cubicBezTo>
                    <a:pt x="939933" y="725270"/>
                    <a:pt x="959683" y="720725"/>
                    <a:pt x="978733" y="714375"/>
                  </a:cubicBezTo>
                  <a:lnTo>
                    <a:pt x="1035883" y="695325"/>
                  </a:lnTo>
                  <a:cubicBezTo>
                    <a:pt x="1045408" y="692150"/>
                    <a:pt x="1056104" y="691369"/>
                    <a:pt x="1064458" y="685800"/>
                  </a:cubicBezTo>
                  <a:cubicBezTo>
                    <a:pt x="1083508" y="673100"/>
                    <a:pt x="1099888" y="654940"/>
                    <a:pt x="1121608" y="647700"/>
                  </a:cubicBezTo>
                  <a:cubicBezTo>
                    <a:pt x="1131133" y="644525"/>
                    <a:pt x="1141203" y="642665"/>
                    <a:pt x="1150183" y="638175"/>
                  </a:cubicBezTo>
                  <a:cubicBezTo>
                    <a:pt x="1160422" y="633055"/>
                    <a:pt x="1168297" y="623774"/>
                    <a:pt x="1178758" y="619125"/>
                  </a:cubicBezTo>
                  <a:cubicBezTo>
                    <a:pt x="1297064" y="566545"/>
                    <a:pt x="1174237" y="641189"/>
                    <a:pt x="1293058" y="561975"/>
                  </a:cubicBezTo>
                  <a:lnTo>
                    <a:pt x="1350208" y="523875"/>
                  </a:lnTo>
                  <a:lnTo>
                    <a:pt x="1378783" y="504825"/>
                  </a:lnTo>
                  <a:cubicBezTo>
                    <a:pt x="1429583" y="428625"/>
                    <a:pt x="1362908" y="520700"/>
                    <a:pt x="1426408" y="457200"/>
                  </a:cubicBezTo>
                  <a:cubicBezTo>
                    <a:pt x="1489908" y="393700"/>
                    <a:pt x="1397833" y="460375"/>
                    <a:pt x="1474033" y="409575"/>
                  </a:cubicBezTo>
                  <a:cubicBezTo>
                    <a:pt x="1477208" y="400050"/>
                    <a:pt x="1478682" y="389777"/>
                    <a:pt x="1483558" y="381000"/>
                  </a:cubicBezTo>
                  <a:cubicBezTo>
                    <a:pt x="1494677" y="360986"/>
                    <a:pt x="1514418" y="345570"/>
                    <a:pt x="1521658" y="323850"/>
                  </a:cubicBezTo>
                  <a:cubicBezTo>
                    <a:pt x="1524833" y="314325"/>
                    <a:pt x="1524911" y="303115"/>
                    <a:pt x="1531183" y="295275"/>
                  </a:cubicBezTo>
                  <a:cubicBezTo>
                    <a:pt x="1538334" y="286336"/>
                    <a:pt x="1550233" y="282575"/>
                    <a:pt x="1559758" y="276225"/>
                  </a:cubicBezTo>
                  <a:cubicBezTo>
                    <a:pt x="1566108" y="266700"/>
                    <a:pt x="1571479" y="256444"/>
                    <a:pt x="1578808" y="247650"/>
                  </a:cubicBezTo>
                  <a:cubicBezTo>
                    <a:pt x="1587432" y="237302"/>
                    <a:pt x="1599911" y="230283"/>
                    <a:pt x="1607383" y="219075"/>
                  </a:cubicBezTo>
                  <a:cubicBezTo>
                    <a:pt x="1644189" y="163866"/>
                    <a:pt x="1581576" y="214055"/>
                    <a:pt x="1645483" y="171450"/>
                  </a:cubicBezTo>
                  <a:cubicBezTo>
                    <a:pt x="1648658" y="161925"/>
                    <a:pt x="1647908" y="149975"/>
                    <a:pt x="1655008" y="142875"/>
                  </a:cubicBezTo>
                  <a:cubicBezTo>
                    <a:pt x="1671197" y="126686"/>
                    <a:pt x="1693108" y="117475"/>
                    <a:pt x="1712158" y="104775"/>
                  </a:cubicBezTo>
                  <a:lnTo>
                    <a:pt x="1740733" y="85725"/>
                  </a:lnTo>
                  <a:cubicBezTo>
                    <a:pt x="1750258" y="79375"/>
                    <a:pt x="1758448" y="70295"/>
                    <a:pt x="1769308" y="66675"/>
                  </a:cubicBezTo>
                  <a:lnTo>
                    <a:pt x="1797883" y="57150"/>
                  </a:lnTo>
                  <a:lnTo>
                    <a:pt x="1835983" y="0"/>
                  </a:lnTo>
                </a:path>
              </a:pathLst>
            </a:custGeom>
            <a:ln w="38100">
              <a:solidFill>
                <a:srgbClr val="FD8067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D8067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76400" y="2895600"/>
              <a:ext cx="768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Outer</a:t>
              </a:r>
              <a:endParaRPr lang="en-US" sz="2000" dirty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8800" y="3352800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Inner</a:t>
              </a:r>
              <a:endParaRPr lang="en-US" sz="2000" dirty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78146" y="642860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(Image courtesy of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2000)</a:t>
            </a:r>
            <a:endParaRPr lang="en-U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Fjord Stade Moraine</a:t>
            </a:r>
            <a:endParaRPr lang="en-US" dirty="0"/>
          </a:p>
        </p:txBody>
      </p:sp>
      <p:pic>
        <p:nvPicPr>
          <p:cNvPr id="6" name="Picture 5" descr="PLuto_air.JPG"/>
          <p:cNvPicPr>
            <a:picLocks noChangeAspect="1"/>
          </p:cNvPicPr>
          <p:nvPr/>
        </p:nvPicPr>
        <p:blipFill>
          <a:blip r:embed="rId2" cstate="print"/>
          <a:srcRect b="2913"/>
          <a:stretch>
            <a:fillRect/>
          </a:stretch>
        </p:blipFill>
        <p:spPr>
          <a:xfrm>
            <a:off x="685800" y="914400"/>
            <a:ext cx="78486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0991" y="6352401"/>
            <a:ext cx="2319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(Photo courtesy of Nicolas Young)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bett_Figure2_Downsiz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"/>
            <a:ext cx="8513966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2484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All ages are Holocene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620000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(Image courtesy of </a:t>
            </a:r>
            <a:r>
              <a:rPr lang="en-US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2000)</a:t>
            </a:r>
            <a:endParaRPr lang="en-U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Bedrock/Boulder Comparison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9" name="Picture 8" descr="Corbett_Figure4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914400"/>
            <a:ext cx="3747983" cy="3124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0" y="3655828"/>
            <a:ext cx="3733800" cy="3125972"/>
            <a:chOff x="5029200" y="2590800"/>
            <a:chExt cx="3276600" cy="2743200"/>
          </a:xfrm>
        </p:grpSpPr>
        <p:sp>
          <p:nvSpPr>
            <p:cNvPr id="8" name="Rectangle 7"/>
            <p:cNvSpPr/>
            <p:nvPr/>
          </p:nvSpPr>
          <p:spPr>
            <a:xfrm>
              <a:off x="8229600" y="2590800"/>
              <a:ext cx="7620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orbett_Figure5_Downsize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9200" y="2590800"/>
              <a:ext cx="3200400" cy="27432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334000" y="1510605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Bedrock and boulder samples are in close agreement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4913293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Little or no inheritance</a:t>
            </a:r>
          </a:p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Erosive glacial ice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Complicated Deglaciation Pattern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13691" y="1066800"/>
            <a:ext cx="3972909" cy="3200400"/>
            <a:chOff x="2514600" y="1219200"/>
            <a:chExt cx="5486400" cy="4419601"/>
          </a:xfrm>
        </p:grpSpPr>
        <p:pic>
          <p:nvPicPr>
            <p:cNvPr id="6" name="Picture 5" descr="Corbett_Figure6_Downsize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600" y="1219200"/>
              <a:ext cx="5257800" cy="4419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772400" y="1219201"/>
              <a:ext cx="228600" cy="441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52600" y="44196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 of outer land surface:10.3 ± 0.4 ka (n = 7)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 of inner land surface: 8.0 ± 0.7 ka (n = 21)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Just inside moraine: 8.2 ± 0.1 ka (n = 2)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57150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Complicated deglaciation pattern!</a:t>
            </a:r>
          </a:p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Age of the Fjord Stade moraine is ~8.2 ka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of the Fjord Stade Moraine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5334000"/>
            <a:ext cx="1473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(Vinther et al., 2009)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76400" y="838200"/>
            <a:ext cx="4267200" cy="5497918"/>
            <a:chOff x="2971800" y="926367"/>
            <a:chExt cx="4038600" cy="5203387"/>
          </a:xfrm>
        </p:grpSpPr>
        <p:sp>
          <p:nvSpPr>
            <p:cNvPr id="9" name="Rectangle 8"/>
            <p:cNvSpPr/>
            <p:nvPr/>
          </p:nvSpPr>
          <p:spPr>
            <a:xfrm>
              <a:off x="2971800" y="5867400"/>
              <a:ext cx="4038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71800" y="926367"/>
              <a:ext cx="4038600" cy="5203387"/>
              <a:chOff x="2971800" y="926367"/>
              <a:chExt cx="4038600" cy="520338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71800" y="926367"/>
                <a:ext cx="4038600" cy="5203387"/>
                <a:chOff x="2971800" y="926367"/>
                <a:chExt cx="4038600" cy="5203387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971800" y="926367"/>
                  <a:ext cx="4038600" cy="4941033"/>
                  <a:chOff x="2971800" y="926367"/>
                  <a:chExt cx="3986212" cy="4941033"/>
                </a:xfrm>
              </p:grpSpPr>
              <p:pic>
                <p:nvPicPr>
                  <p:cNvPr id="10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971800" y="926367"/>
                    <a:ext cx="3986212" cy="49410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" name="Rectangle 6"/>
                  <p:cNvSpPr/>
                  <p:nvPr/>
                </p:nvSpPr>
                <p:spPr>
                  <a:xfrm>
                    <a:off x="3657600" y="1066800"/>
                    <a:ext cx="228600" cy="2286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4267200" y="5791200"/>
                  <a:ext cx="186653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Years before present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5867400" y="1143000"/>
                <a:ext cx="152400" cy="441960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6019800" y="16764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Fjord Stade moraine formed due to an ice margin re-advance in association with the “8200 Event”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 of Exposure Ages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1430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There is no statistically significant difference between sample ages at high, medium, and low elevations.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2729805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The ice sheet thinned rapidly, at rates greater than what we can detect within the uncertainties associated with </a:t>
            </a:r>
            <a:r>
              <a:rPr lang="en-US" sz="2800" baseline="300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Be dating.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 of Exposure Ages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6" name="Picture 5" descr="Corbett_Figure7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066800"/>
            <a:ext cx="4114800" cy="503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18238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do we quantify ice margin retreat rates?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05200" y="3810000"/>
            <a:ext cx="3505200" cy="1179731"/>
            <a:chOff x="3505200" y="3810000"/>
            <a:chExt cx="3505200" cy="1179731"/>
          </a:xfrm>
        </p:grpSpPr>
        <p:sp>
          <p:nvSpPr>
            <p:cNvPr id="8" name="Oval 7"/>
            <p:cNvSpPr/>
            <p:nvPr/>
          </p:nvSpPr>
          <p:spPr>
            <a:xfrm>
              <a:off x="3505200" y="3810000"/>
              <a:ext cx="685800" cy="685800"/>
            </a:xfrm>
            <a:prstGeom prst="ellipse">
              <a:avLst/>
            </a:prstGeom>
            <a:noFill/>
            <a:ln w="38100">
              <a:solidFill>
                <a:srgbClr val="FD80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D8067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38600" y="4343400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Ice went behind the present-day margin ~7.6 ka</a:t>
              </a:r>
              <a:endParaRPr lang="en-US" dirty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. Nice views from the air on the way to Upernavik RESIZE.jpg"/>
          <p:cNvPicPr>
            <a:picLocks noChangeAspect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>
          <a:xfrm>
            <a:off x="0" y="0"/>
            <a:ext cx="4656174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667000"/>
            <a:ext cx="44958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Rationale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Margin Retreat</a:t>
            </a:r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6" name="Picture 5" descr="Corbett_Figure1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000125"/>
            <a:ext cx="6553200" cy="4679728"/>
          </a:xfrm>
          <a:prstGeom prst="rect">
            <a:avLst/>
          </a:prstGeom>
          <a:solidFill>
            <a:srgbClr val="FD8067"/>
          </a:solidFill>
        </p:spPr>
      </p:pic>
      <p:sp>
        <p:nvSpPr>
          <p:cNvPr id="8" name="Freeform 7"/>
          <p:cNvSpPr/>
          <p:nvPr/>
        </p:nvSpPr>
        <p:spPr>
          <a:xfrm>
            <a:off x="2933968" y="2667000"/>
            <a:ext cx="1409432" cy="788804"/>
          </a:xfrm>
          <a:custGeom>
            <a:avLst/>
            <a:gdLst>
              <a:gd name="connsiteX0" fmla="*/ 16708 w 1835983"/>
              <a:gd name="connsiteY0" fmla="*/ 1019175 h 1027529"/>
              <a:gd name="connsiteX1" fmla="*/ 73858 w 1835983"/>
              <a:gd name="connsiteY1" fmla="*/ 990600 h 1027529"/>
              <a:gd name="connsiteX2" fmla="*/ 102433 w 1835983"/>
              <a:gd name="connsiteY2" fmla="*/ 981075 h 1027529"/>
              <a:gd name="connsiteX3" fmla="*/ 131008 w 1835983"/>
              <a:gd name="connsiteY3" fmla="*/ 962025 h 1027529"/>
              <a:gd name="connsiteX4" fmla="*/ 188158 w 1835983"/>
              <a:gd name="connsiteY4" fmla="*/ 942975 h 1027529"/>
              <a:gd name="connsiteX5" fmla="*/ 302458 w 1835983"/>
              <a:gd name="connsiteY5" fmla="*/ 923925 h 1027529"/>
              <a:gd name="connsiteX6" fmla="*/ 359608 w 1835983"/>
              <a:gd name="connsiteY6" fmla="*/ 904875 h 1027529"/>
              <a:gd name="connsiteX7" fmla="*/ 445333 w 1835983"/>
              <a:gd name="connsiteY7" fmla="*/ 876300 h 1027529"/>
              <a:gd name="connsiteX8" fmla="*/ 473908 w 1835983"/>
              <a:gd name="connsiteY8" fmla="*/ 866775 h 1027529"/>
              <a:gd name="connsiteX9" fmla="*/ 502483 w 1835983"/>
              <a:gd name="connsiteY9" fmla="*/ 857250 h 1027529"/>
              <a:gd name="connsiteX10" fmla="*/ 540583 w 1835983"/>
              <a:gd name="connsiteY10" fmla="*/ 847725 h 1027529"/>
              <a:gd name="connsiteX11" fmla="*/ 645358 w 1835983"/>
              <a:gd name="connsiteY11" fmla="*/ 838200 h 1027529"/>
              <a:gd name="connsiteX12" fmla="*/ 778708 w 1835983"/>
              <a:gd name="connsiteY12" fmla="*/ 800100 h 1027529"/>
              <a:gd name="connsiteX13" fmla="*/ 807283 w 1835983"/>
              <a:gd name="connsiteY13" fmla="*/ 790575 h 1027529"/>
              <a:gd name="connsiteX14" fmla="*/ 835858 w 1835983"/>
              <a:gd name="connsiteY14" fmla="*/ 771525 h 1027529"/>
              <a:gd name="connsiteX15" fmla="*/ 893008 w 1835983"/>
              <a:gd name="connsiteY15" fmla="*/ 752475 h 1027529"/>
              <a:gd name="connsiteX16" fmla="*/ 921583 w 1835983"/>
              <a:gd name="connsiteY16" fmla="*/ 733425 h 1027529"/>
              <a:gd name="connsiteX17" fmla="*/ 978733 w 1835983"/>
              <a:gd name="connsiteY17" fmla="*/ 714375 h 1027529"/>
              <a:gd name="connsiteX18" fmla="*/ 1035883 w 1835983"/>
              <a:gd name="connsiteY18" fmla="*/ 695325 h 1027529"/>
              <a:gd name="connsiteX19" fmla="*/ 1064458 w 1835983"/>
              <a:gd name="connsiteY19" fmla="*/ 685800 h 1027529"/>
              <a:gd name="connsiteX20" fmla="*/ 1121608 w 1835983"/>
              <a:gd name="connsiteY20" fmla="*/ 647700 h 1027529"/>
              <a:gd name="connsiteX21" fmla="*/ 1150183 w 1835983"/>
              <a:gd name="connsiteY21" fmla="*/ 638175 h 1027529"/>
              <a:gd name="connsiteX22" fmla="*/ 1178758 w 1835983"/>
              <a:gd name="connsiteY22" fmla="*/ 619125 h 1027529"/>
              <a:gd name="connsiteX23" fmla="*/ 1293058 w 1835983"/>
              <a:gd name="connsiteY23" fmla="*/ 561975 h 1027529"/>
              <a:gd name="connsiteX24" fmla="*/ 1350208 w 1835983"/>
              <a:gd name="connsiteY24" fmla="*/ 523875 h 1027529"/>
              <a:gd name="connsiteX25" fmla="*/ 1378783 w 1835983"/>
              <a:gd name="connsiteY25" fmla="*/ 504825 h 1027529"/>
              <a:gd name="connsiteX26" fmla="*/ 1426408 w 1835983"/>
              <a:gd name="connsiteY26" fmla="*/ 457200 h 1027529"/>
              <a:gd name="connsiteX27" fmla="*/ 1474033 w 1835983"/>
              <a:gd name="connsiteY27" fmla="*/ 409575 h 1027529"/>
              <a:gd name="connsiteX28" fmla="*/ 1483558 w 1835983"/>
              <a:gd name="connsiteY28" fmla="*/ 381000 h 1027529"/>
              <a:gd name="connsiteX29" fmla="*/ 1521658 w 1835983"/>
              <a:gd name="connsiteY29" fmla="*/ 323850 h 1027529"/>
              <a:gd name="connsiteX30" fmla="*/ 1531183 w 1835983"/>
              <a:gd name="connsiteY30" fmla="*/ 295275 h 1027529"/>
              <a:gd name="connsiteX31" fmla="*/ 1559758 w 1835983"/>
              <a:gd name="connsiteY31" fmla="*/ 276225 h 1027529"/>
              <a:gd name="connsiteX32" fmla="*/ 1578808 w 1835983"/>
              <a:gd name="connsiteY32" fmla="*/ 247650 h 1027529"/>
              <a:gd name="connsiteX33" fmla="*/ 1607383 w 1835983"/>
              <a:gd name="connsiteY33" fmla="*/ 219075 h 1027529"/>
              <a:gd name="connsiteX34" fmla="*/ 1645483 w 1835983"/>
              <a:gd name="connsiteY34" fmla="*/ 171450 h 1027529"/>
              <a:gd name="connsiteX35" fmla="*/ 1655008 w 1835983"/>
              <a:gd name="connsiteY35" fmla="*/ 142875 h 1027529"/>
              <a:gd name="connsiteX36" fmla="*/ 1712158 w 1835983"/>
              <a:gd name="connsiteY36" fmla="*/ 104775 h 1027529"/>
              <a:gd name="connsiteX37" fmla="*/ 1740733 w 1835983"/>
              <a:gd name="connsiteY37" fmla="*/ 85725 h 1027529"/>
              <a:gd name="connsiteX38" fmla="*/ 1769308 w 1835983"/>
              <a:gd name="connsiteY38" fmla="*/ 66675 h 1027529"/>
              <a:gd name="connsiteX39" fmla="*/ 1797883 w 1835983"/>
              <a:gd name="connsiteY39" fmla="*/ 57150 h 1027529"/>
              <a:gd name="connsiteX40" fmla="*/ 1835983 w 1835983"/>
              <a:gd name="connsiteY40" fmla="*/ 0 h 10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35983" h="1027529">
                <a:moveTo>
                  <a:pt x="16708" y="1019175"/>
                </a:moveTo>
                <a:cubicBezTo>
                  <a:pt x="88532" y="995234"/>
                  <a:pt x="0" y="1027529"/>
                  <a:pt x="73858" y="990600"/>
                </a:cubicBezTo>
                <a:cubicBezTo>
                  <a:pt x="82838" y="986110"/>
                  <a:pt x="93453" y="985565"/>
                  <a:pt x="102433" y="981075"/>
                </a:cubicBezTo>
                <a:cubicBezTo>
                  <a:pt x="112672" y="975955"/>
                  <a:pt x="120547" y="966674"/>
                  <a:pt x="131008" y="962025"/>
                </a:cubicBezTo>
                <a:cubicBezTo>
                  <a:pt x="149358" y="953870"/>
                  <a:pt x="168233" y="945466"/>
                  <a:pt x="188158" y="942975"/>
                </a:cubicBezTo>
                <a:cubicBezTo>
                  <a:pt x="242188" y="936221"/>
                  <a:pt x="257506" y="937411"/>
                  <a:pt x="302458" y="923925"/>
                </a:cubicBezTo>
                <a:cubicBezTo>
                  <a:pt x="321692" y="918155"/>
                  <a:pt x="340558" y="911225"/>
                  <a:pt x="359608" y="904875"/>
                </a:cubicBezTo>
                <a:lnTo>
                  <a:pt x="445333" y="876300"/>
                </a:lnTo>
                <a:lnTo>
                  <a:pt x="473908" y="866775"/>
                </a:lnTo>
                <a:cubicBezTo>
                  <a:pt x="483433" y="863600"/>
                  <a:pt x="492743" y="859685"/>
                  <a:pt x="502483" y="857250"/>
                </a:cubicBezTo>
                <a:cubicBezTo>
                  <a:pt x="515183" y="854075"/>
                  <a:pt x="527607" y="849455"/>
                  <a:pt x="540583" y="847725"/>
                </a:cubicBezTo>
                <a:cubicBezTo>
                  <a:pt x="575344" y="843090"/>
                  <a:pt x="610433" y="841375"/>
                  <a:pt x="645358" y="838200"/>
                </a:cubicBezTo>
                <a:cubicBezTo>
                  <a:pt x="741039" y="814280"/>
                  <a:pt x="696720" y="827429"/>
                  <a:pt x="778708" y="800100"/>
                </a:cubicBezTo>
                <a:cubicBezTo>
                  <a:pt x="788233" y="796925"/>
                  <a:pt x="798929" y="796144"/>
                  <a:pt x="807283" y="790575"/>
                </a:cubicBezTo>
                <a:cubicBezTo>
                  <a:pt x="816808" y="784225"/>
                  <a:pt x="825397" y="776174"/>
                  <a:pt x="835858" y="771525"/>
                </a:cubicBezTo>
                <a:cubicBezTo>
                  <a:pt x="854208" y="763370"/>
                  <a:pt x="876300" y="763614"/>
                  <a:pt x="893008" y="752475"/>
                </a:cubicBezTo>
                <a:cubicBezTo>
                  <a:pt x="902533" y="746125"/>
                  <a:pt x="911122" y="738074"/>
                  <a:pt x="921583" y="733425"/>
                </a:cubicBezTo>
                <a:cubicBezTo>
                  <a:pt x="939933" y="725270"/>
                  <a:pt x="959683" y="720725"/>
                  <a:pt x="978733" y="714375"/>
                </a:cubicBezTo>
                <a:lnTo>
                  <a:pt x="1035883" y="695325"/>
                </a:lnTo>
                <a:cubicBezTo>
                  <a:pt x="1045408" y="692150"/>
                  <a:pt x="1056104" y="691369"/>
                  <a:pt x="1064458" y="685800"/>
                </a:cubicBezTo>
                <a:cubicBezTo>
                  <a:pt x="1083508" y="673100"/>
                  <a:pt x="1099888" y="654940"/>
                  <a:pt x="1121608" y="647700"/>
                </a:cubicBezTo>
                <a:cubicBezTo>
                  <a:pt x="1131133" y="644525"/>
                  <a:pt x="1141203" y="642665"/>
                  <a:pt x="1150183" y="638175"/>
                </a:cubicBezTo>
                <a:cubicBezTo>
                  <a:pt x="1160422" y="633055"/>
                  <a:pt x="1168297" y="623774"/>
                  <a:pt x="1178758" y="619125"/>
                </a:cubicBezTo>
                <a:cubicBezTo>
                  <a:pt x="1297064" y="566545"/>
                  <a:pt x="1174237" y="641189"/>
                  <a:pt x="1293058" y="561975"/>
                </a:cubicBezTo>
                <a:lnTo>
                  <a:pt x="1350208" y="523875"/>
                </a:lnTo>
                <a:lnTo>
                  <a:pt x="1378783" y="504825"/>
                </a:lnTo>
                <a:cubicBezTo>
                  <a:pt x="1429583" y="428625"/>
                  <a:pt x="1362908" y="520700"/>
                  <a:pt x="1426408" y="457200"/>
                </a:cubicBezTo>
                <a:cubicBezTo>
                  <a:pt x="1489908" y="393700"/>
                  <a:pt x="1397833" y="460375"/>
                  <a:pt x="1474033" y="409575"/>
                </a:cubicBezTo>
                <a:cubicBezTo>
                  <a:pt x="1477208" y="400050"/>
                  <a:pt x="1478682" y="389777"/>
                  <a:pt x="1483558" y="381000"/>
                </a:cubicBezTo>
                <a:cubicBezTo>
                  <a:pt x="1494677" y="360986"/>
                  <a:pt x="1514418" y="345570"/>
                  <a:pt x="1521658" y="323850"/>
                </a:cubicBezTo>
                <a:cubicBezTo>
                  <a:pt x="1524833" y="314325"/>
                  <a:pt x="1524911" y="303115"/>
                  <a:pt x="1531183" y="295275"/>
                </a:cubicBezTo>
                <a:cubicBezTo>
                  <a:pt x="1538334" y="286336"/>
                  <a:pt x="1550233" y="282575"/>
                  <a:pt x="1559758" y="276225"/>
                </a:cubicBezTo>
                <a:cubicBezTo>
                  <a:pt x="1566108" y="266700"/>
                  <a:pt x="1571479" y="256444"/>
                  <a:pt x="1578808" y="247650"/>
                </a:cubicBezTo>
                <a:cubicBezTo>
                  <a:pt x="1587432" y="237302"/>
                  <a:pt x="1599911" y="230283"/>
                  <a:pt x="1607383" y="219075"/>
                </a:cubicBezTo>
                <a:cubicBezTo>
                  <a:pt x="1644189" y="163866"/>
                  <a:pt x="1581576" y="214055"/>
                  <a:pt x="1645483" y="171450"/>
                </a:cubicBezTo>
                <a:cubicBezTo>
                  <a:pt x="1648658" y="161925"/>
                  <a:pt x="1647908" y="149975"/>
                  <a:pt x="1655008" y="142875"/>
                </a:cubicBezTo>
                <a:cubicBezTo>
                  <a:pt x="1671197" y="126686"/>
                  <a:pt x="1693108" y="117475"/>
                  <a:pt x="1712158" y="104775"/>
                </a:cubicBezTo>
                <a:lnTo>
                  <a:pt x="1740733" y="85725"/>
                </a:lnTo>
                <a:cubicBezTo>
                  <a:pt x="1750258" y="79375"/>
                  <a:pt x="1758448" y="70295"/>
                  <a:pt x="1769308" y="66675"/>
                </a:cubicBezTo>
                <a:lnTo>
                  <a:pt x="1797883" y="57150"/>
                </a:lnTo>
                <a:lnTo>
                  <a:pt x="1835983" y="0"/>
                </a:lnTo>
              </a:path>
            </a:pathLst>
          </a:custGeom>
          <a:ln w="38100">
            <a:solidFill>
              <a:srgbClr val="FD806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D8067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638425" y="990600"/>
            <a:ext cx="5886450" cy="4686300"/>
          </a:xfrm>
          <a:custGeom>
            <a:avLst/>
            <a:gdLst>
              <a:gd name="connsiteX0" fmla="*/ 2333625 w 5886450"/>
              <a:gd name="connsiteY0" fmla="*/ 4686300 h 4686300"/>
              <a:gd name="connsiteX1" fmla="*/ 5876925 w 5886450"/>
              <a:gd name="connsiteY1" fmla="*/ 4676775 h 4686300"/>
              <a:gd name="connsiteX2" fmla="*/ 5886450 w 5886450"/>
              <a:gd name="connsiteY2" fmla="*/ 19050 h 4686300"/>
              <a:gd name="connsiteX3" fmla="*/ 3171825 w 5886450"/>
              <a:gd name="connsiteY3" fmla="*/ 0 h 4686300"/>
              <a:gd name="connsiteX4" fmla="*/ 2952750 w 5886450"/>
              <a:gd name="connsiteY4" fmla="*/ 85725 h 4686300"/>
              <a:gd name="connsiteX5" fmla="*/ 2762250 w 5886450"/>
              <a:gd name="connsiteY5" fmla="*/ 285750 h 4686300"/>
              <a:gd name="connsiteX6" fmla="*/ 2533650 w 5886450"/>
              <a:gd name="connsiteY6" fmla="*/ 523875 h 4686300"/>
              <a:gd name="connsiteX7" fmla="*/ 2400300 w 5886450"/>
              <a:gd name="connsiteY7" fmla="*/ 695325 h 4686300"/>
              <a:gd name="connsiteX8" fmla="*/ 2257425 w 5886450"/>
              <a:gd name="connsiteY8" fmla="*/ 904875 h 4686300"/>
              <a:gd name="connsiteX9" fmla="*/ 2133600 w 5886450"/>
              <a:gd name="connsiteY9" fmla="*/ 1085850 h 4686300"/>
              <a:gd name="connsiteX10" fmla="*/ 2009775 w 5886450"/>
              <a:gd name="connsiteY10" fmla="*/ 1400175 h 4686300"/>
              <a:gd name="connsiteX11" fmla="*/ 1866900 w 5886450"/>
              <a:gd name="connsiteY11" fmla="*/ 1600200 h 4686300"/>
              <a:gd name="connsiteX12" fmla="*/ 1685925 w 5886450"/>
              <a:gd name="connsiteY12" fmla="*/ 1733550 h 4686300"/>
              <a:gd name="connsiteX13" fmla="*/ 1457325 w 5886450"/>
              <a:gd name="connsiteY13" fmla="*/ 1981200 h 4686300"/>
              <a:gd name="connsiteX14" fmla="*/ 1371600 w 5886450"/>
              <a:gd name="connsiteY14" fmla="*/ 2066925 h 4686300"/>
              <a:gd name="connsiteX15" fmla="*/ 1219200 w 5886450"/>
              <a:gd name="connsiteY15" fmla="*/ 2162175 h 4686300"/>
              <a:gd name="connsiteX16" fmla="*/ 1057275 w 5886450"/>
              <a:gd name="connsiteY16" fmla="*/ 2200275 h 4686300"/>
              <a:gd name="connsiteX17" fmla="*/ 904875 w 5886450"/>
              <a:gd name="connsiteY17" fmla="*/ 2257425 h 4686300"/>
              <a:gd name="connsiteX18" fmla="*/ 809625 w 5886450"/>
              <a:gd name="connsiteY18" fmla="*/ 2295525 h 4686300"/>
              <a:gd name="connsiteX19" fmla="*/ 533400 w 5886450"/>
              <a:gd name="connsiteY19" fmla="*/ 2352675 h 4686300"/>
              <a:gd name="connsiteX20" fmla="*/ 428625 w 5886450"/>
              <a:gd name="connsiteY20" fmla="*/ 2381250 h 4686300"/>
              <a:gd name="connsiteX21" fmla="*/ 323850 w 5886450"/>
              <a:gd name="connsiteY21" fmla="*/ 2419350 h 4686300"/>
              <a:gd name="connsiteX22" fmla="*/ 257175 w 5886450"/>
              <a:gd name="connsiteY22" fmla="*/ 2457450 h 4686300"/>
              <a:gd name="connsiteX23" fmla="*/ 114300 w 5886450"/>
              <a:gd name="connsiteY23" fmla="*/ 2495550 h 4686300"/>
              <a:gd name="connsiteX24" fmla="*/ 76200 w 5886450"/>
              <a:gd name="connsiteY24" fmla="*/ 2562225 h 4686300"/>
              <a:gd name="connsiteX25" fmla="*/ 28575 w 5886450"/>
              <a:gd name="connsiteY25" fmla="*/ 2676525 h 4686300"/>
              <a:gd name="connsiteX26" fmla="*/ 0 w 5886450"/>
              <a:gd name="connsiteY26" fmla="*/ 2838450 h 4686300"/>
              <a:gd name="connsiteX27" fmla="*/ 0 w 5886450"/>
              <a:gd name="connsiteY27" fmla="*/ 2952750 h 4686300"/>
              <a:gd name="connsiteX28" fmla="*/ 19050 w 5886450"/>
              <a:gd name="connsiteY28" fmla="*/ 3105150 h 4686300"/>
              <a:gd name="connsiteX29" fmla="*/ 161925 w 5886450"/>
              <a:gd name="connsiteY29" fmla="*/ 3295650 h 4686300"/>
              <a:gd name="connsiteX30" fmla="*/ 428625 w 5886450"/>
              <a:gd name="connsiteY30" fmla="*/ 3448050 h 4686300"/>
              <a:gd name="connsiteX31" fmla="*/ 704850 w 5886450"/>
              <a:gd name="connsiteY31" fmla="*/ 3657600 h 4686300"/>
              <a:gd name="connsiteX32" fmla="*/ 981075 w 5886450"/>
              <a:gd name="connsiteY32" fmla="*/ 3743325 h 4686300"/>
              <a:gd name="connsiteX33" fmla="*/ 1200150 w 5886450"/>
              <a:gd name="connsiteY33" fmla="*/ 3800475 h 4686300"/>
              <a:gd name="connsiteX34" fmla="*/ 1485900 w 5886450"/>
              <a:gd name="connsiteY34" fmla="*/ 3876675 h 4686300"/>
              <a:gd name="connsiteX35" fmla="*/ 1666875 w 5886450"/>
              <a:gd name="connsiteY35" fmla="*/ 3905250 h 4686300"/>
              <a:gd name="connsiteX36" fmla="*/ 1857375 w 5886450"/>
              <a:gd name="connsiteY36" fmla="*/ 3990975 h 4686300"/>
              <a:gd name="connsiteX37" fmla="*/ 2066925 w 5886450"/>
              <a:gd name="connsiteY37" fmla="*/ 4171950 h 4686300"/>
              <a:gd name="connsiteX38" fmla="*/ 2314575 w 5886450"/>
              <a:gd name="connsiteY38" fmla="*/ 4352925 h 4686300"/>
              <a:gd name="connsiteX39" fmla="*/ 2428875 w 5886450"/>
              <a:gd name="connsiteY39" fmla="*/ 4514850 h 4686300"/>
              <a:gd name="connsiteX40" fmla="*/ 2486025 w 5886450"/>
              <a:gd name="connsiteY40" fmla="*/ 4676775 h 4686300"/>
              <a:gd name="connsiteX41" fmla="*/ 2486025 w 5886450"/>
              <a:gd name="connsiteY41" fmla="*/ 4657725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886450" h="4686300">
                <a:moveTo>
                  <a:pt x="2333625" y="4686300"/>
                </a:moveTo>
                <a:lnTo>
                  <a:pt x="5876925" y="4676775"/>
                </a:lnTo>
                <a:lnTo>
                  <a:pt x="5886450" y="19050"/>
                </a:lnTo>
                <a:lnTo>
                  <a:pt x="3171825" y="0"/>
                </a:lnTo>
                <a:lnTo>
                  <a:pt x="2952750" y="85725"/>
                </a:lnTo>
                <a:lnTo>
                  <a:pt x="2762250" y="285750"/>
                </a:lnTo>
                <a:lnTo>
                  <a:pt x="2533650" y="523875"/>
                </a:lnTo>
                <a:lnTo>
                  <a:pt x="2400300" y="695325"/>
                </a:lnTo>
                <a:lnTo>
                  <a:pt x="2257425" y="904875"/>
                </a:lnTo>
                <a:lnTo>
                  <a:pt x="2133600" y="1085850"/>
                </a:lnTo>
                <a:lnTo>
                  <a:pt x="2009775" y="1400175"/>
                </a:lnTo>
                <a:lnTo>
                  <a:pt x="1866900" y="1600200"/>
                </a:lnTo>
                <a:lnTo>
                  <a:pt x="1685925" y="1733550"/>
                </a:lnTo>
                <a:lnTo>
                  <a:pt x="1457325" y="1981200"/>
                </a:lnTo>
                <a:lnTo>
                  <a:pt x="1371600" y="2066925"/>
                </a:lnTo>
                <a:lnTo>
                  <a:pt x="1219200" y="2162175"/>
                </a:lnTo>
                <a:lnTo>
                  <a:pt x="1057275" y="2200275"/>
                </a:lnTo>
                <a:lnTo>
                  <a:pt x="904875" y="2257425"/>
                </a:lnTo>
                <a:lnTo>
                  <a:pt x="809625" y="2295525"/>
                </a:lnTo>
                <a:lnTo>
                  <a:pt x="533400" y="2352675"/>
                </a:lnTo>
                <a:lnTo>
                  <a:pt x="428625" y="2381250"/>
                </a:lnTo>
                <a:lnTo>
                  <a:pt x="323850" y="2419350"/>
                </a:lnTo>
                <a:lnTo>
                  <a:pt x="257175" y="2457450"/>
                </a:lnTo>
                <a:lnTo>
                  <a:pt x="114300" y="2495550"/>
                </a:lnTo>
                <a:lnTo>
                  <a:pt x="76200" y="2562225"/>
                </a:lnTo>
                <a:lnTo>
                  <a:pt x="28575" y="2676525"/>
                </a:lnTo>
                <a:lnTo>
                  <a:pt x="0" y="2838450"/>
                </a:lnTo>
                <a:lnTo>
                  <a:pt x="0" y="2952750"/>
                </a:lnTo>
                <a:lnTo>
                  <a:pt x="19050" y="3105150"/>
                </a:lnTo>
                <a:lnTo>
                  <a:pt x="161925" y="3295650"/>
                </a:lnTo>
                <a:lnTo>
                  <a:pt x="428625" y="3448050"/>
                </a:lnTo>
                <a:lnTo>
                  <a:pt x="704850" y="3657600"/>
                </a:lnTo>
                <a:lnTo>
                  <a:pt x="981075" y="3743325"/>
                </a:lnTo>
                <a:lnTo>
                  <a:pt x="1200150" y="3800475"/>
                </a:lnTo>
                <a:lnTo>
                  <a:pt x="1485900" y="3876675"/>
                </a:lnTo>
                <a:lnTo>
                  <a:pt x="1666875" y="3905250"/>
                </a:lnTo>
                <a:lnTo>
                  <a:pt x="1857375" y="3990975"/>
                </a:lnTo>
                <a:lnTo>
                  <a:pt x="2066925" y="4171950"/>
                </a:lnTo>
                <a:lnTo>
                  <a:pt x="2314575" y="4352925"/>
                </a:lnTo>
                <a:lnTo>
                  <a:pt x="2428875" y="4514850"/>
                </a:lnTo>
                <a:lnTo>
                  <a:pt x="2486025" y="4676775"/>
                </a:lnTo>
                <a:lnTo>
                  <a:pt x="2486025" y="4657725"/>
                </a:lnTo>
              </a:path>
            </a:pathLst>
          </a:custGeom>
          <a:solidFill>
            <a:srgbClr val="FD8067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4924425" y="1009650"/>
            <a:ext cx="3609975" cy="4657725"/>
          </a:xfrm>
          <a:custGeom>
            <a:avLst/>
            <a:gdLst>
              <a:gd name="connsiteX0" fmla="*/ 857250 w 3609975"/>
              <a:gd name="connsiteY0" fmla="*/ 0 h 4657725"/>
              <a:gd name="connsiteX1" fmla="*/ 3590925 w 3609975"/>
              <a:gd name="connsiteY1" fmla="*/ 0 h 4657725"/>
              <a:gd name="connsiteX2" fmla="*/ 3609975 w 3609975"/>
              <a:gd name="connsiteY2" fmla="*/ 4657725 h 4657725"/>
              <a:gd name="connsiteX3" fmla="*/ 28575 w 3609975"/>
              <a:gd name="connsiteY3" fmla="*/ 4657725 h 4657725"/>
              <a:gd name="connsiteX4" fmla="*/ 152400 w 3609975"/>
              <a:gd name="connsiteY4" fmla="*/ 4562475 h 4657725"/>
              <a:gd name="connsiteX5" fmla="*/ 314325 w 3609975"/>
              <a:gd name="connsiteY5" fmla="*/ 4448175 h 4657725"/>
              <a:gd name="connsiteX6" fmla="*/ 400050 w 3609975"/>
              <a:gd name="connsiteY6" fmla="*/ 4371975 h 4657725"/>
              <a:gd name="connsiteX7" fmla="*/ 504825 w 3609975"/>
              <a:gd name="connsiteY7" fmla="*/ 4267200 h 4657725"/>
              <a:gd name="connsiteX8" fmla="*/ 552450 w 3609975"/>
              <a:gd name="connsiteY8" fmla="*/ 4229100 h 4657725"/>
              <a:gd name="connsiteX9" fmla="*/ 552450 w 3609975"/>
              <a:gd name="connsiteY9" fmla="*/ 4229100 h 4657725"/>
              <a:gd name="connsiteX10" fmla="*/ 676275 w 3609975"/>
              <a:gd name="connsiteY10" fmla="*/ 4219575 h 4657725"/>
              <a:gd name="connsiteX11" fmla="*/ 790575 w 3609975"/>
              <a:gd name="connsiteY11" fmla="*/ 4343400 h 4657725"/>
              <a:gd name="connsiteX12" fmla="*/ 857250 w 3609975"/>
              <a:gd name="connsiteY12" fmla="*/ 4419600 h 4657725"/>
              <a:gd name="connsiteX13" fmla="*/ 1000125 w 3609975"/>
              <a:gd name="connsiteY13" fmla="*/ 4495800 h 4657725"/>
              <a:gd name="connsiteX14" fmla="*/ 1143000 w 3609975"/>
              <a:gd name="connsiteY14" fmla="*/ 4543425 h 4657725"/>
              <a:gd name="connsiteX15" fmla="*/ 1143000 w 3609975"/>
              <a:gd name="connsiteY15" fmla="*/ 4543425 h 4657725"/>
              <a:gd name="connsiteX16" fmla="*/ 1266825 w 3609975"/>
              <a:gd name="connsiteY16" fmla="*/ 4429125 h 4657725"/>
              <a:gd name="connsiteX17" fmla="*/ 1314450 w 3609975"/>
              <a:gd name="connsiteY17" fmla="*/ 4305300 h 4657725"/>
              <a:gd name="connsiteX18" fmla="*/ 1362075 w 3609975"/>
              <a:gd name="connsiteY18" fmla="*/ 4162425 h 4657725"/>
              <a:gd name="connsiteX19" fmla="*/ 1409700 w 3609975"/>
              <a:gd name="connsiteY19" fmla="*/ 4057650 h 4657725"/>
              <a:gd name="connsiteX20" fmla="*/ 1485900 w 3609975"/>
              <a:gd name="connsiteY20" fmla="*/ 3981450 h 4657725"/>
              <a:gd name="connsiteX21" fmla="*/ 1514475 w 3609975"/>
              <a:gd name="connsiteY21" fmla="*/ 3867150 h 4657725"/>
              <a:gd name="connsiteX22" fmla="*/ 1514475 w 3609975"/>
              <a:gd name="connsiteY22" fmla="*/ 3867150 h 4657725"/>
              <a:gd name="connsiteX23" fmla="*/ 1438275 w 3609975"/>
              <a:gd name="connsiteY23" fmla="*/ 3771900 h 4657725"/>
              <a:gd name="connsiteX24" fmla="*/ 1428750 w 3609975"/>
              <a:gd name="connsiteY24" fmla="*/ 3648075 h 4657725"/>
              <a:gd name="connsiteX25" fmla="*/ 1581150 w 3609975"/>
              <a:gd name="connsiteY25" fmla="*/ 3562350 h 4657725"/>
              <a:gd name="connsiteX26" fmla="*/ 1695450 w 3609975"/>
              <a:gd name="connsiteY26" fmla="*/ 3429000 h 4657725"/>
              <a:gd name="connsiteX27" fmla="*/ 1762125 w 3609975"/>
              <a:gd name="connsiteY27" fmla="*/ 3314700 h 4657725"/>
              <a:gd name="connsiteX28" fmla="*/ 1847850 w 3609975"/>
              <a:gd name="connsiteY28" fmla="*/ 3181350 h 4657725"/>
              <a:gd name="connsiteX29" fmla="*/ 1895475 w 3609975"/>
              <a:gd name="connsiteY29" fmla="*/ 3114675 h 4657725"/>
              <a:gd name="connsiteX30" fmla="*/ 2000250 w 3609975"/>
              <a:gd name="connsiteY30" fmla="*/ 3086100 h 4657725"/>
              <a:gd name="connsiteX31" fmla="*/ 2066925 w 3609975"/>
              <a:gd name="connsiteY31" fmla="*/ 2981325 h 4657725"/>
              <a:gd name="connsiteX32" fmla="*/ 2047875 w 3609975"/>
              <a:gd name="connsiteY32" fmla="*/ 2914650 h 4657725"/>
              <a:gd name="connsiteX33" fmla="*/ 2066925 w 3609975"/>
              <a:gd name="connsiteY33" fmla="*/ 2762250 h 4657725"/>
              <a:gd name="connsiteX34" fmla="*/ 2171700 w 3609975"/>
              <a:gd name="connsiteY34" fmla="*/ 2628900 h 4657725"/>
              <a:gd name="connsiteX35" fmla="*/ 2162175 w 3609975"/>
              <a:gd name="connsiteY35" fmla="*/ 2438400 h 4657725"/>
              <a:gd name="connsiteX36" fmla="*/ 2066925 w 3609975"/>
              <a:gd name="connsiteY36" fmla="*/ 2343150 h 4657725"/>
              <a:gd name="connsiteX37" fmla="*/ 1885950 w 3609975"/>
              <a:gd name="connsiteY37" fmla="*/ 2305050 h 4657725"/>
              <a:gd name="connsiteX38" fmla="*/ 1790700 w 3609975"/>
              <a:gd name="connsiteY38" fmla="*/ 2295525 h 4657725"/>
              <a:gd name="connsiteX39" fmla="*/ 1714500 w 3609975"/>
              <a:gd name="connsiteY39" fmla="*/ 2228850 h 4657725"/>
              <a:gd name="connsiteX40" fmla="*/ 1666875 w 3609975"/>
              <a:gd name="connsiteY40" fmla="*/ 2152650 h 4657725"/>
              <a:gd name="connsiteX41" fmla="*/ 1533525 w 3609975"/>
              <a:gd name="connsiteY41" fmla="*/ 2114550 h 4657725"/>
              <a:gd name="connsiteX42" fmla="*/ 1419225 w 3609975"/>
              <a:gd name="connsiteY42" fmla="*/ 2019300 h 4657725"/>
              <a:gd name="connsiteX43" fmla="*/ 1314450 w 3609975"/>
              <a:gd name="connsiteY43" fmla="*/ 1962150 h 4657725"/>
              <a:gd name="connsiteX44" fmla="*/ 1314450 w 3609975"/>
              <a:gd name="connsiteY44" fmla="*/ 1962150 h 4657725"/>
              <a:gd name="connsiteX45" fmla="*/ 1104900 w 3609975"/>
              <a:gd name="connsiteY45" fmla="*/ 1905000 h 4657725"/>
              <a:gd name="connsiteX46" fmla="*/ 981075 w 3609975"/>
              <a:gd name="connsiteY46" fmla="*/ 1828800 h 4657725"/>
              <a:gd name="connsiteX47" fmla="*/ 866775 w 3609975"/>
              <a:gd name="connsiteY47" fmla="*/ 1790700 h 4657725"/>
              <a:gd name="connsiteX48" fmla="*/ 800100 w 3609975"/>
              <a:gd name="connsiteY48" fmla="*/ 1666875 h 4657725"/>
              <a:gd name="connsiteX49" fmla="*/ 714375 w 3609975"/>
              <a:gd name="connsiteY49" fmla="*/ 1562100 h 4657725"/>
              <a:gd name="connsiteX50" fmla="*/ 590550 w 3609975"/>
              <a:gd name="connsiteY50" fmla="*/ 1533525 h 4657725"/>
              <a:gd name="connsiteX51" fmla="*/ 409575 w 3609975"/>
              <a:gd name="connsiteY51" fmla="*/ 1524000 h 4657725"/>
              <a:gd name="connsiteX52" fmla="*/ 361950 w 3609975"/>
              <a:gd name="connsiteY52" fmla="*/ 1457325 h 4657725"/>
              <a:gd name="connsiteX53" fmla="*/ 523875 w 3609975"/>
              <a:gd name="connsiteY53" fmla="*/ 1362075 h 4657725"/>
              <a:gd name="connsiteX54" fmla="*/ 666750 w 3609975"/>
              <a:gd name="connsiteY54" fmla="*/ 1323975 h 4657725"/>
              <a:gd name="connsiteX55" fmla="*/ 504825 w 3609975"/>
              <a:gd name="connsiteY55" fmla="*/ 1209675 h 4657725"/>
              <a:gd name="connsiteX56" fmla="*/ 361950 w 3609975"/>
              <a:gd name="connsiteY56" fmla="*/ 1276350 h 4657725"/>
              <a:gd name="connsiteX57" fmla="*/ 314325 w 3609975"/>
              <a:gd name="connsiteY57" fmla="*/ 1381125 h 4657725"/>
              <a:gd name="connsiteX58" fmla="*/ 219075 w 3609975"/>
              <a:gd name="connsiteY58" fmla="*/ 1428750 h 4657725"/>
              <a:gd name="connsiteX59" fmla="*/ 104775 w 3609975"/>
              <a:gd name="connsiteY59" fmla="*/ 1409700 h 4657725"/>
              <a:gd name="connsiteX60" fmla="*/ 0 w 3609975"/>
              <a:gd name="connsiteY60" fmla="*/ 1333500 h 4657725"/>
              <a:gd name="connsiteX61" fmla="*/ 38100 w 3609975"/>
              <a:gd name="connsiteY61" fmla="*/ 1219200 h 4657725"/>
              <a:gd name="connsiteX62" fmla="*/ 114300 w 3609975"/>
              <a:gd name="connsiteY62" fmla="*/ 1085850 h 4657725"/>
              <a:gd name="connsiteX63" fmla="*/ 57150 w 3609975"/>
              <a:gd name="connsiteY63" fmla="*/ 962025 h 4657725"/>
              <a:gd name="connsiteX64" fmla="*/ 28575 w 3609975"/>
              <a:gd name="connsiteY64" fmla="*/ 847725 h 4657725"/>
              <a:gd name="connsiteX65" fmla="*/ 28575 w 3609975"/>
              <a:gd name="connsiteY65" fmla="*/ 847725 h 4657725"/>
              <a:gd name="connsiteX66" fmla="*/ 228600 w 3609975"/>
              <a:gd name="connsiteY66" fmla="*/ 781050 h 4657725"/>
              <a:gd name="connsiteX67" fmla="*/ 381000 w 3609975"/>
              <a:gd name="connsiteY67" fmla="*/ 666750 h 4657725"/>
              <a:gd name="connsiteX68" fmla="*/ 438150 w 3609975"/>
              <a:gd name="connsiteY68" fmla="*/ 590550 h 4657725"/>
              <a:gd name="connsiteX69" fmla="*/ 409575 w 3609975"/>
              <a:gd name="connsiteY69" fmla="*/ 514350 h 4657725"/>
              <a:gd name="connsiteX70" fmla="*/ 419100 w 3609975"/>
              <a:gd name="connsiteY70" fmla="*/ 381000 h 4657725"/>
              <a:gd name="connsiteX71" fmla="*/ 600075 w 3609975"/>
              <a:gd name="connsiteY71" fmla="*/ 352425 h 4657725"/>
              <a:gd name="connsiteX72" fmla="*/ 762000 w 3609975"/>
              <a:gd name="connsiteY72" fmla="*/ 276225 h 4657725"/>
              <a:gd name="connsiteX73" fmla="*/ 866775 w 3609975"/>
              <a:gd name="connsiteY73" fmla="*/ 247650 h 4657725"/>
              <a:gd name="connsiteX74" fmla="*/ 771525 w 3609975"/>
              <a:gd name="connsiteY74" fmla="*/ 190500 h 4657725"/>
              <a:gd name="connsiteX75" fmla="*/ 771525 w 3609975"/>
              <a:gd name="connsiteY75" fmla="*/ 190500 h 4657725"/>
              <a:gd name="connsiteX76" fmla="*/ 790575 w 3609975"/>
              <a:gd name="connsiteY76" fmla="*/ 85725 h 4657725"/>
              <a:gd name="connsiteX77" fmla="*/ 857250 w 3609975"/>
              <a:gd name="connsiteY77" fmla="*/ 0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609975" h="4657725">
                <a:moveTo>
                  <a:pt x="857250" y="0"/>
                </a:moveTo>
                <a:lnTo>
                  <a:pt x="3590925" y="0"/>
                </a:lnTo>
                <a:lnTo>
                  <a:pt x="3609975" y="4657725"/>
                </a:lnTo>
                <a:lnTo>
                  <a:pt x="28575" y="4657725"/>
                </a:lnTo>
                <a:lnTo>
                  <a:pt x="152400" y="4562475"/>
                </a:lnTo>
                <a:lnTo>
                  <a:pt x="314325" y="4448175"/>
                </a:lnTo>
                <a:lnTo>
                  <a:pt x="400050" y="4371975"/>
                </a:lnTo>
                <a:lnTo>
                  <a:pt x="504825" y="4267200"/>
                </a:lnTo>
                <a:lnTo>
                  <a:pt x="552450" y="4229100"/>
                </a:lnTo>
                <a:lnTo>
                  <a:pt x="552450" y="4229100"/>
                </a:lnTo>
                <a:lnTo>
                  <a:pt x="676275" y="4219575"/>
                </a:lnTo>
                <a:lnTo>
                  <a:pt x="790575" y="4343400"/>
                </a:lnTo>
                <a:lnTo>
                  <a:pt x="857250" y="4419600"/>
                </a:lnTo>
                <a:lnTo>
                  <a:pt x="1000125" y="4495800"/>
                </a:lnTo>
                <a:lnTo>
                  <a:pt x="1143000" y="4543425"/>
                </a:lnTo>
                <a:lnTo>
                  <a:pt x="1143000" y="4543425"/>
                </a:lnTo>
                <a:lnTo>
                  <a:pt x="1266825" y="4429125"/>
                </a:lnTo>
                <a:lnTo>
                  <a:pt x="1314450" y="4305300"/>
                </a:lnTo>
                <a:lnTo>
                  <a:pt x="1362075" y="4162425"/>
                </a:lnTo>
                <a:lnTo>
                  <a:pt x="1409700" y="4057650"/>
                </a:lnTo>
                <a:lnTo>
                  <a:pt x="1485900" y="3981450"/>
                </a:lnTo>
                <a:lnTo>
                  <a:pt x="1514475" y="3867150"/>
                </a:lnTo>
                <a:lnTo>
                  <a:pt x="1514475" y="3867150"/>
                </a:lnTo>
                <a:lnTo>
                  <a:pt x="1438275" y="3771900"/>
                </a:lnTo>
                <a:lnTo>
                  <a:pt x="1428750" y="3648075"/>
                </a:lnTo>
                <a:lnTo>
                  <a:pt x="1581150" y="3562350"/>
                </a:lnTo>
                <a:lnTo>
                  <a:pt x="1695450" y="3429000"/>
                </a:lnTo>
                <a:lnTo>
                  <a:pt x="1762125" y="3314700"/>
                </a:lnTo>
                <a:lnTo>
                  <a:pt x="1847850" y="3181350"/>
                </a:lnTo>
                <a:lnTo>
                  <a:pt x="1895475" y="3114675"/>
                </a:lnTo>
                <a:lnTo>
                  <a:pt x="2000250" y="3086100"/>
                </a:lnTo>
                <a:lnTo>
                  <a:pt x="2066925" y="2981325"/>
                </a:lnTo>
                <a:lnTo>
                  <a:pt x="2047875" y="2914650"/>
                </a:lnTo>
                <a:lnTo>
                  <a:pt x="2066925" y="2762250"/>
                </a:lnTo>
                <a:lnTo>
                  <a:pt x="2171700" y="2628900"/>
                </a:lnTo>
                <a:lnTo>
                  <a:pt x="2162175" y="2438400"/>
                </a:lnTo>
                <a:lnTo>
                  <a:pt x="2066925" y="2343150"/>
                </a:lnTo>
                <a:lnTo>
                  <a:pt x="1885950" y="2305050"/>
                </a:lnTo>
                <a:lnTo>
                  <a:pt x="1790700" y="2295525"/>
                </a:lnTo>
                <a:lnTo>
                  <a:pt x="1714500" y="2228850"/>
                </a:lnTo>
                <a:lnTo>
                  <a:pt x="1666875" y="2152650"/>
                </a:lnTo>
                <a:lnTo>
                  <a:pt x="1533525" y="2114550"/>
                </a:lnTo>
                <a:lnTo>
                  <a:pt x="1419225" y="2019300"/>
                </a:lnTo>
                <a:lnTo>
                  <a:pt x="1314450" y="1962150"/>
                </a:lnTo>
                <a:lnTo>
                  <a:pt x="1314450" y="1962150"/>
                </a:lnTo>
                <a:lnTo>
                  <a:pt x="1104900" y="1905000"/>
                </a:lnTo>
                <a:lnTo>
                  <a:pt x="981075" y="1828800"/>
                </a:lnTo>
                <a:lnTo>
                  <a:pt x="866775" y="1790700"/>
                </a:lnTo>
                <a:lnTo>
                  <a:pt x="800100" y="1666875"/>
                </a:lnTo>
                <a:lnTo>
                  <a:pt x="714375" y="1562100"/>
                </a:lnTo>
                <a:lnTo>
                  <a:pt x="590550" y="1533525"/>
                </a:lnTo>
                <a:lnTo>
                  <a:pt x="409575" y="1524000"/>
                </a:lnTo>
                <a:lnTo>
                  <a:pt x="361950" y="1457325"/>
                </a:lnTo>
                <a:lnTo>
                  <a:pt x="523875" y="1362075"/>
                </a:lnTo>
                <a:lnTo>
                  <a:pt x="666750" y="1323975"/>
                </a:lnTo>
                <a:lnTo>
                  <a:pt x="504825" y="1209675"/>
                </a:lnTo>
                <a:lnTo>
                  <a:pt x="361950" y="1276350"/>
                </a:lnTo>
                <a:lnTo>
                  <a:pt x="314325" y="1381125"/>
                </a:lnTo>
                <a:lnTo>
                  <a:pt x="219075" y="1428750"/>
                </a:lnTo>
                <a:lnTo>
                  <a:pt x="104775" y="1409700"/>
                </a:lnTo>
                <a:lnTo>
                  <a:pt x="0" y="1333500"/>
                </a:lnTo>
                <a:lnTo>
                  <a:pt x="38100" y="1219200"/>
                </a:lnTo>
                <a:lnTo>
                  <a:pt x="114300" y="1085850"/>
                </a:lnTo>
                <a:lnTo>
                  <a:pt x="57150" y="962025"/>
                </a:lnTo>
                <a:lnTo>
                  <a:pt x="28575" y="847725"/>
                </a:lnTo>
                <a:lnTo>
                  <a:pt x="28575" y="847725"/>
                </a:lnTo>
                <a:lnTo>
                  <a:pt x="228600" y="781050"/>
                </a:lnTo>
                <a:lnTo>
                  <a:pt x="381000" y="666750"/>
                </a:lnTo>
                <a:lnTo>
                  <a:pt x="438150" y="590550"/>
                </a:lnTo>
                <a:lnTo>
                  <a:pt x="409575" y="514350"/>
                </a:lnTo>
                <a:lnTo>
                  <a:pt x="419100" y="381000"/>
                </a:lnTo>
                <a:lnTo>
                  <a:pt x="600075" y="352425"/>
                </a:lnTo>
                <a:lnTo>
                  <a:pt x="762000" y="276225"/>
                </a:lnTo>
                <a:lnTo>
                  <a:pt x="866775" y="247650"/>
                </a:lnTo>
                <a:lnTo>
                  <a:pt x="771525" y="190500"/>
                </a:lnTo>
                <a:lnTo>
                  <a:pt x="771525" y="190500"/>
                </a:lnTo>
                <a:lnTo>
                  <a:pt x="790575" y="85725"/>
                </a:lnTo>
                <a:lnTo>
                  <a:pt x="857250" y="0"/>
                </a:lnTo>
                <a:close/>
              </a:path>
            </a:pathLst>
          </a:custGeom>
          <a:solidFill>
            <a:srgbClr val="FD806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828800" y="1905000"/>
            <a:ext cx="4040695" cy="2228910"/>
            <a:chOff x="1828800" y="1905000"/>
            <a:chExt cx="4040695" cy="2228910"/>
          </a:xfrm>
        </p:grpSpPr>
        <p:sp>
          <p:nvSpPr>
            <p:cNvPr id="16" name="Freeform 15"/>
            <p:cNvSpPr/>
            <p:nvPr/>
          </p:nvSpPr>
          <p:spPr>
            <a:xfrm>
              <a:off x="2743200" y="2209800"/>
              <a:ext cx="2305050" cy="1720850"/>
            </a:xfrm>
            <a:custGeom>
              <a:avLst/>
              <a:gdLst>
                <a:gd name="connsiteX0" fmla="*/ 0 w 2305050"/>
                <a:gd name="connsiteY0" fmla="*/ 1558925 h 1720850"/>
                <a:gd name="connsiteX1" fmla="*/ 1304925 w 2305050"/>
                <a:gd name="connsiteY1" fmla="*/ 1501775 h 1720850"/>
                <a:gd name="connsiteX2" fmla="*/ 2000250 w 2305050"/>
                <a:gd name="connsiteY2" fmla="*/ 244475 h 1720850"/>
                <a:gd name="connsiteX3" fmla="*/ 2305050 w 2305050"/>
                <a:gd name="connsiteY3" fmla="*/ 34925 h 172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5050" h="1720850">
                  <a:moveTo>
                    <a:pt x="0" y="1558925"/>
                  </a:moveTo>
                  <a:cubicBezTo>
                    <a:pt x="485775" y="1639887"/>
                    <a:pt x="971550" y="1720850"/>
                    <a:pt x="1304925" y="1501775"/>
                  </a:cubicBezTo>
                  <a:cubicBezTo>
                    <a:pt x="1638300" y="1282700"/>
                    <a:pt x="1833563" y="488950"/>
                    <a:pt x="2000250" y="244475"/>
                  </a:cubicBezTo>
                  <a:cubicBezTo>
                    <a:pt x="2166937" y="0"/>
                    <a:pt x="2235993" y="17462"/>
                    <a:pt x="2305050" y="34925"/>
                  </a:cubicBezTo>
                </a:path>
              </a:pathLst>
            </a:cu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9200" y="1905000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7.6 ka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28800" y="3733800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8.0 ka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7583967">
              <a:off x="4189388" y="2865269"/>
              <a:ext cx="861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 km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52600" y="575149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Retreat rate estimate:</a:t>
            </a:r>
          </a:p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40 km of retreat in 400 yrs ≈ 100 m/yr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Ilulissat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ages are Holocene</a:t>
            </a:r>
          </a:p>
          <a:p>
            <a:r>
              <a:rPr lang="en-US" dirty="0" smtClean="0"/>
              <a:t>Agreement between bedrock and boulder samples indicates little to no inheritance</a:t>
            </a:r>
          </a:p>
          <a:p>
            <a:r>
              <a:rPr lang="en-US" dirty="0" smtClean="0"/>
              <a:t>Efficient subglacial erosion (&gt;2 m)</a:t>
            </a:r>
          </a:p>
          <a:p>
            <a:r>
              <a:rPr lang="en-US" dirty="0" smtClean="0"/>
              <a:t>Deglaciation chronology is complicated due to the presence of a moraine: two land surfaces</a:t>
            </a:r>
          </a:p>
          <a:p>
            <a:r>
              <a:rPr lang="en-US" dirty="0" smtClean="0"/>
              <a:t>Fjord Stade moraine may be associated with the “8200 Event”</a:t>
            </a:r>
          </a:p>
          <a:p>
            <a:r>
              <a:rPr lang="en-US" dirty="0" smtClean="0"/>
              <a:t>Ice retreat began from the coast ~10.3 ka, ice went behind the present-day margin ~7.6 ka</a:t>
            </a:r>
          </a:p>
          <a:p>
            <a:r>
              <a:rPr lang="en-US" dirty="0" smtClean="0"/>
              <a:t>Ice retreated at ~100 m/yr</a:t>
            </a:r>
          </a:p>
          <a:p>
            <a:endParaRPr lang="en-US" dirty="0"/>
          </a:p>
        </p:txBody>
      </p:sp>
      <p:pic>
        <p:nvPicPr>
          <p:cNvPr id="4" name="Picture 3" descr="105. Near collapse RESIZE.jpg"/>
          <p:cNvPicPr>
            <a:picLocks noChangeAspect="1"/>
          </p:cNvPicPr>
          <p:nvPr/>
        </p:nvPicPr>
        <p:blipFill>
          <a:blip r:embed="rId2" cstate="print"/>
          <a:srcRect l="63333" r="21667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Ilulissat,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4. Rugged topography RESIZE.jpg"/>
          <p:cNvPicPr>
            <a:picLocks noChangeAspect="1"/>
          </p:cNvPicPr>
          <p:nvPr/>
        </p:nvPicPr>
        <p:blipFill>
          <a:blip r:embed="rId2" cstate="print"/>
          <a:srcRect l="25311" r="29278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362200"/>
            <a:ext cx="44958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Thesis Part III:</a:t>
            </a:r>
            <a:br>
              <a:rPr lang="en-US" dirty="0" smtClean="0"/>
            </a:br>
            <a:r>
              <a:rPr lang="en-US" dirty="0" smtClean="0"/>
              <a:t>Upernavik, Greenland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90310" y="152400"/>
            <a:ext cx="4920090" cy="6553200"/>
            <a:chOff x="2090310" y="152400"/>
            <a:chExt cx="4920090" cy="6553200"/>
          </a:xfrm>
        </p:grpSpPr>
        <p:pic>
          <p:nvPicPr>
            <p:cNvPr id="4" name="Picture 3" descr="Corbett_Figure1_Downsize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0310" y="152400"/>
              <a:ext cx="4920090" cy="6553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105400" y="5029200"/>
              <a:ext cx="2286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bett_Figure5_Downsiz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609600"/>
            <a:ext cx="8808385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Ages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7" name="Picture 6" descr="Corbett_Figure6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1859" y="1676400"/>
            <a:ext cx="5602941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575149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Something is going on here… why do we have such old exposure ages?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Bedrock/Boulder Comparison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54102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Bedrock samples are much older than paired boulder samples; inheritance is present. Glacial ice is non-erosive or weakly erosive.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orbett_Figure10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96" y="1219200"/>
            <a:ext cx="5105304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Cosmogenic </a:t>
            </a:r>
            <a:r>
              <a:rPr lang="en-US" baseline="30000" dirty="0" smtClean="0"/>
              <a:t>26</a:t>
            </a:r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7391400" cy="5410200"/>
          </a:xfrm>
        </p:spPr>
        <p:txBody>
          <a:bodyPr/>
          <a:lstStyle/>
          <a:p>
            <a:r>
              <a:rPr lang="en-US" dirty="0" smtClean="0"/>
              <a:t>Higher production rate than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dirty="0" smtClean="0"/>
              <a:t>Shorter half-life than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dirty="0" smtClean="0"/>
              <a:t>The two isotopes behave differently when burial occurs and production ceases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Two-Isotope Plot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6400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71800" y="2057400"/>
            <a:ext cx="2072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Constant Exposure</a:t>
            </a:r>
            <a:endParaRPr lang="en-US" b="1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35814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Burial</a:t>
            </a:r>
            <a:endParaRPr lang="en-US" b="1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2057400"/>
            <a:ext cx="2072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Constant Exposure</a:t>
            </a:r>
          </a:p>
          <a:p>
            <a:pPr algn="ctr"/>
            <a:r>
              <a:rPr lang="en-US" b="1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With Erosion</a:t>
            </a:r>
            <a:endParaRPr lang="en-US" b="1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rot="5400000">
            <a:off x="6518077" y="2815055"/>
            <a:ext cx="496669" cy="274021"/>
          </a:xfrm>
          <a:prstGeom prst="straightConnector1">
            <a:avLst/>
          </a:prstGeom>
          <a:ln w="38100">
            <a:solidFill>
              <a:srgbClr val="FD80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Two-Isotope Plot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582769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Samples have experienced both exposure and burial. They have long total histories.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7400" y="1138237"/>
            <a:ext cx="6400800" cy="4648200"/>
            <a:chOff x="2057400" y="1138237"/>
            <a:chExt cx="6400800" cy="4648200"/>
          </a:xfrm>
        </p:grpSpPr>
        <p:pic>
          <p:nvPicPr>
            <p:cNvPr id="14" name="Picture 13" descr="Corbett_Figure9_Downsize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1138237"/>
              <a:ext cx="6400800" cy="4648200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3852863" y="2209800"/>
              <a:ext cx="128587" cy="395287"/>
            </a:xfrm>
            <a:custGeom>
              <a:avLst/>
              <a:gdLst>
                <a:gd name="connsiteX0" fmla="*/ 0 w 128587"/>
                <a:gd name="connsiteY0" fmla="*/ 0 h 395287"/>
                <a:gd name="connsiteX1" fmla="*/ 128587 w 128587"/>
                <a:gd name="connsiteY1" fmla="*/ 0 h 395287"/>
                <a:gd name="connsiteX2" fmla="*/ 119062 w 128587"/>
                <a:gd name="connsiteY2" fmla="*/ 95250 h 395287"/>
                <a:gd name="connsiteX3" fmla="*/ 114300 w 128587"/>
                <a:gd name="connsiteY3" fmla="*/ 190500 h 395287"/>
                <a:gd name="connsiteX4" fmla="*/ 104775 w 128587"/>
                <a:gd name="connsiteY4" fmla="*/ 314325 h 395287"/>
                <a:gd name="connsiteX5" fmla="*/ 85725 w 128587"/>
                <a:gd name="connsiteY5" fmla="*/ 395287 h 395287"/>
                <a:gd name="connsiteX6" fmla="*/ 9525 w 128587"/>
                <a:gd name="connsiteY6" fmla="*/ 314325 h 395287"/>
                <a:gd name="connsiteX7" fmla="*/ 0 w 128587"/>
                <a:gd name="connsiteY7" fmla="*/ 95250 h 395287"/>
                <a:gd name="connsiteX8" fmla="*/ 0 w 128587"/>
                <a:gd name="connsiteY8" fmla="*/ 0 h 39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587" h="395287">
                  <a:moveTo>
                    <a:pt x="0" y="0"/>
                  </a:moveTo>
                  <a:lnTo>
                    <a:pt x="128587" y="0"/>
                  </a:lnTo>
                  <a:lnTo>
                    <a:pt x="119062" y="95250"/>
                  </a:lnTo>
                  <a:lnTo>
                    <a:pt x="114300" y="190500"/>
                  </a:lnTo>
                  <a:lnTo>
                    <a:pt x="104775" y="314325"/>
                  </a:lnTo>
                  <a:lnTo>
                    <a:pt x="85725" y="395287"/>
                  </a:lnTo>
                  <a:lnTo>
                    <a:pt x="9525" y="314325"/>
                  </a:lnTo>
                  <a:lnTo>
                    <a:pt x="0" y="95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962401" y="2209800"/>
              <a:ext cx="228600" cy="461962"/>
            </a:xfrm>
            <a:custGeom>
              <a:avLst/>
              <a:gdLst>
                <a:gd name="connsiteX0" fmla="*/ 57150 w 185737"/>
                <a:gd name="connsiteY0" fmla="*/ 0 h 461962"/>
                <a:gd name="connsiteX1" fmla="*/ 185737 w 185737"/>
                <a:gd name="connsiteY1" fmla="*/ 4762 h 461962"/>
                <a:gd name="connsiteX2" fmla="*/ 161925 w 185737"/>
                <a:gd name="connsiteY2" fmla="*/ 247650 h 461962"/>
                <a:gd name="connsiteX3" fmla="*/ 123825 w 185737"/>
                <a:gd name="connsiteY3" fmla="*/ 461962 h 461962"/>
                <a:gd name="connsiteX4" fmla="*/ 0 w 185737"/>
                <a:gd name="connsiteY4" fmla="*/ 357187 h 461962"/>
                <a:gd name="connsiteX5" fmla="*/ 9525 w 185737"/>
                <a:gd name="connsiteY5" fmla="*/ 314325 h 461962"/>
                <a:gd name="connsiteX6" fmla="*/ 57150 w 185737"/>
                <a:gd name="connsiteY6" fmla="*/ 0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737" h="461962">
                  <a:moveTo>
                    <a:pt x="57150" y="0"/>
                  </a:moveTo>
                  <a:lnTo>
                    <a:pt x="185737" y="4762"/>
                  </a:lnTo>
                  <a:lnTo>
                    <a:pt x="161925" y="247650"/>
                  </a:lnTo>
                  <a:lnTo>
                    <a:pt x="123825" y="461962"/>
                  </a:lnTo>
                  <a:lnTo>
                    <a:pt x="0" y="357187"/>
                  </a:lnTo>
                  <a:lnTo>
                    <a:pt x="9525" y="314325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819525" y="1238250"/>
              <a:ext cx="409575" cy="919162"/>
            </a:xfrm>
            <a:custGeom>
              <a:avLst/>
              <a:gdLst>
                <a:gd name="connsiteX0" fmla="*/ 71438 w 409575"/>
                <a:gd name="connsiteY0" fmla="*/ 0 h 919162"/>
                <a:gd name="connsiteX1" fmla="*/ 185738 w 409575"/>
                <a:gd name="connsiteY1" fmla="*/ 0 h 919162"/>
                <a:gd name="connsiteX2" fmla="*/ 409575 w 409575"/>
                <a:gd name="connsiteY2" fmla="*/ 476250 h 919162"/>
                <a:gd name="connsiteX3" fmla="*/ 409575 w 409575"/>
                <a:gd name="connsiteY3" fmla="*/ 838200 h 919162"/>
                <a:gd name="connsiteX4" fmla="*/ 400050 w 409575"/>
                <a:gd name="connsiteY4" fmla="*/ 919162 h 919162"/>
                <a:gd name="connsiteX5" fmla="*/ 328613 w 409575"/>
                <a:gd name="connsiteY5" fmla="*/ 914400 h 919162"/>
                <a:gd name="connsiteX6" fmla="*/ 204788 w 409575"/>
                <a:gd name="connsiteY6" fmla="*/ 909637 h 919162"/>
                <a:gd name="connsiteX7" fmla="*/ 23813 w 409575"/>
                <a:gd name="connsiteY7" fmla="*/ 909637 h 919162"/>
                <a:gd name="connsiteX8" fmla="*/ 0 w 409575"/>
                <a:gd name="connsiteY8" fmla="*/ 738187 h 919162"/>
                <a:gd name="connsiteX9" fmla="*/ 23813 w 409575"/>
                <a:gd name="connsiteY9" fmla="*/ 328612 h 919162"/>
                <a:gd name="connsiteX10" fmla="*/ 23813 w 409575"/>
                <a:gd name="connsiteY10" fmla="*/ 276225 h 919162"/>
                <a:gd name="connsiteX11" fmla="*/ 71438 w 409575"/>
                <a:gd name="connsiteY11" fmla="*/ 0 h 9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575" h="919162">
                  <a:moveTo>
                    <a:pt x="71438" y="0"/>
                  </a:moveTo>
                  <a:lnTo>
                    <a:pt x="185738" y="0"/>
                  </a:lnTo>
                  <a:lnTo>
                    <a:pt x="409575" y="476250"/>
                  </a:lnTo>
                  <a:lnTo>
                    <a:pt x="409575" y="838200"/>
                  </a:lnTo>
                  <a:lnTo>
                    <a:pt x="400050" y="919162"/>
                  </a:lnTo>
                  <a:lnTo>
                    <a:pt x="328613" y="914400"/>
                  </a:lnTo>
                  <a:lnTo>
                    <a:pt x="204788" y="909637"/>
                  </a:lnTo>
                  <a:lnTo>
                    <a:pt x="23813" y="909637"/>
                  </a:lnTo>
                  <a:lnTo>
                    <a:pt x="0" y="738187"/>
                  </a:lnTo>
                  <a:lnTo>
                    <a:pt x="23813" y="328612"/>
                  </a:lnTo>
                  <a:lnTo>
                    <a:pt x="23813" y="276225"/>
                  </a:lnTo>
                  <a:lnTo>
                    <a:pt x="71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Why Greenland?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7162800" cy="1828800"/>
          </a:xfrm>
        </p:spPr>
        <p:txBody>
          <a:bodyPr/>
          <a:lstStyle/>
          <a:p>
            <a:r>
              <a:rPr lang="en-US" dirty="0" smtClean="0"/>
              <a:t>Greenland Ice Sheet holds ~7 m global sea level equivalent</a:t>
            </a:r>
          </a:p>
          <a:p>
            <a:r>
              <a:rPr lang="en-US" dirty="0" smtClean="0"/>
              <a:t>Highly susceptible to warming climate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00200" y="4432518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Goal: to investigate how the ice sheet behaved during </a:t>
            </a:r>
            <a:r>
              <a:rPr lang="en-US" sz="2800" i="1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past</a:t>
            </a:r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 warming episodes in order to understand how it might behave in the future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42. Nice views from the air on the way to Upernavik (7-12-08).jpg"/>
          <p:cNvPicPr>
            <a:picLocks noChangeAspect="1"/>
          </p:cNvPicPr>
          <p:nvPr/>
        </p:nvPicPr>
        <p:blipFill>
          <a:blip r:embed="rId2" cstate="print"/>
          <a:srcRect l="55377" r="237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History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1600" y="2438400"/>
            <a:ext cx="120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D8067"/>
                </a:solidFill>
              </a:rPr>
              <a:t>Warmer</a:t>
            </a:r>
            <a:endParaRPr lang="en-US" sz="2400" dirty="0">
              <a:solidFill>
                <a:srgbClr val="FD806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80060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3BDDD"/>
                </a:solidFill>
              </a:rPr>
              <a:t>Colder</a:t>
            </a:r>
            <a:endParaRPr lang="en-US" sz="2400" dirty="0">
              <a:solidFill>
                <a:srgbClr val="A3BDDD"/>
              </a:solidFill>
            </a:endParaRPr>
          </a:p>
        </p:txBody>
      </p:sp>
      <p:pic>
        <p:nvPicPr>
          <p:cNvPr id="15" name="Picture 14" descr="Oxygen_Isotope_Stages_Young.jpg"/>
          <p:cNvPicPr>
            <a:picLocks noChangeAspect="1"/>
          </p:cNvPicPr>
          <p:nvPr/>
        </p:nvPicPr>
        <p:blipFill>
          <a:blip r:embed="rId3" cstate="print"/>
          <a:srcRect l="7500" t="18669" r="4167" b="11438"/>
          <a:stretch>
            <a:fillRect/>
          </a:stretch>
        </p:blipFill>
        <p:spPr>
          <a:xfrm>
            <a:off x="1828800" y="2895600"/>
            <a:ext cx="7133899" cy="1930880"/>
          </a:xfrm>
          <a:prstGeom prst="rect">
            <a:avLst/>
          </a:prstGeom>
        </p:spPr>
      </p:pic>
      <p:sp>
        <p:nvSpPr>
          <p:cNvPr id="16" name="Up-Down Arrow 15"/>
          <p:cNvSpPr/>
          <p:nvPr/>
        </p:nvSpPr>
        <p:spPr>
          <a:xfrm>
            <a:off x="1524000" y="2819400"/>
            <a:ext cx="152400" cy="1981200"/>
          </a:xfrm>
          <a:prstGeom prst="upDownArrow">
            <a:avLst/>
          </a:prstGeom>
          <a:gradFill>
            <a:gsLst>
              <a:gs pos="0">
                <a:srgbClr val="FD8067"/>
              </a:gs>
              <a:gs pos="100000">
                <a:srgbClr val="A3BD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51891" y="2667000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Lisiecki</a:t>
            </a:r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200" dirty="0" err="1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Raymo</a:t>
            </a:r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, 2005)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286000" y="1447800"/>
            <a:ext cx="4953000" cy="3048000"/>
            <a:chOff x="2286000" y="1447800"/>
            <a:chExt cx="4953000" cy="3048000"/>
          </a:xfrm>
        </p:grpSpPr>
        <p:sp>
          <p:nvSpPr>
            <p:cNvPr id="10" name="Rectangle 9"/>
            <p:cNvSpPr/>
            <p:nvPr/>
          </p:nvSpPr>
          <p:spPr>
            <a:xfrm>
              <a:off x="2286000" y="3048000"/>
              <a:ext cx="1524000" cy="1447800"/>
            </a:xfrm>
            <a:prstGeom prst="rect">
              <a:avLst/>
            </a:prstGeom>
            <a:solidFill>
              <a:srgbClr val="A3BDDD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0800" y="1447800"/>
              <a:ext cx="4648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Landscape history represented by Upernavik samples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" name="Straight Arrow Connector 17"/>
            <p:cNvCxnSpPr>
              <a:stCxn id="11" idx="2"/>
            </p:cNvCxnSpPr>
            <p:nvPr/>
          </p:nvCxnSpPr>
          <p:spPr>
            <a:xfrm rot="5400000">
              <a:off x="3658404" y="1943903"/>
              <a:ext cx="798493" cy="1714500"/>
            </a:xfrm>
            <a:prstGeom prst="straightConnector1">
              <a:avLst/>
            </a:prstGeom>
            <a:ln w="3810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286000" y="1447800"/>
            <a:ext cx="4953000" cy="3048000"/>
            <a:chOff x="2286000" y="1447800"/>
            <a:chExt cx="4953000" cy="3048000"/>
          </a:xfrm>
        </p:grpSpPr>
        <p:sp>
          <p:nvSpPr>
            <p:cNvPr id="19" name="Rectangle 18"/>
            <p:cNvSpPr/>
            <p:nvPr/>
          </p:nvSpPr>
          <p:spPr>
            <a:xfrm>
              <a:off x="2286000" y="3048000"/>
              <a:ext cx="45719" cy="1447800"/>
            </a:xfrm>
            <a:prstGeom prst="rect">
              <a:avLst/>
            </a:prstGeom>
            <a:solidFill>
              <a:srgbClr val="A3BDDD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47800"/>
              <a:ext cx="4648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Landscape history represented by Ilulissat samples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 rot="5400000">
              <a:off x="3182957" y="1581152"/>
              <a:ext cx="911188" cy="2552699"/>
            </a:xfrm>
            <a:prstGeom prst="straightConnector1">
              <a:avLst/>
            </a:prstGeom>
            <a:ln w="3810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Inheritance and Elevation</a:t>
            </a:r>
            <a:endParaRPr lang="en-US" dirty="0"/>
          </a:p>
        </p:txBody>
      </p:sp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6" name="Picture 5" descr="Corbett_Figure12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1143000"/>
            <a:ext cx="5729906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529429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There is more inheritance at higher elevations. High-elevation ice is less erosive.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14478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79299" y="1371600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Bedrock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24200" y="1706881"/>
            <a:ext cx="45719" cy="457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00400" y="1658779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Boulder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Subglacial Erosion and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must be meltwater in order for ice to perform erosion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FD8067"/>
                </a:solidFill>
              </a:rPr>
              <a:t>Warm-based</a:t>
            </a:r>
            <a:r>
              <a:rPr lang="en-US" dirty="0" smtClean="0"/>
              <a:t>” ice has meltwater at its bed due to warmer basal temperatures</a:t>
            </a:r>
          </a:p>
          <a:p>
            <a:pPr lvl="1"/>
            <a:r>
              <a:rPr lang="en-US" dirty="0" smtClean="0"/>
              <a:t>With thicker ice, overlying weight decreases the pressure melting point</a:t>
            </a:r>
          </a:p>
          <a:p>
            <a:pPr lvl="1"/>
            <a:r>
              <a:rPr lang="en-US" dirty="0" smtClean="0"/>
              <a:t>Low elevations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A3BDDD"/>
                </a:solidFill>
              </a:rPr>
              <a:t>Cold-based</a:t>
            </a:r>
            <a:r>
              <a:rPr lang="en-US" dirty="0" smtClean="0"/>
              <a:t>” ice has no meltwater at its bed due to colder basal temperatures</a:t>
            </a:r>
          </a:p>
          <a:p>
            <a:pPr lvl="1"/>
            <a:r>
              <a:rPr lang="en-US" dirty="0" smtClean="0"/>
              <a:t>With thinner ice, overlying weight is not sufficient to decrease the pressure melting point</a:t>
            </a:r>
          </a:p>
          <a:p>
            <a:pPr lvl="1"/>
            <a:r>
              <a:rPr lang="en-US" dirty="0" smtClean="0"/>
              <a:t>High elevations</a:t>
            </a:r>
            <a:endParaRPr lang="en-US" dirty="0"/>
          </a:p>
        </p:txBody>
      </p:sp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 of Exposure Ages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618238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do we quantify ice margin retreat rates?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12" name="Picture 11" descr="Corbett_Figure13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990600"/>
            <a:ext cx="4818802" cy="5029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486400" y="121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41499" y="1143000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Bedrock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98218" y="143017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53317" y="1353979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Boulder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5486400" y="1676400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562600" y="1582579"/>
            <a:ext cx="1798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6 Youngest boulder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Variability of Exposure Ages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838200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youngest samples have statistically indistinguishable ages of 11.3 ± 0.5 ka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12" name="Picture 11" descr="Corbett_Figure13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998" y="990600"/>
            <a:ext cx="4818802" cy="50292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334598" y="4953000"/>
            <a:ext cx="2895600" cy="0"/>
          </a:xfrm>
          <a:prstGeom prst="line">
            <a:avLst/>
          </a:prstGeom>
          <a:ln w="25400">
            <a:solidFill>
              <a:srgbClr val="FD8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58000" y="3646944"/>
            <a:ext cx="2133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Numerical modeling yields a statistically most likely retreat rate of ~170 m/yr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8110" y="1219200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33209" y="1143000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Bedrock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89928" y="143017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45027" y="1353979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Boulder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678110" y="1676400"/>
            <a:ext cx="76200" cy="762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54310" y="1582579"/>
            <a:ext cx="1798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6 Youngest boulder samples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Paleoclimate Context</a:t>
            </a:r>
            <a:endParaRPr lang="en-US" dirty="0"/>
          </a:p>
        </p:txBody>
      </p:sp>
      <p:pic>
        <p:nvPicPr>
          <p:cNvPr id="4" name="Picture 3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  <p:pic>
        <p:nvPicPr>
          <p:cNvPr id="6" name="Picture 5" descr="Corbett_Figure14_Downsiz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1219200"/>
            <a:ext cx="6054750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5446693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Rapid loss of ice may have occurred during warming after the Younger Dryas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Upernavik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ages are old, few are Holocene</a:t>
            </a:r>
          </a:p>
          <a:p>
            <a:r>
              <a:rPr lang="en-US" dirty="0" smtClean="0"/>
              <a:t>Poor agreement between bedrock and boulder samples indicates ample inheritance</a:t>
            </a:r>
          </a:p>
          <a:p>
            <a:r>
              <a:rPr lang="en-US" dirty="0" smtClean="0"/>
              <a:t>Low subglacial erosion rates</a:t>
            </a:r>
          </a:p>
          <a:p>
            <a:r>
              <a:rPr lang="en-US" dirty="0" smtClean="0"/>
              <a:t>Ice retreat occurred rapidly at ~11.3 ± 0.5 ka</a:t>
            </a:r>
          </a:p>
          <a:p>
            <a:r>
              <a:rPr lang="en-US" dirty="0" smtClean="0"/>
              <a:t>Ice retreated at ~170 m/yr</a:t>
            </a:r>
          </a:p>
          <a:p>
            <a:r>
              <a:rPr lang="en-US" dirty="0" smtClean="0"/>
              <a:t>Rapid ice retreat may have coincided with warming after the Younger Dryas</a:t>
            </a:r>
          </a:p>
          <a:p>
            <a:endParaRPr lang="en-US" dirty="0"/>
          </a:p>
        </p:txBody>
      </p:sp>
      <p:pic>
        <p:nvPicPr>
          <p:cNvPr id="6" name="Picture 5" descr="64. Rugged topography RESIZE.jpg"/>
          <p:cNvPicPr>
            <a:picLocks noChangeAspect="1"/>
          </p:cNvPicPr>
          <p:nvPr/>
        </p:nvPicPr>
        <p:blipFill>
          <a:blip r:embed="rId2" cstate="print"/>
          <a:srcRect l="34988" r="51612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Part III: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Upernavik,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Greenland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. Home sweet home RESIZE.jpg"/>
          <p:cNvPicPr>
            <a:picLocks noChangeAspect="1"/>
          </p:cNvPicPr>
          <p:nvPr/>
        </p:nvPicPr>
        <p:blipFill>
          <a:blip r:embed="rId2" cstate="print"/>
          <a:srcRect l="39406" r="15239"/>
          <a:stretch>
            <a:fillRect/>
          </a:stretch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200" y="2362200"/>
            <a:ext cx="4495800" cy="20574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The Big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Comparisons Between Sites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600200"/>
          <a:ext cx="73914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657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ILULISSAT</a:t>
                      </a:r>
                      <a:endParaRPr lang="en-US" b="1" dirty="0">
                        <a:solidFill>
                          <a:srgbClr val="FFFFE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UPERNAVIK</a:t>
                      </a:r>
                      <a:endParaRPr lang="en-US" b="1" dirty="0">
                        <a:solidFill>
                          <a:srgbClr val="FFFFE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Ages are Holocene-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 inheritance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Many</a:t>
                      </a:r>
                      <a:r>
                        <a:rPr lang="en-US" baseline="0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old ages- </a:t>
                      </a:r>
                      <a:r>
                        <a:rPr lang="en-US" b="1" baseline="0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much inheritance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 is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highly erosive</a:t>
                      </a:r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everywhere</a:t>
                      </a:r>
                      <a:endParaRPr lang="en-US" dirty="0">
                        <a:solidFill>
                          <a:srgbClr val="FFFFE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 has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 erosion efficiency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sheet is </a:t>
                      </a:r>
                      <a:r>
                        <a:rPr lang="en-US" b="1" baseline="0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thicker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 sheet is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thinner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 retreat lasted from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10.3 – 7.6 ka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Ice retreat occurred around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11.3 ka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Retreat rates were</a:t>
                      </a:r>
                      <a:r>
                        <a:rPr lang="en-US" baseline="0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~100 m/yr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Retreat rates were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~170 m/yr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Slower retreat rates due to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fjord-based</a:t>
                      </a:r>
                      <a:r>
                        <a:rPr lang="en-US" b="1" baseline="0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ice margin</a:t>
                      </a:r>
                      <a:endParaRPr lang="en-US" b="1" dirty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EB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Faster retreat rates due to</a:t>
                      </a:r>
                      <a:endParaRPr lang="en-US" baseline="0" dirty="0" smtClean="0">
                        <a:solidFill>
                          <a:srgbClr val="FFFFEB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floating</a:t>
                      </a:r>
                      <a:r>
                        <a:rPr lang="en-US" b="1" baseline="0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ice margin</a:t>
                      </a:r>
                      <a:endParaRPr lang="en-US" b="1" dirty="0" smtClean="0">
                        <a:solidFill>
                          <a:srgbClr val="FD806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Fjord Stade moraine formed during the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“8200 Event”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(?)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Rapid ice retreat occurred after the </a:t>
                      </a:r>
                      <a:r>
                        <a:rPr lang="en-US" b="1" dirty="0" smtClean="0">
                          <a:solidFill>
                            <a:srgbClr val="FD8067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Younger Dryas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(?)</a:t>
                      </a:r>
                      <a:endParaRPr lang="en-US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5000" y="55626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rPr>
              <a:t>High degree of variability between two sites only 500 km apart</a:t>
            </a:r>
            <a:endParaRPr lang="en-US" sz="2800" dirty="0">
              <a:solidFill>
                <a:srgbClr val="FD80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97. Home sweet home RESIZE.jpg"/>
          <p:cNvPicPr>
            <a:picLocks noChangeAspect="1"/>
          </p:cNvPicPr>
          <p:nvPr/>
        </p:nvPicPr>
        <p:blipFill>
          <a:blip r:embed="rId2" cstate="print"/>
          <a:srcRect l="49815" r="36801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The Big Picture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76400" y="2057400"/>
            <a:ext cx="7086600" cy="228600"/>
            <a:chOff x="1676400" y="2057400"/>
            <a:chExt cx="7086600" cy="228600"/>
          </a:xfrm>
        </p:grpSpPr>
        <p:sp useBgFill="1">
          <p:nvSpPr>
            <p:cNvPr id="9" name="Rectangle 8"/>
            <p:cNvSpPr/>
            <p:nvPr/>
          </p:nvSpPr>
          <p:spPr>
            <a:xfrm>
              <a:off x="1676400" y="2057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" name="Rectangle 9"/>
            <p:cNvSpPr/>
            <p:nvPr/>
          </p:nvSpPr>
          <p:spPr>
            <a:xfrm>
              <a:off x="5334000" y="2057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2438400"/>
            <a:ext cx="7086600" cy="228600"/>
            <a:chOff x="1676400" y="2438400"/>
            <a:chExt cx="7086600" cy="228600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676400" y="2438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2" name="Rectangle 11"/>
            <p:cNvSpPr/>
            <p:nvPr/>
          </p:nvSpPr>
          <p:spPr>
            <a:xfrm>
              <a:off x="5334000" y="2438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52600" y="2743200"/>
            <a:ext cx="7086600" cy="304800"/>
            <a:chOff x="1752600" y="2819400"/>
            <a:chExt cx="7086600" cy="228600"/>
          </a:xfrm>
        </p:grpSpPr>
        <p:sp useBgFill="1">
          <p:nvSpPr>
            <p:cNvPr id="13" name="Rectangle 12"/>
            <p:cNvSpPr/>
            <p:nvPr/>
          </p:nvSpPr>
          <p:spPr>
            <a:xfrm>
              <a:off x="1752600" y="2819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 13"/>
            <p:cNvSpPr/>
            <p:nvPr/>
          </p:nvSpPr>
          <p:spPr>
            <a:xfrm>
              <a:off x="5410200" y="28194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6400" y="3124200"/>
            <a:ext cx="7086600" cy="228600"/>
            <a:chOff x="1676400" y="3124200"/>
            <a:chExt cx="7086600" cy="228600"/>
          </a:xfrm>
        </p:grpSpPr>
        <p:sp useBgFill="1">
          <p:nvSpPr>
            <p:cNvPr id="15" name="Rectangle 14"/>
            <p:cNvSpPr/>
            <p:nvPr/>
          </p:nvSpPr>
          <p:spPr>
            <a:xfrm>
              <a:off x="1676400" y="31242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Rectangle 15"/>
            <p:cNvSpPr/>
            <p:nvPr/>
          </p:nvSpPr>
          <p:spPr>
            <a:xfrm>
              <a:off x="5334000" y="3124200"/>
              <a:ext cx="34290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52600" y="3505200"/>
            <a:ext cx="7010400" cy="304800"/>
            <a:chOff x="1752600" y="3505200"/>
            <a:chExt cx="7010400" cy="304800"/>
          </a:xfrm>
        </p:grpSpPr>
        <p:sp useBgFill="1">
          <p:nvSpPr>
            <p:cNvPr id="17" name="Rectangle 16"/>
            <p:cNvSpPr/>
            <p:nvPr/>
          </p:nvSpPr>
          <p:spPr>
            <a:xfrm>
              <a:off x="1752600" y="3505200"/>
              <a:ext cx="34290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8" name="Rectangle 17"/>
            <p:cNvSpPr/>
            <p:nvPr/>
          </p:nvSpPr>
          <p:spPr>
            <a:xfrm>
              <a:off x="5334000" y="3505200"/>
              <a:ext cx="34290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76400" y="3886200"/>
            <a:ext cx="7086600" cy="533400"/>
            <a:chOff x="1676400" y="3886200"/>
            <a:chExt cx="7086600" cy="533400"/>
          </a:xfrm>
        </p:grpSpPr>
        <p:sp useBgFill="1">
          <p:nvSpPr>
            <p:cNvPr id="19" name="Rectangle 18"/>
            <p:cNvSpPr/>
            <p:nvPr/>
          </p:nvSpPr>
          <p:spPr>
            <a:xfrm>
              <a:off x="1676400" y="3886200"/>
              <a:ext cx="34290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0" name="Rectangle 19"/>
            <p:cNvSpPr/>
            <p:nvPr/>
          </p:nvSpPr>
          <p:spPr>
            <a:xfrm>
              <a:off x="5334000" y="3886200"/>
              <a:ext cx="3429000" cy="533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76400" y="4495800"/>
            <a:ext cx="7162800" cy="609600"/>
            <a:chOff x="1676400" y="4495800"/>
            <a:chExt cx="7162800" cy="609600"/>
          </a:xfrm>
        </p:grpSpPr>
        <p:sp useBgFill="1">
          <p:nvSpPr>
            <p:cNvPr id="21" name="Rectangle 20"/>
            <p:cNvSpPr/>
            <p:nvPr/>
          </p:nvSpPr>
          <p:spPr>
            <a:xfrm>
              <a:off x="1676400" y="4495800"/>
              <a:ext cx="34290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2" name="Rectangle 21"/>
            <p:cNvSpPr/>
            <p:nvPr/>
          </p:nvSpPr>
          <p:spPr>
            <a:xfrm>
              <a:off x="5410200" y="4495800"/>
              <a:ext cx="342900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All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7391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Subglacial erosion efficiency is controlled by local or regional factors</a:t>
            </a:r>
          </a:p>
          <a:p>
            <a:r>
              <a:rPr lang="en-US" dirty="0" smtClean="0"/>
              <a:t>Ice can be incredibly erosive, leading to sculpted, fresh landscapes</a:t>
            </a:r>
          </a:p>
          <a:p>
            <a:r>
              <a:rPr lang="en-US" dirty="0" smtClean="0"/>
              <a:t>Ice can be non-erosive, leading to old, heavily-weathered landscapes</a:t>
            </a:r>
          </a:p>
        </p:txBody>
      </p:sp>
      <p:pic>
        <p:nvPicPr>
          <p:cNvPr id="4" name="Picture 3" descr="97. Home sweet home RESIZE.jpg"/>
          <p:cNvPicPr>
            <a:picLocks noChangeAspect="1"/>
          </p:cNvPicPr>
          <p:nvPr/>
        </p:nvPicPr>
        <p:blipFill>
          <a:blip r:embed="rId2" cstate="print"/>
          <a:srcRect l="49815" r="36801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The Big Picture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609600"/>
            <a:ext cx="7391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i="1" dirty="0" smtClean="0">
                <a:solidFill>
                  <a:srgbClr val="A3BDD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Subglacial Erosion Rates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A3BDDD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Basics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95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Climate is not static over time!</a:t>
            </a:r>
            <a:endParaRPr lang="en-US" sz="28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238" y="2895600"/>
            <a:ext cx="120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D8067"/>
                </a:solidFill>
              </a:rPr>
              <a:t>Warmer</a:t>
            </a:r>
            <a:endParaRPr lang="en-US" sz="2400" dirty="0">
              <a:solidFill>
                <a:srgbClr val="FD80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99" y="4491335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3BDDD"/>
                </a:solidFill>
              </a:rPr>
              <a:t>Colder</a:t>
            </a:r>
            <a:endParaRPr lang="en-US" sz="2400" dirty="0">
              <a:solidFill>
                <a:srgbClr val="A3BDDD"/>
              </a:solidFill>
            </a:endParaRPr>
          </a:p>
        </p:txBody>
      </p:sp>
      <p:pic>
        <p:nvPicPr>
          <p:cNvPr id="10" name="Picture 9" descr="Oxygen_Isotope_Stages_Young.jpg"/>
          <p:cNvPicPr>
            <a:picLocks noChangeAspect="1"/>
          </p:cNvPicPr>
          <p:nvPr/>
        </p:nvPicPr>
        <p:blipFill>
          <a:blip r:embed="rId2" cstate="print"/>
          <a:srcRect l="7500" t="18669" r="4167" b="11438"/>
          <a:stretch>
            <a:fillRect/>
          </a:stretch>
        </p:blipFill>
        <p:spPr>
          <a:xfrm>
            <a:off x="1442546" y="2895600"/>
            <a:ext cx="7520153" cy="2057400"/>
          </a:xfrm>
          <a:prstGeom prst="rect">
            <a:avLst/>
          </a:prstGeom>
        </p:spPr>
      </p:pic>
      <p:sp>
        <p:nvSpPr>
          <p:cNvPr id="12" name="Up-Down Arrow 11"/>
          <p:cNvSpPr/>
          <p:nvPr/>
        </p:nvSpPr>
        <p:spPr>
          <a:xfrm>
            <a:off x="762000" y="3352800"/>
            <a:ext cx="152400" cy="1143000"/>
          </a:xfrm>
          <a:prstGeom prst="upDownArrow">
            <a:avLst/>
          </a:prstGeom>
          <a:gradFill>
            <a:gsLst>
              <a:gs pos="0">
                <a:srgbClr val="FD8067"/>
              </a:gs>
              <a:gs pos="100000">
                <a:srgbClr val="A3BDD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752600" y="2209800"/>
            <a:ext cx="7010400" cy="1143000"/>
            <a:chOff x="1752600" y="2209800"/>
            <a:chExt cx="7010400" cy="1143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905000" y="3200400"/>
              <a:ext cx="6858000" cy="0"/>
            </a:xfrm>
            <a:prstGeom prst="line">
              <a:avLst/>
            </a:prstGeom>
            <a:ln w="25400" cap="rnd">
              <a:solidFill>
                <a:srgbClr val="FD806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981200" y="2209800"/>
              <a:ext cx="22479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D8067"/>
                  </a:solidFill>
                </a:rPr>
                <a:t>Holocene Period</a:t>
              </a:r>
              <a:endParaRPr lang="en-US" sz="2400" dirty="0">
                <a:solidFill>
                  <a:srgbClr val="FD8067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752600" y="3048000"/>
              <a:ext cx="304800" cy="304800"/>
            </a:xfrm>
            <a:prstGeom prst="ellipse">
              <a:avLst/>
            </a:prstGeom>
            <a:noFill/>
            <a:ln>
              <a:solidFill>
                <a:srgbClr val="FD80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>
              <a:stCxn id="15" idx="2"/>
            </p:cNvCxnSpPr>
            <p:nvPr/>
          </p:nvCxnSpPr>
          <p:spPr>
            <a:xfrm rot="5400000">
              <a:off x="2393030" y="2335835"/>
              <a:ext cx="376535" cy="1047794"/>
            </a:xfrm>
            <a:prstGeom prst="straightConnector1">
              <a:avLst/>
            </a:prstGeom>
            <a:ln w="25400">
              <a:solidFill>
                <a:srgbClr val="FD806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752600" y="4038600"/>
            <a:ext cx="2209873" cy="2061865"/>
            <a:chOff x="1752600" y="4038600"/>
            <a:chExt cx="2209873" cy="2061865"/>
          </a:xfrm>
        </p:grpSpPr>
        <p:sp>
          <p:nvSpPr>
            <p:cNvPr id="21" name="Oval 20"/>
            <p:cNvSpPr/>
            <p:nvPr/>
          </p:nvSpPr>
          <p:spPr>
            <a:xfrm>
              <a:off x="1752600" y="4038600"/>
              <a:ext cx="609600" cy="609600"/>
            </a:xfrm>
            <a:prstGeom prst="ellipse">
              <a:avLst/>
            </a:prstGeom>
            <a:noFill/>
            <a:ln>
              <a:solidFill>
                <a:srgbClr val="A3BD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57400" y="5638800"/>
              <a:ext cx="19050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A3BDDD"/>
                  </a:solidFill>
                </a:rPr>
                <a:t>Last “Ice Age”</a:t>
              </a:r>
              <a:endParaRPr lang="en-US" sz="2400" dirty="0">
                <a:solidFill>
                  <a:srgbClr val="A3BDDD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 flipV="1">
              <a:off x="2095501" y="4838700"/>
              <a:ext cx="1066800" cy="685799"/>
            </a:xfrm>
            <a:prstGeom prst="straightConnector1">
              <a:avLst/>
            </a:prstGeom>
            <a:ln w="2540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3733800" y="4953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X-axis: thousands of years ago (“ka”)</a:t>
            </a:r>
            <a:endParaRPr lang="en-US" sz="24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6800" y="5715000"/>
            <a:ext cx="3735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D8067"/>
                </a:solidFill>
              </a:rPr>
              <a:t>Warm periods: “Interglacial”</a:t>
            </a:r>
          </a:p>
          <a:p>
            <a:r>
              <a:rPr lang="en-US" sz="2400" dirty="0" smtClean="0">
                <a:solidFill>
                  <a:srgbClr val="A3BDDD"/>
                </a:solidFill>
              </a:rPr>
              <a:t>Cold periods: “Glacial”</a:t>
            </a:r>
            <a:endParaRPr lang="en-US" sz="2400" dirty="0">
              <a:solidFill>
                <a:srgbClr val="A3BDD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51891" y="2667000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200" dirty="0" err="1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Lisiecki</a:t>
            </a:r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200" dirty="0" err="1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Raymo</a:t>
            </a:r>
            <a:r>
              <a:rPr lang="en-US" sz="1200" dirty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,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Retreat Rate Comparisons</a:t>
            </a:r>
            <a:endParaRPr lang="en-US" dirty="0"/>
          </a:p>
        </p:txBody>
      </p:sp>
      <p:pic>
        <p:nvPicPr>
          <p:cNvPr id="4" name="Picture 3" descr="97. Home sweet home RESIZE.jpg"/>
          <p:cNvPicPr>
            <a:picLocks noChangeAspect="1"/>
          </p:cNvPicPr>
          <p:nvPr/>
        </p:nvPicPr>
        <p:blipFill>
          <a:blip r:embed="rId2" cstate="print"/>
          <a:srcRect l="49815" r="36801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The Big Picture</a:t>
            </a:r>
          </a:p>
        </p:txBody>
      </p:sp>
      <p:pic>
        <p:nvPicPr>
          <p:cNvPr id="7" name="Picture 6" descr="Corbett_Figure9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0859" y="1077468"/>
            <a:ext cx="6407341" cy="5399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33600" y="4495800"/>
            <a:ext cx="6019800" cy="1981200"/>
            <a:chOff x="2133600" y="4724400"/>
            <a:chExt cx="6019800" cy="1981200"/>
          </a:xfrm>
        </p:grpSpPr>
        <p:sp>
          <p:nvSpPr>
            <p:cNvPr id="9" name="Rectangle 8"/>
            <p:cNvSpPr/>
            <p:nvPr/>
          </p:nvSpPr>
          <p:spPr>
            <a:xfrm>
              <a:off x="2133600" y="4724400"/>
              <a:ext cx="3048000" cy="45720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10200" y="6324600"/>
              <a:ext cx="2743200" cy="38100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All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71600"/>
            <a:ext cx="7391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Ice retreat rates are controlled by local or regional factors</a:t>
            </a:r>
          </a:p>
          <a:p>
            <a:r>
              <a:rPr lang="en-US" dirty="0" smtClean="0"/>
              <a:t>When the ice margin is constrained, retreat rates are limited; when the ice margin is unconstrained, retreat rates are more rapid</a:t>
            </a:r>
          </a:p>
          <a:p>
            <a:r>
              <a:rPr lang="en-US" dirty="0" smtClean="0"/>
              <a:t>Retreat rates of floating margins can be an order of magnitude faster than retreat rates of grounded margins</a:t>
            </a:r>
          </a:p>
          <a:p>
            <a:r>
              <a:rPr lang="en-US" dirty="0" smtClean="0"/>
              <a:t>Ice-loss through calving has important implications for future sea-level rise</a:t>
            </a:r>
          </a:p>
          <a:p>
            <a:endParaRPr lang="en-US" dirty="0"/>
          </a:p>
        </p:txBody>
      </p:sp>
      <p:pic>
        <p:nvPicPr>
          <p:cNvPr id="4" name="Picture 3" descr="97. Home sweet home RESIZE.jpg"/>
          <p:cNvPicPr>
            <a:picLocks noChangeAspect="1"/>
          </p:cNvPicPr>
          <p:nvPr/>
        </p:nvPicPr>
        <p:blipFill>
          <a:blip r:embed="rId2" cstate="print"/>
          <a:srcRect l="49815" r="36801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The Big Picture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609600"/>
            <a:ext cx="7391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3BDD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Ice Retreat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A3BDDD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All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3914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Many geologic processes take place over </a:t>
            </a:r>
            <a:r>
              <a:rPr lang="en-US" i="1" dirty="0" smtClean="0">
                <a:solidFill>
                  <a:srgbClr val="FD8067"/>
                </a:solidFill>
              </a:rPr>
              <a:t>geologic time scales.</a:t>
            </a:r>
          </a:p>
          <a:p>
            <a:pPr marL="457200" indent="0"/>
            <a:r>
              <a:rPr lang="en-US" dirty="0" smtClean="0"/>
              <a:t> Continents move at cm/yr</a:t>
            </a:r>
          </a:p>
          <a:p>
            <a:pPr marL="457200" indent="0"/>
            <a:r>
              <a:rPr lang="en-US" dirty="0" smtClean="0"/>
              <a:t> Mountains erode at fractions of a mm/yr</a:t>
            </a:r>
          </a:p>
          <a:p>
            <a:pPr marL="0" indent="0">
              <a:buNone/>
            </a:pPr>
            <a:r>
              <a:rPr lang="en-US" dirty="0" smtClean="0"/>
              <a:t>Ice retreat in Greenland has, and will again, retreat over </a:t>
            </a:r>
            <a:r>
              <a:rPr lang="en-US" i="1" dirty="0" smtClean="0">
                <a:solidFill>
                  <a:srgbClr val="FD8067"/>
                </a:solidFill>
              </a:rPr>
              <a:t>human time scales.</a:t>
            </a:r>
          </a:p>
          <a:p>
            <a:pPr marL="457200" indent="0"/>
            <a:r>
              <a:rPr lang="en-US" dirty="0" smtClean="0"/>
              <a:t> Ice retreats at hundreds of m/yr</a:t>
            </a:r>
          </a:p>
          <a:p>
            <a:pPr marL="0" indent="0">
              <a:buNone/>
            </a:pPr>
            <a:endParaRPr lang="en-US" dirty="0">
              <a:solidFill>
                <a:srgbClr val="FD8067"/>
              </a:solidFill>
            </a:endParaRPr>
          </a:p>
        </p:txBody>
      </p:sp>
      <p:pic>
        <p:nvPicPr>
          <p:cNvPr id="4" name="Picture 3" descr="97. Home sweet home RESIZE.jpg"/>
          <p:cNvPicPr>
            <a:picLocks noChangeAspect="1"/>
          </p:cNvPicPr>
          <p:nvPr/>
        </p:nvPicPr>
        <p:blipFill>
          <a:blip r:embed="rId2" cstate="print"/>
          <a:srcRect l="49815" r="36801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The Big Picture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609600"/>
            <a:ext cx="7391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3BDD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Rates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A3BDDD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6. View from the high-point of one of the dipsticks RESIZE.jpg"/>
          <p:cNvPicPr>
            <a:picLocks noChangeAspect="1"/>
          </p:cNvPicPr>
          <p:nvPr/>
        </p:nvPicPr>
        <p:blipFill>
          <a:blip r:embed="rId2" cstate="print"/>
          <a:srcRect l="787" r="4724" b="55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6999" y="0"/>
            <a:ext cx="3810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Paul Bierman, University of Vermont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Tom Neumann, NASA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Joseph Graly, University of Wyoming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Stephen Wright, University of Vermont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Shelly </a:t>
            </a:r>
            <a:r>
              <a:rPr lang="en-US" sz="1600" b="1" dirty="0" err="1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Rayback</a:t>
            </a:r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, University of Vermont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Bob Finkel, Lawrence Livermore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Dylan Rood, Lawrence Livermore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Jason Briner, SUNY Buffalo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Nicolas Young, SUNY Buffalo </a:t>
            </a:r>
            <a:endParaRPr lang="en-US" sz="1600" b="1" dirty="0">
              <a:solidFill>
                <a:srgbClr val="0D0C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95897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Funding from: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NSF (ARC-0713956)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NSF Graduate Research Fellowship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University of Vermont</a:t>
            </a:r>
          </a:p>
          <a:p>
            <a:pPr algn="ctr"/>
            <a:r>
              <a:rPr lang="en-US" sz="1600" b="1" i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Field support from: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CH2MHILL</a:t>
            </a:r>
          </a:p>
          <a:p>
            <a:pPr algn="ctr"/>
            <a:r>
              <a:rPr lang="en-US" sz="1600" b="1" i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Laboratory support from: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Lawrence Livermore National Laboratory</a:t>
            </a:r>
            <a:endParaRPr lang="en-US" sz="1600" b="1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72. Grad students don't mess around RESIZ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0"/>
            <a:ext cx="2667000" cy="1752600"/>
          </a:xfrm>
          <a:prstGeom prst="rect">
            <a:avLst/>
          </a:prstGeom>
        </p:spPr>
      </p:pic>
      <p:pic>
        <p:nvPicPr>
          <p:cNvPr id="9" name="Picture 8" descr="33. Setting a good example RESI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667000" cy="1752600"/>
          </a:xfrm>
          <a:prstGeom prst="rect">
            <a:avLst/>
          </a:prstGeom>
        </p:spPr>
      </p:pic>
      <p:pic>
        <p:nvPicPr>
          <p:cNvPr id="10" name="Picture 9" descr="87. Bank turn! RESI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105400"/>
            <a:ext cx="2667000" cy="1752600"/>
          </a:xfrm>
          <a:prstGeom prst="rect">
            <a:avLst/>
          </a:prstGeom>
        </p:spPr>
      </p:pic>
      <p:pic>
        <p:nvPicPr>
          <p:cNvPr id="11" name="Picture 10" descr="13. Hike to Russell's Glacier RESIZ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5105400"/>
            <a:ext cx="2667000" cy="1752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10540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77000" y="510540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6. View from the high-point of one of the dipsticks RESIZE.jpg"/>
          <p:cNvPicPr>
            <a:picLocks noChangeAspect="1"/>
          </p:cNvPicPr>
          <p:nvPr/>
        </p:nvPicPr>
        <p:blipFill>
          <a:blip r:embed="rId2" cstate="print"/>
          <a:srcRect l="787" r="4724" b="55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6999" y="0"/>
            <a:ext cx="381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UVM Geology Faculty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UVM Geology Grad Students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Will Hackett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Eric </a:t>
            </a:r>
            <a:r>
              <a:rPr lang="en-US" sz="1600" b="1" dirty="0" err="1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Portenga</a:t>
            </a:r>
            <a:endParaRPr lang="en-US" sz="1600" b="1" dirty="0" smtClean="0">
              <a:solidFill>
                <a:srgbClr val="0D0C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Luke Reusser</a:t>
            </a:r>
          </a:p>
          <a:p>
            <a:pPr algn="ctr"/>
            <a:r>
              <a:rPr lang="en-US" sz="1600" b="1" dirty="0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Charles </a:t>
            </a:r>
            <a:r>
              <a:rPr lang="en-US" sz="1600" b="1" dirty="0" err="1" smtClean="0">
                <a:solidFill>
                  <a:srgbClr val="0D0C07"/>
                </a:solidFill>
                <a:latin typeface="Times New Roman" pitchFamily="18" charset="0"/>
                <a:cs typeface="Times New Roman" pitchFamily="18" charset="0"/>
              </a:rPr>
              <a:t>Trodick</a:t>
            </a:r>
            <a:endParaRPr lang="en-US" sz="1600" b="1" dirty="0">
              <a:solidFill>
                <a:srgbClr val="0D0C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93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Pam and Pat Corbett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Middlebury Friends</a:t>
            </a:r>
          </a:p>
          <a:p>
            <a:pPr algn="ctr"/>
            <a:r>
              <a:rPr lang="en-US" sz="1600" b="1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Middlebury Geology Faculty</a:t>
            </a:r>
            <a:endParaRPr lang="en-US" sz="1600" b="1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78. Arrival in Ilulissat RESIZE.jpg"/>
          <p:cNvPicPr>
            <a:picLocks noChangeAspect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>
          <a:xfrm>
            <a:off x="0" y="5105400"/>
            <a:ext cx="2667001" cy="1752600"/>
          </a:xfrm>
          <a:prstGeom prst="rect">
            <a:avLst/>
          </a:prstGeom>
        </p:spPr>
      </p:pic>
      <p:pic>
        <p:nvPicPr>
          <p:cNvPr id="19" name="Picture 18" descr="56. Umimmak sighting RESIZE.jpg"/>
          <p:cNvPicPr>
            <a:picLocks noChangeAspect="1"/>
          </p:cNvPicPr>
          <p:nvPr/>
        </p:nvPicPr>
        <p:blipFill>
          <a:blip r:embed="rId4" cstate="print"/>
          <a:srcRect l="23977" t="38636" r="22807" b="9091"/>
          <a:stretch>
            <a:fillRect/>
          </a:stretch>
        </p:blipFill>
        <p:spPr>
          <a:xfrm>
            <a:off x="6477000" y="5105400"/>
            <a:ext cx="2667000" cy="1752600"/>
          </a:xfrm>
          <a:prstGeom prst="rect">
            <a:avLst/>
          </a:prstGeom>
        </p:spPr>
      </p:pic>
      <p:pic>
        <p:nvPicPr>
          <p:cNvPr id="20" name="Picture 19" descr="101. Doggies everywhere RESIZE.jpg"/>
          <p:cNvPicPr>
            <a:picLocks noChangeAspect="1"/>
          </p:cNvPicPr>
          <p:nvPr/>
        </p:nvPicPr>
        <p:blipFill>
          <a:blip r:embed="rId5" cstate="print"/>
          <a:srcRect l="7317" t="19512" r="28659" b="24390"/>
          <a:stretch>
            <a:fillRect/>
          </a:stretch>
        </p:blipFill>
        <p:spPr>
          <a:xfrm>
            <a:off x="0" y="0"/>
            <a:ext cx="2667000" cy="1752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10540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38. Crew only, seal cleaning in progress RESIZE.jpg"/>
          <p:cNvPicPr>
            <a:picLocks noChangeAspect="1"/>
          </p:cNvPicPr>
          <p:nvPr/>
        </p:nvPicPr>
        <p:blipFill>
          <a:blip r:embed="rId6" cstate="print"/>
          <a:srcRect l="5000" t="7474" r="7500" b="6577"/>
          <a:stretch>
            <a:fillRect/>
          </a:stretch>
        </p:blipFill>
        <p:spPr>
          <a:xfrm>
            <a:off x="6477000" y="0"/>
            <a:ext cx="2667000" cy="1752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7000" y="510540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0"/>
            <a:ext cx="2667000" cy="1752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. A good birthday RESIZE.jpg"/>
          <p:cNvPicPr>
            <a:picLocks noChangeAspect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bett_Figure4_Downsiz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558" y="0"/>
            <a:ext cx="5643442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8400" y="152400"/>
            <a:ext cx="26670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Burial Scenarios</a:t>
            </a:r>
            <a:endParaRPr lang="en-US" dirty="0"/>
          </a:p>
        </p:txBody>
      </p:sp>
      <p:grpSp>
        <p:nvGrpSpPr>
          <p:cNvPr id="2" name="Group 17"/>
          <p:cNvGrpSpPr/>
          <p:nvPr/>
        </p:nvGrpSpPr>
        <p:grpSpPr>
          <a:xfrm>
            <a:off x="457200" y="0"/>
            <a:ext cx="5638800" cy="6858000"/>
            <a:chOff x="457200" y="0"/>
            <a:chExt cx="56388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1676400"/>
              <a:ext cx="5638800" cy="51816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200" y="0"/>
              <a:ext cx="5638800" cy="16764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>
              <a:glow rad="635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2"/>
          <p:cNvGrpSpPr/>
          <p:nvPr/>
        </p:nvGrpSpPr>
        <p:grpSpPr>
          <a:xfrm>
            <a:off x="457200" y="0"/>
            <a:ext cx="5638800" cy="6858000"/>
            <a:chOff x="457200" y="0"/>
            <a:chExt cx="56388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457200" y="3429000"/>
              <a:ext cx="5638800" cy="34290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7200" y="0"/>
              <a:ext cx="5638800" cy="16764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7200" y="1676400"/>
              <a:ext cx="5638800" cy="1752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>
              <a:glow rad="635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57200" y="0"/>
            <a:ext cx="5638800" cy="6858000"/>
            <a:chOff x="457200" y="0"/>
            <a:chExt cx="5638800" cy="6858000"/>
          </a:xfrm>
        </p:grpSpPr>
        <p:sp>
          <p:nvSpPr>
            <p:cNvPr id="25" name="Rectangle 24"/>
            <p:cNvSpPr/>
            <p:nvPr/>
          </p:nvSpPr>
          <p:spPr>
            <a:xfrm>
              <a:off x="457200" y="0"/>
              <a:ext cx="5638800" cy="34290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57200" y="5105400"/>
              <a:ext cx="5638800" cy="17526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7200" y="3429000"/>
              <a:ext cx="5638800" cy="16764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>
              <a:glow rad="635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457200" y="0"/>
            <a:ext cx="5638800" cy="6858000"/>
            <a:chOff x="457200" y="0"/>
            <a:chExt cx="56388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57200" y="0"/>
              <a:ext cx="5638800" cy="5105400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200" y="5105400"/>
              <a:ext cx="5638800" cy="1752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  <a:effectLst>
              <a:glow rad="635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Variability of the Greenland Ice Sheet</a:t>
            </a:r>
            <a:endParaRPr lang="en-US" dirty="0"/>
          </a:p>
        </p:txBody>
      </p:sp>
      <p:pic>
        <p:nvPicPr>
          <p:cNvPr id="3" name="Picture 2" descr="Full_Greenland_Bas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143000"/>
            <a:ext cx="3378516" cy="54864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04800" y="1295400"/>
            <a:ext cx="4998720" cy="4584192"/>
            <a:chOff x="304800" y="1378803"/>
            <a:chExt cx="4998720" cy="4584192"/>
          </a:xfrm>
        </p:grpSpPr>
        <p:sp>
          <p:nvSpPr>
            <p:cNvPr id="13" name="Freeform 12"/>
            <p:cNvSpPr/>
            <p:nvPr/>
          </p:nvSpPr>
          <p:spPr>
            <a:xfrm>
              <a:off x="4059936" y="5112603"/>
              <a:ext cx="384048" cy="850392"/>
            </a:xfrm>
            <a:custGeom>
              <a:avLst/>
              <a:gdLst>
                <a:gd name="connsiteX0" fmla="*/ 338328 w 384048"/>
                <a:gd name="connsiteY0" fmla="*/ 0 h 850392"/>
                <a:gd name="connsiteX1" fmla="*/ 219456 w 384048"/>
                <a:gd name="connsiteY1" fmla="*/ 0 h 850392"/>
                <a:gd name="connsiteX2" fmla="*/ 109728 w 384048"/>
                <a:gd name="connsiteY2" fmla="*/ 137160 h 850392"/>
                <a:gd name="connsiteX3" fmla="*/ 82296 w 384048"/>
                <a:gd name="connsiteY3" fmla="*/ 256032 h 850392"/>
                <a:gd name="connsiteX4" fmla="*/ 27432 w 384048"/>
                <a:gd name="connsiteY4" fmla="*/ 411480 h 850392"/>
                <a:gd name="connsiteX5" fmla="*/ 0 w 384048"/>
                <a:gd name="connsiteY5" fmla="*/ 530352 h 850392"/>
                <a:gd name="connsiteX6" fmla="*/ 0 w 384048"/>
                <a:gd name="connsiteY6" fmla="*/ 722376 h 850392"/>
                <a:gd name="connsiteX7" fmla="*/ 45720 w 384048"/>
                <a:gd name="connsiteY7" fmla="*/ 832104 h 850392"/>
                <a:gd name="connsiteX8" fmla="*/ 173736 w 384048"/>
                <a:gd name="connsiteY8" fmla="*/ 850392 h 850392"/>
                <a:gd name="connsiteX9" fmla="*/ 274320 w 384048"/>
                <a:gd name="connsiteY9" fmla="*/ 676656 h 850392"/>
                <a:gd name="connsiteX10" fmla="*/ 329184 w 384048"/>
                <a:gd name="connsiteY10" fmla="*/ 429768 h 850392"/>
                <a:gd name="connsiteX11" fmla="*/ 384048 w 384048"/>
                <a:gd name="connsiteY11" fmla="*/ 219456 h 850392"/>
                <a:gd name="connsiteX12" fmla="*/ 384048 w 384048"/>
                <a:gd name="connsiteY12" fmla="*/ 27432 h 850392"/>
                <a:gd name="connsiteX13" fmla="*/ 338328 w 384048"/>
                <a:gd name="connsiteY13" fmla="*/ 0 h 85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4048" h="850392">
                  <a:moveTo>
                    <a:pt x="338328" y="0"/>
                  </a:moveTo>
                  <a:lnTo>
                    <a:pt x="219456" y="0"/>
                  </a:lnTo>
                  <a:lnTo>
                    <a:pt x="109728" y="137160"/>
                  </a:lnTo>
                  <a:lnTo>
                    <a:pt x="82296" y="256032"/>
                  </a:lnTo>
                  <a:lnTo>
                    <a:pt x="27432" y="411480"/>
                  </a:lnTo>
                  <a:lnTo>
                    <a:pt x="0" y="530352"/>
                  </a:lnTo>
                  <a:lnTo>
                    <a:pt x="0" y="722376"/>
                  </a:lnTo>
                  <a:lnTo>
                    <a:pt x="45720" y="832104"/>
                  </a:lnTo>
                  <a:lnTo>
                    <a:pt x="173736" y="850392"/>
                  </a:lnTo>
                  <a:lnTo>
                    <a:pt x="274320" y="676656"/>
                  </a:lnTo>
                  <a:lnTo>
                    <a:pt x="329184" y="429768"/>
                  </a:lnTo>
                  <a:lnTo>
                    <a:pt x="384048" y="219456"/>
                  </a:lnTo>
                  <a:lnTo>
                    <a:pt x="384048" y="27432"/>
                  </a:lnTo>
                  <a:lnTo>
                    <a:pt x="338328" y="0"/>
                  </a:lnTo>
                  <a:close/>
                </a:path>
              </a:pathLst>
            </a:custGeom>
            <a:noFill/>
            <a:ln w="38100">
              <a:solidFill>
                <a:srgbClr val="FD80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1378803"/>
              <a:ext cx="24393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Interglacial period</a:t>
              </a:r>
            </a:p>
            <a:p>
              <a:pPr algn="ctr"/>
              <a:r>
                <a:rPr lang="en-US" sz="24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ice extent</a:t>
              </a:r>
              <a:endParaRPr lang="en-US" sz="2400" dirty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209800" y="1905000"/>
              <a:ext cx="2057400" cy="1524000"/>
            </a:xfrm>
            <a:prstGeom prst="straightConnector1">
              <a:avLst/>
            </a:prstGeom>
            <a:ln w="25400">
              <a:solidFill>
                <a:srgbClr val="FD806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4279392" y="2944368"/>
              <a:ext cx="1024128" cy="1892808"/>
            </a:xfrm>
            <a:custGeom>
              <a:avLst/>
              <a:gdLst>
                <a:gd name="connsiteX0" fmla="*/ 146304 w 1024128"/>
                <a:gd name="connsiteY0" fmla="*/ 109728 h 1892808"/>
                <a:gd name="connsiteX1" fmla="*/ 82296 w 1024128"/>
                <a:gd name="connsiteY1" fmla="*/ 228600 h 1892808"/>
                <a:gd name="connsiteX2" fmla="*/ 45720 w 1024128"/>
                <a:gd name="connsiteY2" fmla="*/ 420624 h 1892808"/>
                <a:gd name="connsiteX3" fmla="*/ 0 w 1024128"/>
                <a:gd name="connsiteY3" fmla="*/ 676656 h 1892808"/>
                <a:gd name="connsiteX4" fmla="*/ 18288 w 1024128"/>
                <a:gd name="connsiteY4" fmla="*/ 877824 h 1892808"/>
                <a:gd name="connsiteX5" fmla="*/ 45720 w 1024128"/>
                <a:gd name="connsiteY5" fmla="*/ 1051560 h 1892808"/>
                <a:gd name="connsiteX6" fmla="*/ 91440 w 1024128"/>
                <a:gd name="connsiteY6" fmla="*/ 1298448 h 1892808"/>
                <a:gd name="connsiteX7" fmla="*/ 201168 w 1024128"/>
                <a:gd name="connsiteY7" fmla="*/ 1508760 h 1892808"/>
                <a:gd name="connsiteX8" fmla="*/ 310896 w 1024128"/>
                <a:gd name="connsiteY8" fmla="*/ 1746504 h 1892808"/>
                <a:gd name="connsiteX9" fmla="*/ 384048 w 1024128"/>
                <a:gd name="connsiteY9" fmla="*/ 1847088 h 1892808"/>
                <a:gd name="connsiteX10" fmla="*/ 521208 w 1024128"/>
                <a:gd name="connsiteY10" fmla="*/ 1874520 h 1892808"/>
                <a:gd name="connsiteX11" fmla="*/ 685800 w 1024128"/>
                <a:gd name="connsiteY11" fmla="*/ 1892808 h 1892808"/>
                <a:gd name="connsiteX12" fmla="*/ 786384 w 1024128"/>
                <a:gd name="connsiteY12" fmla="*/ 1874520 h 1892808"/>
                <a:gd name="connsiteX13" fmla="*/ 896112 w 1024128"/>
                <a:gd name="connsiteY13" fmla="*/ 1737360 h 1892808"/>
                <a:gd name="connsiteX14" fmla="*/ 960120 w 1024128"/>
                <a:gd name="connsiteY14" fmla="*/ 1554480 h 1892808"/>
                <a:gd name="connsiteX15" fmla="*/ 1005840 w 1024128"/>
                <a:gd name="connsiteY15" fmla="*/ 1344168 h 1892808"/>
                <a:gd name="connsiteX16" fmla="*/ 1024128 w 1024128"/>
                <a:gd name="connsiteY16" fmla="*/ 1005840 h 1892808"/>
                <a:gd name="connsiteX17" fmla="*/ 1024128 w 1024128"/>
                <a:gd name="connsiteY17" fmla="*/ 731520 h 1892808"/>
                <a:gd name="connsiteX18" fmla="*/ 978408 w 1024128"/>
                <a:gd name="connsiteY18" fmla="*/ 466344 h 1892808"/>
                <a:gd name="connsiteX19" fmla="*/ 950976 w 1024128"/>
                <a:gd name="connsiteY19" fmla="*/ 329184 h 1892808"/>
                <a:gd name="connsiteX20" fmla="*/ 914400 w 1024128"/>
                <a:gd name="connsiteY20" fmla="*/ 246888 h 1892808"/>
                <a:gd name="connsiteX21" fmla="*/ 877824 w 1024128"/>
                <a:gd name="connsiteY21" fmla="*/ 201168 h 1892808"/>
                <a:gd name="connsiteX22" fmla="*/ 804672 w 1024128"/>
                <a:gd name="connsiteY22" fmla="*/ 128016 h 1892808"/>
                <a:gd name="connsiteX23" fmla="*/ 740664 w 1024128"/>
                <a:gd name="connsiteY23" fmla="*/ 82296 h 1892808"/>
                <a:gd name="connsiteX24" fmla="*/ 649224 w 1024128"/>
                <a:gd name="connsiteY24" fmla="*/ 45720 h 1892808"/>
                <a:gd name="connsiteX25" fmla="*/ 566928 w 1024128"/>
                <a:gd name="connsiteY25" fmla="*/ 27432 h 1892808"/>
                <a:gd name="connsiteX26" fmla="*/ 484632 w 1024128"/>
                <a:gd name="connsiteY26" fmla="*/ 9144 h 1892808"/>
                <a:gd name="connsiteX27" fmla="*/ 384048 w 1024128"/>
                <a:gd name="connsiteY27" fmla="*/ 0 h 1892808"/>
                <a:gd name="connsiteX28" fmla="*/ 292608 w 1024128"/>
                <a:gd name="connsiteY28" fmla="*/ 36576 h 1892808"/>
                <a:gd name="connsiteX29" fmla="*/ 210312 w 1024128"/>
                <a:gd name="connsiteY29" fmla="*/ 73152 h 1892808"/>
                <a:gd name="connsiteX30" fmla="*/ 146304 w 1024128"/>
                <a:gd name="connsiteY30" fmla="*/ 109728 h 189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24128" h="1892808">
                  <a:moveTo>
                    <a:pt x="146304" y="109728"/>
                  </a:moveTo>
                  <a:lnTo>
                    <a:pt x="82296" y="228600"/>
                  </a:lnTo>
                  <a:lnTo>
                    <a:pt x="45720" y="420624"/>
                  </a:lnTo>
                  <a:lnTo>
                    <a:pt x="0" y="676656"/>
                  </a:lnTo>
                  <a:lnTo>
                    <a:pt x="18288" y="877824"/>
                  </a:lnTo>
                  <a:lnTo>
                    <a:pt x="45720" y="1051560"/>
                  </a:lnTo>
                  <a:lnTo>
                    <a:pt x="91440" y="1298448"/>
                  </a:lnTo>
                  <a:lnTo>
                    <a:pt x="201168" y="1508760"/>
                  </a:lnTo>
                  <a:lnTo>
                    <a:pt x="310896" y="1746504"/>
                  </a:lnTo>
                  <a:lnTo>
                    <a:pt x="384048" y="1847088"/>
                  </a:lnTo>
                  <a:lnTo>
                    <a:pt x="521208" y="1874520"/>
                  </a:lnTo>
                  <a:lnTo>
                    <a:pt x="685800" y="1892808"/>
                  </a:lnTo>
                  <a:lnTo>
                    <a:pt x="786384" y="1874520"/>
                  </a:lnTo>
                  <a:lnTo>
                    <a:pt x="896112" y="1737360"/>
                  </a:lnTo>
                  <a:lnTo>
                    <a:pt x="960120" y="1554480"/>
                  </a:lnTo>
                  <a:lnTo>
                    <a:pt x="1005840" y="1344168"/>
                  </a:lnTo>
                  <a:lnTo>
                    <a:pt x="1024128" y="1005840"/>
                  </a:lnTo>
                  <a:lnTo>
                    <a:pt x="1024128" y="731520"/>
                  </a:lnTo>
                  <a:lnTo>
                    <a:pt x="978408" y="466344"/>
                  </a:lnTo>
                  <a:lnTo>
                    <a:pt x="950976" y="329184"/>
                  </a:lnTo>
                  <a:lnTo>
                    <a:pt x="914400" y="246888"/>
                  </a:lnTo>
                  <a:lnTo>
                    <a:pt x="877824" y="201168"/>
                  </a:lnTo>
                  <a:lnTo>
                    <a:pt x="804672" y="128016"/>
                  </a:lnTo>
                  <a:lnTo>
                    <a:pt x="740664" y="82296"/>
                  </a:lnTo>
                  <a:lnTo>
                    <a:pt x="649224" y="45720"/>
                  </a:lnTo>
                  <a:lnTo>
                    <a:pt x="566928" y="27432"/>
                  </a:lnTo>
                  <a:lnTo>
                    <a:pt x="484632" y="9144"/>
                  </a:lnTo>
                  <a:lnTo>
                    <a:pt x="384048" y="0"/>
                  </a:lnTo>
                  <a:lnTo>
                    <a:pt x="292608" y="36576"/>
                  </a:lnTo>
                  <a:lnTo>
                    <a:pt x="210312" y="73152"/>
                  </a:lnTo>
                  <a:lnTo>
                    <a:pt x="146304" y="109728"/>
                  </a:lnTo>
                  <a:close/>
                </a:path>
              </a:pathLst>
            </a:custGeom>
            <a:noFill/>
            <a:ln w="38100">
              <a:solidFill>
                <a:srgbClr val="FD80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3491" y="3207603"/>
              <a:ext cx="19067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Cuffey</a:t>
              </a:r>
              <a:r>
                <a:rPr lang="en-US" sz="1200" dirty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 and Marshall (2000</a:t>
              </a:r>
              <a:r>
                <a:rPr lang="en-US" sz="12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sz="1200" dirty="0" err="1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Letréguilly</a:t>
              </a:r>
              <a:r>
                <a:rPr lang="en-US" sz="1200" dirty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 et al. (1991</a:t>
              </a:r>
              <a:r>
                <a:rPr lang="en-US" sz="12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/>
              <a:r>
                <a:rPr lang="en-US" sz="1200" dirty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Otto-</a:t>
              </a:r>
              <a:r>
                <a:rPr lang="en-US" sz="1200" dirty="0" err="1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Bliesner</a:t>
              </a:r>
              <a:r>
                <a:rPr lang="en-US" sz="1200" dirty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 et al. (2006)</a:t>
              </a:r>
              <a:endParaRPr lang="en-US" sz="1200" dirty="0" smtClean="0">
                <a:solidFill>
                  <a:srgbClr val="FD8067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200" dirty="0" err="1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Overpeck</a:t>
              </a:r>
              <a:r>
                <a:rPr lang="en-US" sz="1200" dirty="0" smtClean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dirty="0">
                  <a:solidFill>
                    <a:srgbClr val="FD8067"/>
                  </a:solidFill>
                  <a:latin typeface="Times New Roman" pitchFamily="18" charset="0"/>
                  <a:cs typeface="Times New Roman" pitchFamily="18" charset="0"/>
                </a:rPr>
                <a:t>et al. (2006)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05328" y="1143000"/>
            <a:ext cx="5710015" cy="5586984"/>
            <a:chOff x="3005328" y="1143000"/>
            <a:chExt cx="5710015" cy="5586984"/>
          </a:xfrm>
        </p:grpSpPr>
        <p:sp>
          <p:nvSpPr>
            <p:cNvPr id="6" name="Freeform 5"/>
            <p:cNvSpPr/>
            <p:nvPr/>
          </p:nvSpPr>
          <p:spPr>
            <a:xfrm>
              <a:off x="3005328" y="1143000"/>
              <a:ext cx="3200400" cy="5586984"/>
            </a:xfrm>
            <a:custGeom>
              <a:avLst/>
              <a:gdLst>
                <a:gd name="connsiteX0" fmla="*/ 0 w 3200400"/>
                <a:gd name="connsiteY0" fmla="*/ 1060704 h 5586984"/>
                <a:gd name="connsiteX1" fmla="*/ 137160 w 3200400"/>
                <a:gd name="connsiteY1" fmla="*/ 713232 h 5586984"/>
                <a:gd name="connsiteX2" fmla="*/ 384048 w 3200400"/>
                <a:gd name="connsiteY2" fmla="*/ 457200 h 5586984"/>
                <a:gd name="connsiteX3" fmla="*/ 649224 w 3200400"/>
                <a:gd name="connsiteY3" fmla="*/ 256032 h 5586984"/>
                <a:gd name="connsiteX4" fmla="*/ 896112 w 3200400"/>
                <a:gd name="connsiteY4" fmla="*/ 137160 h 5586984"/>
                <a:gd name="connsiteX5" fmla="*/ 1060704 w 3200400"/>
                <a:gd name="connsiteY5" fmla="*/ 54864 h 5586984"/>
                <a:gd name="connsiteX6" fmla="*/ 1371600 w 3200400"/>
                <a:gd name="connsiteY6" fmla="*/ 27432 h 5586984"/>
                <a:gd name="connsiteX7" fmla="*/ 1984248 w 3200400"/>
                <a:gd name="connsiteY7" fmla="*/ 0 h 5586984"/>
                <a:gd name="connsiteX8" fmla="*/ 2249424 w 3200400"/>
                <a:gd name="connsiteY8" fmla="*/ 73152 h 5586984"/>
                <a:gd name="connsiteX9" fmla="*/ 2688336 w 3200400"/>
                <a:gd name="connsiteY9" fmla="*/ 237744 h 5586984"/>
                <a:gd name="connsiteX10" fmla="*/ 2807208 w 3200400"/>
                <a:gd name="connsiteY10" fmla="*/ 530352 h 5586984"/>
                <a:gd name="connsiteX11" fmla="*/ 2825496 w 3200400"/>
                <a:gd name="connsiteY11" fmla="*/ 777240 h 5586984"/>
                <a:gd name="connsiteX12" fmla="*/ 2843784 w 3200400"/>
                <a:gd name="connsiteY12" fmla="*/ 1005840 h 5586984"/>
                <a:gd name="connsiteX13" fmla="*/ 2916936 w 3200400"/>
                <a:gd name="connsiteY13" fmla="*/ 1380744 h 5586984"/>
                <a:gd name="connsiteX14" fmla="*/ 2990088 w 3200400"/>
                <a:gd name="connsiteY14" fmla="*/ 1737360 h 5586984"/>
                <a:gd name="connsiteX15" fmla="*/ 3136392 w 3200400"/>
                <a:gd name="connsiteY15" fmla="*/ 2249424 h 5586984"/>
                <a:gd name="connsiteX16" fmla="*/ 3200400 w 3200400"/>
                <a:gd name="connsiteY16" fmla="*/ 2587752 h 5586984"/>
                <a:gd name="connsiteX17" fmla="*/ 3200400 w 3200400"/>
                <a:gd name="connsiteY17" fmla="*/ 2953512 h 5586984"/>
                <a:gd name="connsiteX18" fmla="*/ 3099816 w 3200400"/>
                <a:gd name="connsiteY18" fmla="*/ 3255264 h 5586984"/>
                <a:gd name="connsiteX19" fmla="*/ 2889504 w 3200400"/>
                <a:gd name="connsiteY19" fmla="*/ 3483864 h 5586984"/>
                <a:gd name="connsiteX20" fmla="*/ 2596896 w 3200400"/>
                <a:gd name="connsiteY20" fmla="*/ 3831336 h 5586984"/>
                <a:gd name="connsiteX21" fmla="*/ 2340864 w 3200400"/>
                <a:gd name="connsiteY21" fmla="*/ 4105656 h 5586984"/>
                <a:gd name="connsiteX22" fmla="*/ 2020824 w 3200400"/>
                <a:gd name="connsiteY22" fmla="*/ 4379976 h 5586984"/>
                <a:gd name="connsiteX23" fmla="*/ 1801368 w 3200400"/>
                <a:gd name="connsiteY23" fmla="*/ 4700016 h 5586984"/>
                <a:gd name="connsiteX24" fmla="*/ 1719072 w 3200400"/>
                <a:gd name="connsiteY24" fmla="*/ 5038344 h 5586984"/>
                <a:gd name="connsiteX25" fmla="*/ 1527048 w 3200400"/>
                <a:gd name="connsiteY25" fmla="*/ 5404104 h 5586984"/>
                <a:gd name="connsiteX26" fmla="*/ 1289304 w 3200400"/>
                <a:gd name="connsiteY26" fmla="*/ 5586984 h 5586984"/>
                <a:gd name="connsiteX27" fmla="*/ 786384 w 3200400"/>
                <a:gd name="connsiteY27" fmla="*/ 5577840 h 5586984"/>
                <a:gd name="connsiteX28" fmla="*/ 539496 w 3200400"/>
                <a:gd name="connsiteY28" fmla="*/ 5312664 h 5586984"/>
                <a:gd name="connsiteX29" fmla="*/ 246888 w 3200400"/>
                <a:gd name="connsiteY29" fmla="*/ 4690872 h 5586984"/>
                <a:gd name="connsiteX30" fmla="*/ 137160 w 3200400"/>
                <a:gd name="connsiteY30" fmla="*/ 4160520 h 5586984"/>
                <a:gd name="connsiteX31" fmla="*/ 109728 w 3200400"/>
                <a:gd name="connsiteY31" fmla="*/ 3529584 h 5586984"/>
                <a:gd name="connsiteX32" fmla="*/ 128016 w 3200400"/>
                <a:gd name="connsiteY32" fmla="*/ 3026664 h 5586984"/>
                <a:gd name="connsiteX33" fmla="*/ 173736 w 3200400"/>
                <a:gd name="connsiteY33" fmla="*/ 2532888 h 5586984"/>
                <a:gd name="connsiteX34" fmla="*/ 137160 w 3200400"/>
                <a:gd name="connsiteY34" fmla="*/ 2075688 h 5586984"/>
                <a:gd name="connsiteX35" fmla="*/ 100584 w 3200400"/>
                <a:gd name="connsiteY35" fmla="*/ 1673352 h 5586984"/>
                <a:gd name="connsiteX36" fmla="*/ 36576 w 3200400"/>
                <a:gd name="connsiteY36" fmla="*/ 1243584 h 5586984"/>
                <a:gd name="connsiteX37" fmla="*/ 0 w 3200400"/>
                <a:gd name="connsiteY37" fmla="*/ 1060704 h 558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200400" h="5586984">
                  <a:moveTo>
                    <a:pt x="0" y="1060704"/>
                  </a:moveTo>
                  <a:lnTo>
                    <a:pt x="137160" y="713232"/>
                  </a:lnTo>
                  <a:lnTo>
                    <a:pt x="384048" y="457200"/>
                  </a:lnTo>
                  <a:lnTo>
                    <a:pt x="649224" y="256032"/>
                  </a:lnTo>
                  <a:lnTo>
                    <a:pt x="896112" y="137160"/>
                  </a:lnTo>
                  <a:lnTo>
                    <a:pt x="1060704" y="54864"/>
                  </a:lnTo>
                  <a:lnTo>
                    <a:pt x="1371600" y="27432"/>
                  </a:lnTo>
                  <a:lnTo>
                    <a:pt x="1984248" y="0"/>
                  </a:lnTo>
                  <a:lnTo>
                    <a:pt x="2249424" y="73152"/>
                  </a:lnTo>
                  <a:lnTo>
                    <a:pt x="2688336" y="237744"/>
                  </a:lnTo>
                  <a:lnTo>
                    <a:pt x="2807208" y="530352"/>
                  </a:lnTo>
                  <a:lnTo>
                    <a:pt x="2825496" y="777240"/>
                  </a:lnTo>
                  <a:lnTo>
                    <a:pt x="2843784" y="1005840"/>
                  </a:lnTo>
                  <a:lnTo>
                    <a:pt x="2916936" y="1380744"/>
                  </a:lnTo>
                  <a:lnTo>
                    <a:pt x="2990088" y="1737360"/>
                  </a:lnTo>
                  <a:lnTo>
                    <a:pt x="3136392" y="2249424"/>
                  </a:lnTo>
                  <a:lnTo>
                    <a:pt x="3200400" y="2587752"/>
                  </a:lnTo>
                  <a:lnTo>
                    <a:pt x="3200400" y="2953512"/>
                  </a:lnTo>
                  <a:lnTo>
                    <a:pt x="3099816" y="3255264"/>
                  </a:lnTo>
                  <a:lnTo>
                    <a:pt x="2889504" y="3483864"/>
                  </a:lnTo>
                  <a:lnTo>
                    <a:pt x="2596896" y="3831336"/>
                  </a:lnTo>
                  <a:lnTo>
                    <a:pt x="2340864" y="4105656"/>
                  </a:lnTo>
                  <a:lnTo>
                    <a:pt x="2020824" y="4379976"/>
                  </a:lnTo>
                  <a:lnTo>
                    <a:pt x="1801368" y="4700016"/>
                  </a:lnTo>
                  <a:lnTo>
                    <a:pt x="1719072" y="5038344"/>
                  </a:lnTo>
                  <a:lnTo>
                    <a:pt x="1527048" y="5404104"/>
                  </a:lnTo>
                  <a:lnTo>
                    <a:pt x="1289304" y="5586984"/>
                  </a:lnTo>
                  <a:lnTo>
                    <a:pt x="786384" y="5577840"/>
                  </a:lnTo>
                  <a:lnTo>
                    <a:pt x="539496" y="5312664"/>
                  </a:lnTo>
                  <a:lnTo>
                    <a:pt x="246888" y="4690872"/>
                  </a:lnTo>
                  <a:lnTo>
                    <a:pt x="137160" y="4160520"/>
                  </a:lnTo>
                  <a:lnTo>
                    <a:pt x="109728" y="3529584"/>
                  </a:lnTo>
                  <a:lnTo>
                    <a:pt x="128016" y="3026664"/>
                  </a:lnTo>
                  <a:lnTo>
                    <a:pt x="173736" y="2532888"/>
                  </a:lnTo>
                  <a:lnTo>
                    <a:pt x="137160" y="2075688"/>
                  </a:lnTo>
                  <a:lnTo>
                    <a:pt x="100584" y="1673352"/>
                  </a:lnTo>
                  <a:lnTo>
                    <a:pt x="36576" y="1243584"/>
                  </a:lnTo>
                  <a:lnTo>
                    <a:pt x="0" y="1060704"/>
                  </a:lnTo>
                  <a:close/>
                </a:path>
              </a:pathLst>
            </a:custGeom>
            <a:noFill/>
            <a:ln w="38100">
              <a:solidFill>
                <a:srgbClr val="A3BDD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81800" y="1371600"/>
              <a:ext cx="19335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Glacial period</a:t>
              </a:r>
            </a:p>
            <a:p>
              <a:pPr algn="ctr"/>
              <a:r>
                <a:rPr lang="en-US" sz="24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ice extent</a:t>
              </a:r>
              <a:endParaRPr lang="en-US" sz="2400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Straight Arrow Connector 8"/>
            <p:cNvCxnSpPr>
              <a:endCxn id="6" idx="11"/>
            </p:cNvCxnSpPr>
            <p:nvPr/>
          </p:nvCxnSpPr>
          <p:spPr>
            <a:xfrm rot="10800000" flipV="1">
              <a:off x="5830824" y="1822704"/>
              <a:ext cx="1255776" cy="97536"/>
            </a:xfrm>
            <a:prstGeom prst="straightConnector1">
              <a:avLst/>
            </a:prstGeom>
            <a:ln w="25400">
              <a:solidFill>
                <a:srgbClr val="A3BDD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780509" y="3200400"/>
              <a:ext cx="18309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Bennike</a:t>
              </a:r>
              <a:r>
                <a:rPr lang="en-US" sz="12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 et al. (2002)</a:t>
              </a:r>
            </a:p>
            <a:p>
              <a:r>
                <a:rPr lang="en-US" sz="12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Funder and Hansen (1996)</a:t>
              </a:r>
            </a:p>
            <a:p>
              <a:r>
                <a:rPr lang="en-US" sz="1200" dirty="0" err="1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Winkelman</a:t>
              </a:r>
              <a:r>
                <a:rPr lang="en-US" sz="1200" dirty="0" smtClean="0">
                  <a:solidFill>
                    <a:srgbClr val="A3BDDD"/>
                  </a:solidFill>
                  <a:latin typeface="Times New Roman" pitchFamily="18" charset="0"/>
                  <a:cs typeface="Times New Roman" pitchFamily="18" charset="0"/>
                </a:rPr>
                <a:t> et al (2010)</a:t>
              </a:r>
              <a:endParaRPr lang="en-US" sz="1200" dirty="0">
                <a:solidFill>
                  <a:srgbClr val="A3BDDD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Ice Can Lose Mass in Multiple Ways</a:t>
            </a:r>
            <a:endParaRPr lang="en-US" dirty="0"/>
          </a:p>
        </p:txBody>
      </p:sp>
      <p:pic>
        <p:nvPicPr>
          <p:cNvPr id="6" name="Picture 5" descr="81. Nice ice 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838200"/>
            <a:ext cx="4114800" cy="3048000"/>
          </a:xfrm>
          <a:prstGeom prst="rect">
            <a:avLst/>
          </a:prstGeom>
        </p:spPr>
      </p:pic>
      <p:pic>
        <p:nvPicPr>
          <p:cNvPr id="7" name="Picture 6" descr="14. ...but margin is way too scary RESIZE.jpg"/>
          <p:cNvPicPr>
            <a:picLocks noChangeAspect="1"/>
          </p:cNvPicPr>
          <p:nvPr/>
        </p:nvPicPr>
        <p:blipFill>
          <a:blip r:embed="rId3" cstate="print"/>
          <a:srcRect t="7660" r="30769" b="15736"/>
          <a:stretch>
            <a:fillRect/>
          </a:stretch>
        </p:blipFill>
        <p:spPr>
          <a:xfrm>
            <a:off x="4724400" y="3505200"/>
            <a:ext cx="41148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1752600"/>
            <a:ext cx="1435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Melting</a:t>
            </a:r>
          </a:p>
          <a:p>
            <a:endParaRPr lang="en-US" sz="2000" dirty="0" smtClean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Sublimation</a:t>
            </a:r>
            <a:endParaRPr lang="en-US" sz="20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615" y="4876800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EB"/>
                </a:solidFill>
                <a:latin typeface="Times New Roman" pitchFamily="18" charset="0"/>
                <a:cs typeface="Times New Roman" pitchFamily="18" charset="0"/>
              </a:rPr>
              <a:t>Calving</a:t>
            </a:r>
            <a:endParaRPr lang="en-US" sz="2000" dirty="0">
              <a:solidFill>
                <a:srgbClr val="FFFFE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2. Nice views from the air on the way to Upernavik (7-12-08).jpg"/>
          <p:cNvPicPr>
            <a:picLocks noChangeAspect="1"/>
          </p:cNvPicPr>
          <p:nvPr/>
        </p:nvPicPr>
        <p:blipFill>
          <a:blip r:embed="rId4" cstate="print"/>
          <a:srcRect l="55377" r="237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2. Nice views from the air on the way to Upernavik (7-12-08).jpg"/>
          <p:cNvPicPr>
            <a:picLocks noChangeAspect="1"/>
          </p:cNvPicPr>
          <p:nvPr/>
        </p:nvPicPr>
        <p:blipFill>
          <a:blip r:embed="rId2" cstate="print"/>
          <a:srcRect l="55377" r="2374"/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838200"/>
          </a:xfrm>
        </p:spPr>
        <p:txBody>
          <a:bodyPr/>
          <a:lstStyle/>
          <a:p>
            <a:r>
              <a:rPr lang="en-US" dirty="0" smtClean="0"/>
              <a:t>Research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7162800" cy="5715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At two different sites in western Greenland:</a:t>
            </a:r>
          </a:p>
          <a:p>
            <a:r>
              <a:rPr lang="en-US" dirty="0" smtClean="0"/>
              <a:t>Make inferences about the efficiency of subglacial erosion</a:t>
            </a:r>
          </a:p>
          <a:p>
            <a:pPr lvl="1"/>
            <a:r>
              <a:rPr lang="en-US" dirty="0" smtClean="0"/>
              <a:t>How effectively does ice erode bedrock surfaces?</a:t>
            </a:r>
          </a:p>
          <a:p>
            <a:pPr lvl="1"/>
            <a:r>
              <a:rPr lang="en-US" dirty="0" smtClean="0"/>
              <a:t>Does this control the landscape we see today?</a:t>
            </a:r>
          </a:p>
          <a:p>
            <a:r>
              <a:rPr lang="en-US" dirty="0" smtClean="0"/>
              <a:t>Determine the chronology of ice retreat after the last glacial period</a:t>
            </a:r>
          </a:p>
          <a:p>
            <a:pPr lvl="1"/>
            <a:r>
              <a:rPr lang="en-US" dirty="0" smtClean="0"/>
              <a:t>When did ice retreat begin?</a:t>
            </a:r>
          </a:p>
          <a:p>
            <a:pPr lvl="1"/>
            <a:r>
              <a:rPr lang="en-US" dirty="0" smtClean="0"/>
              <a:t>How long did ice retreat last?</a:t>
            </a:r>
          </a:p>
          <a:p>
            <a:pPr lvl="1"/>
            <a:r>
              <a:rPr lang="en-US" dirty="0" smtClean="0"/>
              <a:t>How rapid were ice retreat rates?</a:t>
            </a:r>
          </a:p>
          <a:p>
            <a:r>
              <a:rPr lang="en-US" dirty="0" smtClean="0"/>
              <a:t>Compare ice behavior between two 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1400" i="1" dirty="0" smtClean="0">
                <a:solidFill>
                  <a:srgbClr val="232013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4992</TotalTime>
  <Words>2065</Words>
  <Application>Microsoft Office PowerPoint</Application>
  <PresentationFormat>On-screen Show (4:3)</PresentationFormat>
  <Paragraphs>438</Paragraphs>
  <Slides>67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Investigating the timing of deglaciation and the efficiency of subglacial erosion in central-western Greenland with cosmogenic 10Be and 26Al</vt:lpstr>
      <vt:lpstr>Slide 2</vt:lpstr>
      <vt:lpstr>Slide 3</vt:lpstr>
      <vt:lpstr>Background &amp; Rationale</vt:lpstr>
      <vt:lpstr>Why Greenland?</vt:lpstr>
      <vt:lpstr>Climate Basics</vt:lpstr>
      <vt:lpstr>Variability of the Greenland Ice Sheet</vt:lpstr>
      <vt:lpstr>Ice Can Lose Mass in Multiple Ways</vt:lpstr>
      <vt:lpstr>Research Goals</vt:lpstr>
      <vt:lpstr>Tools, Study Design, &amp; Methodology</vt:lpstr>
      <vt:lpstr>Tools: in situ cosmogenic 10Be and 26Al</vt:lpstr>
      <vt:lpstr>Formation of in situ cosmogenic 10Be</vt:lpstr>
      <vt:lpstr>“Cosmogenic Dating”</vt:lpstr>
      <vt:lpstr>Sampling Scheme &amp; Methodology</vt:lpstr>
      <vt:lpstr>Sampling Scheme</vt:lpstr>
      <vt:lpstr>Cosmogenic Inheritance</vt:lpstr>
      <vt:lpstr>Study Sites</vt:lpstr>
      <vt:lpstr>Slide 18</vt:lpstr>
      <vt:lpstr>Site #1: Ilulissat, 69N</vt:lpstr>
      <vt:lpstr>Site #1: Ilulissat, 69N</vt:lpstr>
      <vt:lpstr>Site #1: Ilulissat, 69N</vt:lpstr>
      <vt:lpstr>Slide 22</vt:lpstr>
      <vt:lpstr>Site #2: Upernavik, 73N</vt:lpstr>
      <vt:lpstr>Site #2: Upernavik, 73N</vt:lpstr>
      <vt:lpstr>Site #2: Upernavik, 73N</vt:lpstr>
      <vt:lpstr>Recap</vt:lpstr>
      <vt:lpstr>Thesis Part I: Methodological Development</vt:lpstr>
      <vt:lpstr>Methodological Limitations</vt:lpstr>
      <vt:lpstr>Laboratory Methods</vt:lpstr>
      <vt:lpstr>Methodological Optimization</vt:lpstr>
      <vt:lpstr>Thesis Part II: Ilulissat, Greenland</vt:lpstr>
      <vt:lpstr>Slide 32</vt:lpstr>
      <vt:lpstr>Fjord Stade Moraine</vt:lpstr>
      <vt:lpstr>Slide 34</vt:lpstr>
      <vt:lpstr>Bedrock/Boulder Comparison</vt:lpstr>
      <vt:lpstr>Complicated Deglaciation Pattern</vt:lpstr>
      <vt:lpstr>Formation of the Fjord Stade Moraine</vt:lpstr>
      <vt:lpstr>Spatial Variability of Exposure Ages</vt:lpstr>
      <vt:lpstr>Spatial Variability of Exposure Ages</vt:lpstr>
      <vt:lpstr>Ice Margin Retreat</vt:lpstr>
      <vt:lpstr>Ilulissat Overview</vt:lpstr>
      <vt:lpstr>Thesis Part III: Upernavik, Greenland</vt:lpstr>
      <vt:lpstr>Slide 43</vt:lpstr>
      <vt:lpstr>Slide 44</vt:lpstr>
      <vt:lpstr>Sample Ages</vt:lpstr>
      <vt:lpstr>Bedrock/Boulder Comparison</vt:lpstr>
      <vt:lpstr>Using Cosmogenic 26Al</vt:lpstr>
      <vt:lpstr>The Two-Isotope Plot</vt:lpstr>
      <vt:lpstr>The Two-Isotope Plot</vt:lpstr>
      <vt:lpstr>Landscape History</vt:lpstr>
      <vt:lpstr>Inheritance and Elevation</vt:lpstr>
      <vt:lpstr>Subglacial Erosion and Elevation</vt:lpstr>
      <vt:lpstr>Spatial Variability of Exposure Ages</vt:lpstr>
      <vt:lpstr>Spatial Variability of Exposure Ages</vt:lpstr>
      <vt:lpstr>Paleoclimate Context</vt:lpstr>
      <vt:lpstr>Upernavik Overview</vt:lpstr>
      <vt:lpstr>Conclusions &amp; The Big Picture</vt:lpstr>
      <vt:lpstr>Comparisons Between Sites</vt:lpstr>
      <vt:lpstr>What Does It All Mean?</vt:lpstr>
      <vt:lpstr>Ice Retreat Rate Comparisons</vt:lpstr>
      <vt:lpstr>What Does It All Mean?</vt:lpstr>
      <vt:lpstr>What Does It All Mean?</vt:lpstr>
      <vt:lpstr>Slide 63</vt:lpstr>
      <vt:lpstr>Slide 64</vt:lpstr>
      <vt:lpstr>Slide 65</vt:lpstr>
      <vt:lpstr>Slide 66</vt:lpstr>
      <vt:lpstr>Burial Scenarios</vt:lpstr>
    </vt:vector>
  </TitlesOfParts>
  <Company>University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Constraining Early Holocene Ice Retreat Rates in Western Greenland Using Cosmogenic 10Be</dc:title>
  <dc:creator>Lee Corbett</dc:creator>
  <cp:lastModifiedBy>Lee Corbett</cp:lastModifiedBy>
  <cp:revision>276</cp:revision>
  <dcterms:created xsi:type="dcterms:W3CDTF">2010-09-10T15:29:11Z</dcterms:created>
  <dcterms:modified xsi:type="dcterms:W3CDTF">2011-05-12T12:25:36Z</dcterms:modified>
</cp:coreProperties>
</file>