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38"/>
  </p:notesMasterIdLst>
  <p:sldIdLst>
    <p:sldId id="256" r:id="rId3"/>
    <p:sldId id="257" r:id="rId4"/>
    <p:sldId id="276" r:id="rId5"/>
    <p:sldId id="258" r:id="rId6"/>
    <p:sldId id="281" r:id="rId7"/>
    <p:sldId id="279" r:id="rId8"/>
    <p:sldId id="282" r:id="rId9"/>
    <p:sldId id="278" r:id="rId10"/>
    <p:sldId id="283" r:id="rId11"/>
    <p:sldId id="260" r:id="rId12"/>
    <p:sldId id="261" r:id="rId13"/>
    <p:sldId id="280" r:id="rId14"/>
    <p:sldId id="262" r:id="rId15"/>
    <p:sldId id="285" r:id="rId16"/>
    <p:sldId id="263" r:id="rId17"/>
    <p:sldId id="259" r:id="rId18"/>
    <p:sldId id="290" r:id="rId19"/>
    <p:sldId id="291" r:id="rId20"/>
    <p:sldId id="292" r:id="rId21"/>
    <p:sldId id="264" r:id="rId22"/>
    <p:sldId id="265" r:id="rId23"/>
    <p:sldId id="266" r:id="rId24"/>
    <p:sldId id="287" r:id="rId25"/>
    <p:sldId id="293" r:id="rId26"/>
    <p:sldId id="288" r:id="rId27"/>
    <p:sldId id="267" r:id="rId28"/>
    <p:sldId id="289" r:id="rId29"/>
    <p:sldId id="274" r:id="rId30"/>
    <p:sldId id="268" r:id="rId31"/>
    <p:sldId id="294" r:id="rId32"/>
    <p:sldId id="269" r:id="rId33"/>
    <p:sldId id="270" r:id="rId34"/>
    <p:sldId id="275" r:id="rId35"/>
    <p:sldId id="295" r:id="rId36"/>
    <p:sldId id="296" r:id="rId3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F2F92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589"/>
  </p:normalViewPr>
  <p:slideViewPr>
    <p:cSldViewPr>
      <p:cViewPr>
        <p:scale>
          <a:sx n="120" d="100"/>
          <a:sy n="120" d="100"/>
        </p:scale>
        <p:origin x="200" y="7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5B63DD-1C1F-644C-8443-C7BFAA103792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048592D8-594F-3141-A027-0930962DCA71}">
      <dgm:prSet phldrT="[Text]" custT="1"/>
      <dgm:spPr/>
      <dgm:t>
        <a:bodyPr/>
        <a:lstStyle/>
        <a:p>
          <a:r>
            <a:rPr lang="en-US" sz="1600" dirty="0"/>
            <a:t>Dissolve sediment in acetic acid, react for 24-48 hours on a shaker table</a:t>
          </a:r>
        </a:p>
      </dgm:t>
    </dgm:pt>
    <dgm:pt modelId="{CC45CC67-E3B0-FA4C-87F2-826B3157E3BC}" type="parTrans" cxnId="{00C817D0-815E-F145-A8D5-E4F563089AA7}">
      <dgm:prSet/>
      <dgm:spPr/>
      <dgm:t>
        <a:bodyPr/>
        <a:lstStyle/>
        <a:p>
          <a:endParaRPr lang="en-US"/>
        </a:p>
      </dgm:t>
    </dgm:pt>
    <dgm:pt modelId="{467EDBBD-E83C-6C4B-A2E7-022E6095AB84}" type="sibTrans" cxnId="{00C817D0-815E-F145-A8D5-E4F563089AA7}">
      <dgm:prSet/>
      <dgm:spPr/>
      <dgm:t>
        <a:bodyPr/>
        <a:lstStyle/>
        <a:p>
          <a:endParaRPr lang="en-US"/>
        </a:p>
      </dgm:t>
    </dgm:pt>
    <dgm:pt modelId="{90682BC8-F287-BE46-9814-9F7DC901D491}">
      <dgm:prSet phldrT="[Text]" custT="1"/>
      <dgm:spPr/>
      <dgm:t>
        <a:bodyPr/>
        <a:lstStyle/>
        <a:p>
          <a:r>
            <a:rPr lang="en-US" sz="1600" dirty="0"/>
            <a:t>Centrifuge to separate solution and residue, quantify initial Al yields using ICP-OES</a:t>
          </a:r>
        </a:p>
      </dgm:t>
    </dgm:pt>
    <dgm:pt modelId="{95865908-FA1E-1B45-AEC9-6543844D6567}" type="parTrans" cxnId="{6A306C48-A7E3-E147-94AF-E1A997BBA52C}">
      <dgm:prSet/>
      <dgm:spPr/>
      <dgm:t>
        <a:bodyPr/>
        <a:lstStyle/>
        <a:p>
          <a:endParaRPr lang="en-US"/>
        </a:p>
      </dgm:t>
    </dgm:pt>
    <dgm:pt modelId="{8E2F775B-E85A-4540-8DE5-743E78A33A87}" type="sibTrans" cxnId="{6A306C48-A7E3-E147-94AF-E1A997BBA52C}">
      <dgm:prSet/>
      <dgm:spPr/>
      <dgm:t>
        <a:bodyPr/>
        <a:lstStyle/>
        <a:p>
          <a:endParaRPr lang="en-US"/>
        </a:p>
      </dgm:t>
    </dgm:pt>
    <dgm:pt modelId="{F23762CD-70C2-4343-AD41-D3C5333AC1EA}">
      <dgm:prSet phldrT="[Text]" custT="1"/>
      <dgm:spPr/>
      <dgm:t>
        <a:bodyPr/>
        <a:lstStyle/>
        <a:p>
          <a:r>
            <a:rPr lang="en-US" sz="1600" dirty="0"/>
            <a:t>Neutralize solution to between pH 6-8 to precipitate Al gels, centrifuge to separate</a:t>
          </a:r>
        </a:p>
      </dgm:t>
    </dgm:pt>
    <dgm:pt modelId="{1CEE894C-31F1-6B45-BEDF-848186904F05}" type="parTrans" cxnId="{53D855A4-2B2D-4E4E-9812-7AE91495F7F0}">
      <dgm:prSet/>
      <dgm:spPr/>
      <dgm:t>
        <a:bodyPr/>
        <a:lstStyle/>
        <a:p>
          <a:endParaRPr lang="en-US"/>
        </a:p>
      </dgm:t>
    </dgm:pt>
    <dgm:pt modelId="{E9533DAE-1FF1-2E49-820E-1CD6210E8D01}" type="sibTrans" cxnId="{53D855A4-2B2D-4E4E-9812-7AE91495F7F0}">
      <dgm:prSet/>
      <dgm:spPr/>
      <dgm:t>
        <a:bodyPr/>
        <a:lstStyle/>
        <a:p>
          <a:endParaRPr lang="en-US"/>
        </a:p>
      </dgm:t>
    </dgm:pt>
    <dgm:pt modelId="{DC96FB89-D3C6-EF4C-8267-5A9FBFDDB596}">
      <dgm:prSet custT="1"/>
      <dgm:spPr/>
      <dgm:t>
        <a:bodyPr/>
        <a:lstStyle/>
        <a:p>
          <a:r>
            <a:rPr lang="en-US" sz="1600" dirty="0"/>
            <a:t>Reacidify aluminum gels, column chemistry to completely isolate Al</a:t>
          </a:r>
        </a:p>
      </dgm:t>
    </dgm:pt>
    <dgm:pt modelId="{29FCC933-D05C-924B-96C0-40F88E230487}" type="parTrans" cxnId="{F3703789-68A8-0948-AD3E-9EF4097607CA}">
      <dgm:prSet/>
      <dgm:spPr/>
      <dgm:t>
        <a:bodyPr/>
        <a:lstStyle/>
        <a:p>
          <a:endParaRPr lang="en-US"/>
        </a:p>
      </dgm:t>
    </dgm:pt>
    <dgm:pt modelId="{0E453C61-021C-4A42-B2AD-825423F17166}" type="sibTrans" cxnId="{F3703789-68A8-0948-AD3E-9EF4097607CA}">
      <dgm:prSet/>
      <dgm:spPr/>
      <dgm:t>
        <a:bodyPr/>
        <a:lstStyle/>
        <a:p>
          <a:endParaRPr lang="en-US"/>
        </a:p>
      </dgm:t>
    </dgm:pt>
    <dgm:pt modelId="{C29D82C0-DA28-C04E-B6FE-A39B0BDD40FC}">
      <dgm:prSet custT="1"/>
      <dgm:spPr/>
      <dgm:t>
        <a:bodyPr/>
        <a:lstStyle/>
        <a:p>
          <a:r>
            <a:rPr lang="en-US" sz="1600" dirty="0"/>
            <a:t>Dry and burn resulting Al, mix with binder, pack onto cathodes for AMS measurement</a:t>
          </a:r>
        </a:p>
      </dgm:t>
    </dgm:pt>
    <dgm:pt modelId="{C2D8E412-B6B9-B04B-AE64-9A2D1CB1804E}" type="parTrans" cxnId="{EF641A68-EA80-7645-B931-8C8D613C2516}">
      <dgm:prSet/>
      <dgm:spPr/>
      <dgm:t>
        <a:bodyPr/>
        <a:lstStyle/>
        <a:p>
          <a:endParaRPr lang="en-US"/>
        </a:p>
      </dgm:t>
    </dgm:pt>
    <dgm:pt modelId="{518F9DB7-5E80-504A-9DE7-ED847299BF66}" type="sibTrans" cxnId="{EF641A68-EA80-7645-B931-8C8D613C2516}">
      <dgm:prSet/>
      <dgm:spPr/>
      <dgm:t>
        <a:bodyPr/>
        <a:lstStyle/>
        <a:p>
          <a:endParaRPr lang="en-US"/>
        </a:p>
      </dgm:t>
    </dgm:pt>
    <dgm:pt modelId="{305E4A25-9016-0F4E-AE3E-328D2F8A48EF}" type="pres">
      <dgm:prSet presAssocID="{725B63DD-1C1F-644C-8443-C7BFAA103792}" presName="Name0" presStyleCnt="0">
        <dgm:presLayoutVars>
          <dgm:dir/>
          <dgm:resizeHandles val="exact"/>
        </dgm:presLayoutVars>
      </dgm:prSet>
      <dgm:spPr/>
    </dgm:pt>
    <dgm:pt modelId="{84124E49-FA61-3B40-B1F2-5D58CE635D6B}" type="pres">
      <dgm:prSet presAssocID="{048592D8-594F-3141-A027-0930962DCA71}" presName="node" presStyleLbl="node1" presStyleIdx="0" presStyleCnt="5" custScaleY="194049" custLinFactNeighborY="11671">
        <dgm:presLayoutVars>
          <dgm:bulletEnabled val="1"/>
        </dgm:presLayoutVars>
      </dgm:prSet>
      <dgm:spPr/>
    </dgm:pt>
    <dgm:pt modelId="{E6CF9C69-4AE7-D940-B37D-0ABE715F0DCB}" type="pres">
      <dgm:prSet presAssocID="{467EDBBD-E83C-6C4B-A2E7-022E6095AB84}" presName="sibTrans" presStyleLbl="sibTrans2D1" presStyleIdx="0" presStyleCnt="4" custScaleY="194049"/>
      <dgm:spPr/>
    </dgm:pt>
    <dgm:pt modelId="{7BDF8FAC-7B49-6446-996B-B2F22CFCC7F7}" type="pres">
      <dgm:prSet presAssocID="{467EDBBD-E83C-6C4B-A2E7-022E6095AB84}" presName="connectorText" presStyleLbl="sibTrans2D1" presStyleIdx="0" presStyleCnt="4"/>
      <dgm:spPr/>
    </dgm:pt>
    <dgm:pt modelId="{57749763-3F1E-284A-B330-79E652FFC95E}" type="pres">
      <dgm:prSet presAssocID="{90682BC8-F287-BE46-9814-9F7DC901D491}" presName="node" presStyleLbl="node1" presStyleIdx="1" presStyleCnt="5" custScaleY="194049" custLinFactNeighborY="11671">
        <dgm:presLayoutVars>
          <dgm:bulletEnabled val="1"/>
        </dgm:presLayoutVars>
      </dgm:prSet>
      <dgm:spPr/>
    </dgm:pt>
    <dgm:pt modelId="{33C36C65-90BE-DE46-9C06-5B00937AA09B}" type="pres">
      <dgm:prSet presAssocID="{8E2F775B-E85A-4540-8DE5-743E78A33A87}" presName="sibTrans" presStyleLbl="sibTrans2D1" presStyleIdx="1" presStyleCnt="4" custScaleY="194049"/>
      <dgm:spPr/>
    </dgm:pt>
    <dgm:pt modelId="{D486A4A3-3DE8-0745-80B1-7B2918D35CAB}" type="pres">
      <dgm:prSet presAssocID="{8E2F775B-E85A-4540-8DE5-743E78A33A87}" presName="connectorText" presStyleLbl="sibTrans2D1" presStyleIdx="1" presStyleCnt="4"/>
      <dgm:spPr/>
    </dgm:pt>
    <dgm:pt modelId="{F32415ED-1804-FF4B-9353-226462DEEA9C}" type="pres">
      <dgm:prSet presAssocID="{F23762CD-70C2-4343-AD41-D3C5333AC1EA}" presName="node" presStyleLbl="node1" presStyleIdx="2" presStyleCnt="5" custScaleY="194049" custLinFactNeighborY="11671">
        <dgm:presLayoutVars>
          <dgm:bulletEnabled val="1"/>
        </dgm:presLayoutVars>
      </dgm:prSet>
      <dgm:spPr/>
    </dgm:pt>
    <dgm:pt modelId="{335BAC58-224D-7848-9046-E50416DB0724}" type="pres">
      <dgm:prSet presAssocID="{E9533DAE-1FF1-2E49-820E-1CD6210E8D01}" presName="sibTrans" presStyleLbl="sibTrans2D1" presStyleIdx="2" presStyleCnt="4" custScaleY="194049"/>
      <dgm:spPr/>
    </dgm:pt>
    <dgm:pt modelId="{DC104FB5-D77F-E140-892E-5F5EC251CBF3}" type="pres">
      <dgm:prSet presAssocID="{E9533DAE-1FF1-2E49-820E-1CD6210E8D01}" presName="connectorText" presStyleLbl="sibTrans2D1" presStyleIdx="2" presStyleCnt="4"/>
      <dgm:spPr/>
    </dgm:pt>
    <dgm:pt modelId="{A78AFF78-794A-FC4C-B7FE-CA08D4102E9F}" type="pres">
      <dgm:prSet presAssocID="{DC96FB89-D3C6-EF4C-8267-5A9FBFDDB596}" presName="node" presStyleLbl="node1" presStyleIdx="3" presStyleCnt="5" custScaleY="194049" custLinFactNeighborX="-31080" custLinFactNeighborY="11683">
        <dgm:presLayoutVars>
          <dgm:bulletEnabled val="1"/>
        </dgm:presLayoutVars>
      </dgm:prSet>
      <dgm:spPr/>
    </dgm:pt>
    <dgm:pt modelId="{F0BE8E39-5B44-EA41-9843-57943A77A7B2}" type="pres">
      <dgm:prSet presAssocID="{0E453C61-021C-4A42-B2AD-825423F17166}" presName="sibTrans" presStyleLbl="sibTrans2D1" presStyleIdx="3" presStyleCnt="4" custScaleY="194049"/>
      <dgm:spPr/>
    </dgm:pt>
    <dgm:pt modelId="{F8F5EAA3-EEFF-4448-9CBB-93F3015C8BDD}" type="pres">
      <dgm:prSet presAssocID="{0E453C61-021C-4A42-B2AD-825423F17166}" presName="connectorText" presStyleLbl="sibTrans2D1" presStyleIdx="3" presStyleCnt="4"/>
      <dgm:spPr/>
    </dgm:pt>
    <dgm:pt modelId="{47CC2E58-E9CE-6449-ABFC-1BFA0862058B}" type="pres">
      <dgm:prSet presAssocID="{C29D82C0-DA28-C04E-B6FE-A39B0BDD40FC}" presName="node" presStyleLbl="node1" presStyleIdx="4" presStyleCnt="5" custScaleX="132416" custScaleY="194049" custLinFactNeighborX="-31136" custLinFactNeighborY="11683">
        <dgm:presLayoutVars>
          <dgm:bulletEnabled val="1"/>
        </dgm:presLayoutVars>
      </dgm:prSet>
      <dgm:spPr/>
    </dgm:pt>
  </dgm:ptLst>
  <dgm:cxnLst>
    <dgm:cxn modelId="{970F4F10-F339-454C-92AA-A574A87E79B3}" type="presOf" srcId="{0E453C61-021C-4A42-B2AD-825423F17166}" destId="{F0BE8E39-5B44-EA41-9843-57943A77A7B2}" srcOrd="0" destOrd="0" presId="urn:microsoft.com/office/officeart/2005/8/layout/process1"/>
    <dgm:cxn modelId="{079FD31B-D5A4-3E4A-A990-AD3F311A3A87}" type="presOf" srcId="{E9533DAE-1FF1-2E49-820E-1CD6210E8D01}" destId="{335BAC58-224D-7848-9046-E50416DB0724}" srcOrd="0" destOrd="0" presId="urn:microsoft.com/office/officeart/2005/8/layout/process1"/>
    <dgm:cxn modelId="{6A306C48-A7E3-E147-94AF-E1A997BBA52C}" srcId="{725B63DD-1C1F-644C-8443-C7BFAA103792}" destId="{90682BC8-F287-BE46-9814-9F7DC901D491}" srcOrd="1" destOrd="0" parTransId="{95865908-FA1E-1B45-AEC9-6543844D6567}" sibTransId="{8E2F775B-E85A-4540-8DE5-743E78A33A87}"/>
    <dgm:cxn modelId="{FAC2F549-9028-6348-8577-0002537BC901}" type="presOf" srcId="{90682BC8-F287-BE46-9814-9F7DC901D491}" destId="{57749763-3F1E-284A-B330-79E652FFC95E}" srcOrd="0" destOrd="0" presId="urn:microsoft.com/office/officeart/2005/8/layout/process1"/>
    <dgm:cxn modelId="{C745FE57-62DB-2E4A-80C9-1323D5E856F5}" type="presOf" srcId="{467EDBBD-E83C-6C4B-A2E7-022E6095AB84}" destId="{7BDF8FAC-7B49-6446-996B-B2F22CFCC7F7}" srcOrd="1" destOrd="0" presId="urn:microsoft.com/office/officeart/2005/8/layout/process1"/>
    <dgm:cxn modelId="{E6809C5F-272B-F048-B2C1-C7DFB5713AB5}" type="presOf" srcId="{C29D82C0-DA28-C04E-B6FE-A39B0BDD40FC}" destId="{47CC2E58-E9CE-6449-ABFC-1BFA0862058B}" srcOrd="0" destOrd="0" presId="urn:microsoft.com/office/officeart/2005/8/layout/process1"/>
    <dgm:cxn modelId="{8A6A7167-DC3C-384E-ACE3-C69881F14260}" type="presOf" srcId="{725B63DD-1C1F-644C-8443-C7BFAA103792}" destId="{305E4A25-9016-0F4E-AE3E-328D2F8A48EF}" srcOrd="0" destOrd="0" presId="urn:microsoft.com/office/officeart/2005/8/layout/process1"/>
    <dgm:cxn modelId="{EF641A68-EA80-7645-B931-8C8D613C2516}" srcId="{725B63DD-1C1F-644C-8443-C7BFAA103792}" destId="{C29D82C0-DA28-C04E-B6FE-A39B0BDD40FC}" srcOrd="4" destOrd="0" parTransId="{C2D8E412-B6B9-B04B-AE64-9A2D1CB1804E}" sibTransId="{518F9DB7-5E80-504A-9DE7-ED847299BF66}"/>
    <dgm:cxn modelId="{9EBCA488-C587-E849-8C54-E3DC6BB50DCF}" type="presOf" srcId="{E9533DAE-1FF1-2E49-820E-1CD6210E8D01}" destId="{DC104FB5-D77F-E140-892E-5F5EC251CBF3}" srcOrd="1" destOrd="0" presId="urn:microsoft.com/office/officeart/2005/8/layout/process1"/>
    <dgm:cxn modelId="{F3703789-68A8-0948-AD3E-9EF4097607CA}" srcId="{725B63DD-1C1F-644C-8443-C7BFAA103792}" destId="{DC96FB89-D3C6-EF4C-8267-5A9FBFDDB596}" srcOrd="3" destOrd="0" parTransId="{29FCC933-D05C-924B-96C0-40F88E230487}" sibTransId="{0E453C61-021C-4A42-B2AD-825423F17166}"/>
    <dgm:cxn modelId="{E00AD59B-99C1-9E40-A179-C00697F429A7}" type="presOf" srcId="{048592D8-594F-3141-A027-0930962DCA71}" destId="{84124E49-FA61-3B40-B1F2-5D58CE635D6B}" srcOrd="0" destOrd="0" presId="urn:microsoft.com/office/officeart/2005/8/layout/process1"/>
    <dgm:cxn modelId="{A416A8A3-1751-BE4E-99FD-5F5A8AEDD080}" type="presOf" srcId="{DC96FB89-D3C6-EF4C-8267-5A9FBFDDB596}" destId="{A78AFF78-794A-FC4C-B7FE-CA08D4102E9F}" srcOrd="0" destOrd="0" presId="urn:microsoft.com/office/officeart/2005/8/layout/process1"/>
    <dgm:cxn modelId="{53D855A4-2B2D-4E4E-9812-7AE91495F7F0}" srcId="{725B63DD-1C1F-644C-8443-C7BFAA103792}" destId="{F23762CD-70C2-4343-AD41-D3C5333AC1EA}" srcOrd="2" destOrd="0" parTransId="{1CEE894C-31F1-6B45-BEDF-848186904F05}" sibTransId="{E9533DAE-1FF1-2E49-820E-1CD6210E8D01}"/>
    <dgm:cxn modelId="{D992EEB1-649D-FF4D-9BBB-92F975D2D101}" type="presOf" srcId="{8E2F775B-E85A-4540-8DE5-743E78A33A87}" destId="{33C36C65-90BE-DE46-9C06-5B00937AA09B}" srcOrd="0" destOrd="0" presId="urn:microsoft.com/office/officeart/2005/8/layout/process1"/>
    <dgm:cxn modelId="{F6CAC3B4-A2FC-CA49-9AE0-7652550205C4}" type="presOf" srcId="{8E2F775B-E85A-4540-8DE5-743E78A33A87}" destId="{D486A4A3-3DE8-0745-80B1-7B2918D35CAB}" srcOrd="1" destOrd="0" presId="urn:microsoft.com/office/officeart/2005/8/layout/process1"/>
    <dgm:cxn modelId="{00C817D0-815E-F145-A8D5-E4F563089AA7}" srcId="{725B63DD-1C1F-644C-8443-C7BFAA103792}" destId="{048592D8-594F-3141-A027-0930962DCA71}" srcOrd="0" destOrd="0" parTransId="{CC45CC67-E3B0-FA4C-87F2-826B3157E3BC}" sibTransId="{467EDBBD-E83C-6C4B-A2E7-022E6095AB84}"/>
    <dgm:cxn modelId="{913653D4-9690-2B4E-BA66-F43EA285B7B8}" type="presOf" srcId="{467EDBBD-E83C-6C4B-A2E7-022E6095AB84}" destId="{E6CF9C69-4AE7-D940-B37D-0ABE715F0DCB}" srcOrd="0" destOrd="0" presId="urn:microsoft.com/office/officeart/2005/8/layout/process1"/>
    <dgm:cxn modelId="{D738D2E9-DC07-6B4B-B67E-6AD8863E62D6}" type="presOf" srcId="{0E453C61-021C-4A42-B2AD-825423F17166}" destId="{F8F5EAA3-EEFF-4448-9CBB-93F3015C8BDD}" srcOrd="1" destOrd="0" presId="urn:microsoft.com/office/officeart/2005/8/layout/process1"/>
    <dgm:cxn modelId="{05A376FE-6649-E445-BF35-B404AE187363}" type="presOf" srcId="{F23762CD-70C2-4343-AD41-D3C5333AC1EA}" destId="{F32415ED-1804-FF4B-9353-226462DEEA9C}" srcOrd="0" destOrd="0" presId="urn:microsoft.com/office/officeart/2005/8/layout/process1"/>
    <dgm:cxn modelId="{80120EC9-3D6A-B34B-931C-881C9DD41853}" type="presParOf" srcId="{305E4A25-9016-0F4E-AE3E-328D2F8A48EF}" destId="{84124E49-FA61-3B40-B1F2-5D58CE635D6B}" srcOrd="0" destOrd="0" presId="urn:microsoft.com/office/officeart/2005/8/layout/process1"/>
    <dgm:cxn modelId="{CC7E02E0-DEFA-AD4A-92DC-58FBE8051E1E}" type="presParOf" srcId="{305E4A25-9016-0F4E-AE3E-328D2F8A48EF}" destId="{E6CF9C69-4AE7-D940-B37D-0ABE715F0DCB}" srcOrd="1" destOrd="0" presId="urn:microsoft.com/office/officeart/2005/8/layout/process1"/>
    <dgm:cxn modelId="{6B7785B5-D8E3-4442-9247-C86780A62749}" type="presParOf" srcId="{E6CF9C69-4AE7-D940-B37D-0ABE715F0DCB}" destId="{7BDF8FAC-7B49-6446-996B-B2F22CFCC7F7}" srcOrd="0" destOrd="0" presId="urn:microsoft.com/office/officeart/2005/8/layout/process1"/>
    <dgm:cxn modelId="{A947B272-2B23-F740-A851-11894D673087}" type="presParOf" srcId="{305E4A25-9016-0F4E-AE3E-328D2F8A48EF}" destId="{57749763-3F1E-284A-B330-79E652FFC95E}" srcOrd="2" destOrd="0" presId="urn:microsoft.com/office/officeart/2005/8/layout/process1"/>
    <dgm:cxn modelId="{F86FCD25-6FB2-FE49-BF93-9378F70C0462}" type="presParOf" srcId="{305E4A25-9016-0F4E-AE3E-328D2F8A48EF}" destId="{33C36C65-90BE-DE46-9C06-5B00937AA09B}" srcOrd="3" destOrd="0" presId="urn:microsoft.com/office/officeart/2005/8/layout/process1"/>
    <dgm:cxn modelId="{657A6EE9-0B84-C444-8946-B1A21BF372D9}" type="presParOf" srcId="{33C36C65-90BE-DE46-9C06-5B00937AA09B}" destId="{D486A4A3-3DE8-0745-80B1-7B2918D35CAB}" srcOrd="0" destOrd="0" presId="urn:microsoft.com/office/officeart/2005/8/layout/process1"/>
    <dgm:cxn modelId="{C1F9B811-7FE1-CF47-B742-B4E4CC3E1F1C}" type="presParOf" srcId="{305E4A25-9016-0F4E-AE3E-328D2F8A48EF}" destId="{F32415ED-1804-FF4B-9353-226462DEEA9C}" srcOrd="4" destOrd="0" presId="urn:microsoft.com/office/officeart/2005/8/layout/process1"/>
    <dgm:cxn modelId="{199D47A4-9005-E740-9B45-29827CF3E5A4}" type="presParOf" srcId="{305E4A25-9016-0F4E-AE3E-328D2F8A48EF}" destId="{335BAC58-224D-7848-9046-E50416DB0724}" srcOrd="5" destOrd="0" presId="urn:microsoft.com/office/officeart/2005/8/layout/process1"/>
    <dgm:cxn modelId="{6B7001BB-1D4D-4E41-A8F3-724D61724C8D}" type="presParOf" srcId="{335BAC58-224D-7848-9046-E50416DB0724}" destId="{DC104FB5-D77F-E140-892E-5F5EC251CBF3}" srcOrd="0" destOrd="0" presId="urn:microsoft.com/office/officeart/2005/8/layout/process1"/>
    <dgm:cxn modelId="{5B90ED3B-AC9A-F642-8221-91524EF262F1}" type="presParOf" srcId="{305E4A25-9016-0F4E-AE3E-328D2F8A48EF}" destId="{A78AFF78-794A-FC4C-B7FE-CA08D4102E9F}" srcOrd="6" destOrd="0" presId="urn:microsoft.com/office/officeart/2005/8/layout/process1"/>
    <dgm:cxn modelId="{7E0F784D-6DF5-DE4B-8384-967A9EB3E6CD}" type="presParOf" srcId="{305E4A25-9016-0F4E-AE3E-328D2F8A48EF}" destId="{F0BE8E39-5B44-EA41-9843-57943A77A7B2}" srcOrd="7" destOrd="0" presId="urn:microsoft.com/office/officeart/2005/8/layout/process1"/>
    <dgm:cxn modelId="{E84DB1ED-3C13-FD48-BF63-37CEB1B9AC84}" type="presParOf" srcId="{F0BE8E39-5B44-EA41-9843-57943A77A7B2}" destId="{F8F5EAA3-EEFF-4448-9CBB-93F3015C8BDD}" srcOrd="0" destOrd="0" presId="urn:microsoft.com/office/officeart/2005/8/layout/process1"/>
    <dgm:cxn modelId="{2BB20106-9E4F-B148-AF7C-01FD71D7563E}" type="presParOf" srcId="{305E4A25-9016-0F4E-AE3E-328D2F8A48EF}" destId="{47CC2E58-E9CE-6449-ABFC-1BFA0862058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24E49-FA61-3B40-B1F2-5D58CE635D6B}">
      <dsp:nvSpPr>
        <dsp:cNvPr id="0" name=""/>
        <dsp:cNvSpPr/>
      </dsp:nvSpPr>
      <dsp:spPr>
        <a:xfrm>
          <a:off x="3963" y="0"/>
          <a:ext cx="1225906" cy="3919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Dissolve sediment in acetic acid, react for 24-48 hours on a shaker table</a:t>
          </a:r>
        </a:p>
      </dsp:txBody>
      <dsp:txXfrm>
        <a:off x="39869" y="35906"/>
        <a:ext cx="1154094" cy="3847725"/>
      </dsp:txXfrm>
    </dsp:sp>
    <dsp:sp modelId="{E6CF9C69-4AE7-D940-B37D-0ABE715F0DCB}">
      <dsp:nvSpPr>
        <dsp:cNvPr id="0" name=""/>
        <dsp:cNvSpPr/>
      </dsp:nvSpPr>
      <dsp:spPr>
        <a:xfrm>
          <a:off x="1352460" y="1664789"/>
          <a:ext cx="259892" cy="589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352460" y="1782780"/>
        <a:ext cx="181924" cy="353975"/>
      </dsp:txXfrm>
    </dsp:sp>
    <dsp:sp modelId="{57749763-3F1E-284A-B330-79E652FFC95E}">
      <dsp:nvSpPr>
        <dsp:cNvPr id="0" name=""/>
        <dsp:cNvSpPr/>
      </dsp:nvSpPr>
      <dsp:spPr>
        <a:xfrm>
          <a:off x="1720232" y="0"/>
          <a:ext cx="1225906" cy="3919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Centrifuge to separate solution and residue, quantify initial Al yields using ICP-OES</a:t>
          </a:r>
        </a:p>
      </dsp:txBody>
      <dsp:txXfrm>
        <a:off x="1756138" y="35906"/>
        <a:ext cx="1154094" cy="3847725"/>
      </dsp:txXfrm>
    </dsp:sp>
    <dsp:sp modelId="{33C36C65-90BE-DE46-9C06-5B00937AA09B}">
      <dsp:nvSpPr>
        <dsp:cNvPr id="0" name=""/>
        <dsp:cNvSpPr/>
      </dsp:nvSpPr>
      <dsp:spPr>
        <a:xfrm>
          <a:off x="3068729" y="1664789"/>
          <a:ext cx="259892" cy="589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068729" y="1782780"/>
        <a:ext cx="181924" cy="353975"/>
      </dsp:txXfrm>
    </dsp:sp>
    <dsp:sp modelId="{F32415ED-1804-FF4B-9353-226462DEEA9C}">
      <dsp:nvSpPr>
        <dsp:cNvPr id="0" name=""/>
        <dsp:cNvSpPr/>
      </dsp:nvSpPr>
      <dsp:spPr>
        <a:xfrm>
          <a:off x="3436501" y="0"/>
          <a:ext cx="1225906" cy="3919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Neutralize solution to between pH 6-8 to precipitate Al gels, centrifuge to separate</a:t>
          </a:r>
        </a:p>
      </dsp:txBody>
      <dsp:txXfrm>
        <a:off x="3472407" y="35906"/>
        <a:ext cx="1154094" cy="3847725"/>
      </dsp:txXfrm>
    </dsp:sp>
    <dsp:sp modelId="{335BAC58-224D-7848-9046-E50416DB0724}">
      <dsp:nvSpPr>
        <dsp:cNvPr id="0" name=""/>
        <dsp:cNvSpPr/>
      </dsp:nvSpPr>
      <dsp:spPr>
        <a:xfrm>
          <a:off x="4746897" y="1664789"/>
          <a:ext cx="179117" cy="589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4746897" y="1782780"/>
        <a:ext cx="125382" cy="353975"/>
      </dsp:txXfrm>
    </dsp:sp>
    <dsp:sp modelId="{A78AFF78-794A-FC4C-B7FE-CA08D4102E9F}">
      <dsp:nvSpPr>
        <dsp:cNvPr id="0" name=""/>
        <dsp:cNvSpPr/>
      </dsp:nvSpPr>
      <dsp:spPr>
        <a:xfrm>
          <a:off x="5000366" y="0"/>
          <a:ext cx="1225906" cy="3919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Reacidify aluminum gels, column chemistry to completely isolate Al</a:t>
          </a:r>
        </a:p>
      </dsp:txBody>
      <dsp:txXfrm>
        <a:off x="5036272" y="35906"/>
        <a:ext cx="1154094" cy="3847725"/>
      </dsp:txXfrm>
    </dsp:sp>
    <dsp:sp modelId="{F0BE8E39-5B44-EA41-9843-57943A77A7B2}">
      <dsp:nvSpPr>
        <dsp:cNvPr id="0" name=""/>
        <dsp:cNvSpPr/>
      </dsp:nvSpPr>
      <dsp:spPr>
        <a:xfrm>
          <a:off x="6348794" y="1664789"/>
          <a:ext cx="259746" cy="589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348794" y="1782780"/>
        <a:ext cx="181822" cy="353975"/>
      </dsp:txXfrm>
    </dsp:sp>
    <dsp:sp modelId="{47CC2E58-E9CE-6449-ABFC-1BFA0862058B}">
      <dsp:nvSpPr>
        <dsp:cNvPr id="0" name=""/>
        <dsp:cNvSpPr/>
      </dsp:nvSpPr>
      <dsp:spPr>
        <a:xfrm>
          <a:off x="6716360" y="0"/>
          <a:ext cx="1623296" cy="3919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Dry and burn resulting Al, mix with binder, pack onto cathodes for AMS measurement</a:t>
          </a:r>
        </a:p>
      </dsp:txBody>
      <dsp:txXfrm>
        <a:off x="6763905" y="47545"/>
        <a:ext cx="1528206" cy="3824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431B3-9BF8-3449-9BB2-C8162FAB52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588E2-7E86-254B-BBEA-DAB0FCF1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7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6717" y="3363838"/>
            <a:ext cx="44274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 thesis proposal by Mae Kate Campbell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Committee Members: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Paul Bierman, Advisor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Gillian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Galford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John Hughes </a:t>
            </a:r>
            <a:endParaRPr kumimoji="0"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563888" y="797679"/>
            <a:ext cx="486003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Quantifying Background Erosion Rates in Cuba Using Cosmogenic Nuclides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3648" y="3363838"/>
            <a:ext cx="144016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50131-920C-D240-A9D0-779F1611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Background: Land Use History of Cuba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0F006-CD97-F44C-B91F-F44A1765D17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2136" y="884466"/>
            <a:ext cx="4392488" cy="13272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1959-1989: Highly mechanized industrial sugarcane production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More artificial fertilizer and  tractors per land area than  the 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EF7D9-EC8B-C44D-9015-FD42DFEF1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68"/>
          <a:stretch/>
        </p:blipFill>
        <p:spPr>
          <a:xfrm>
            <a:off x="23835" y="987574"/>
            <a:ext cx="4764189" cy="3466604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BDDB2E4-F11E-994C-BC1B-D36EFC07D44F}"/>
              </a:ext>
            </a:extLst>
          </p:cNvPr>
          <p:cNvSpPr txBox="1">
            <a:spLocks/>
          </p:cNvSpPr>
          <p:nvPr/>
        </p:nvSpPr>
        <p:spPr>
          <a:xfrm>
            <a:off x="4792275" y="2720876"/>
            <a:ext cx="4392488" cy="1327244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0ECE-C230-EA45-A4EB-D1B653F463F3}"/>
              </a:ext>
            </a:extLst>
          </p:cNvPr>
          <p:cNvSpPr txBox="1"/>
          <p:nvPr/>
        </p:nvSpPr>
        <p:spPr>
          <a:xfrm>
            <a:off x="19584" y="4195920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Bybio.wordpress.com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85AAFD4-5AE3-B146-A6E1-21D1C52613ED}"/>
              </a:ext>
            </a:extLst>
          </p:cNvPr>
          <p:cNvSpPr txBox="1">
            <a:spLocks/>
          </p:cNvSpPr>
          <p:nvPr/>
        </p:nvSpPr>
        <p:spPr>
          <a:xfrm>
            <a:off x="4531237" y="2314818"/>
            <a:ext cx="4612763" cy="2057132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75% of the land area of Cuba     was affected by erosion, salinity, acidification, drainage problems, or a combination (CITMA, 1998)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Forested land was reduced to     only 14% (CITMA, 1998)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50131-920C-D240-A9D0-779F1611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Background: Land Use History of Cuba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0F006-CD97-F44C-B91F-F44A1765D17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60032" y="918327"/>
            <a:ext cx="4104456" cy="39836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Caloric consumption fell by  as much as an estimated     50% (Enriquez, 2000)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Rapid conversion from          industrial agriculture to soil- conserving, organic              agriculture featuring minimal soil tillage, replacing tractors with draft animals, the use of cover crops, and more.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BDDB2E4-F11E-994C-BC1B-D36EFC07D44F}"/>
              </a:ext>
            </a:extLst>
          </p:cNvPr>
          <p:cNvSpPr txBox="1">
            <a:spLocks/>
          </p:cNvSpPr>
          <p:nvPr/>
        </p:nvSpPr>
        <p:spPr>
          <a:xfrm>
            <a:off x="4792275" y="2720876"/>
            <a:ext cx="4392488" cy="1327244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B0DC8C-1B14-234C-8EDB-53836904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79689"/>
            <a:ext cx="4944665" cy="38884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918CA9-7667-504F-A3D4-96C6217BF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35" y="1400735"/>
            <a:ext cx="5184942" cy="2916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E81820-8927-844C-AF4B-BF100ED821AB}"/>
              </a:ext>
            </a:extLst>
          </p:cNvPr>
          <p:cNvSpPr txBox="1"/>
          <p:nvPr/>
        </p:nvSpPr>
        <p:spPr>
          <a:xfrm>
            <a:off x="109178" y="4001423"/>
            <a:ext cx="1167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Videoblocks.com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822C89-3E91-BD44-847A-A342A528B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6" b="48538"/>
          <a:stretch/>
        </p:blipFill>
        <p:spPr>
          <a:xfrm>
            <a:off x="1115616" y="1037439"/>
            <a:ext cx="6912768" cy="4085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E4617B-11A0-024D-B4B4-046FE9909E6B}"/>
              </a:ext>
            </a:extLst>
          </p:cNvPr>
          <p:cNvSpPr txBox="1"/>
          <p:nvPr/>
        </p:nvSpPr>
        <p:spPr>
          <a:xfrm>
            <a:off x="7055768" y="4840431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Bierman and Montgomery, 2013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2FBBB3-572E-FE43-8057-6EDCF9514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9144000" cy="884466"/>
          </a:xfrm>
        </p:spPr>
        <p:txBody>
          <a:bodyPr/>
          <a:lstStyle/>
          <a:p>
            <a:r>
              <a:rPr lang="en-US" dirty="0"/>
              <a:t>Background: Measuring Erosion</a:t>
            </a:r>
          </a:p>
        </p:txBody>
      </p:sp>
    </p:spTree>
    <p:extLst>
      <p:ext uri="{BB962C8B-B14F-4D97-AF65-F5344CB8AC3E}">
        <p14:creationId xmlns:p14="http://schemas.microsoft.com/office/powerpoint/2010/main" val="97890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3E13C-CD4E-D24C-91F4-1B138D05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Cosmogenic Nuclides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DC700-D2C0-AB4E-9363-137CA4FB8DEB}"/>
              </a:ext>
            </a:extLst>
          </p:cNvPr>
          <p:cNvSpPr/>
          <p:nvPr/>
        </p:nvSpPr>
        <p:spPr>
          <a:xfrm>
            <a:off x="323528" y="884466"/>
            <a:ext cx="8424936" cy="406354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32000">
                <a:schemeClr val="accent5">
                  <a:lumMod val="95000"/>
                  <a:lumOff val="5000"/>
                </a:schemeClr>
              </a:gs>
              <a:gs pos="100000">
                <a:schemeClr val="tx2">
                  <a:lumMod val="7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DB53FAC-C1C1-D245-98D1-5F087BF87630}"/>
              </a:ext>
            </a:extLst>
          </p:cNvPr>
          <p:cNvSpPr/>
          <p:nvPr/>
        </p:nvSpPr>
        <p:spPr>
          <a:xfrm>
            <a:off x="334672" y="4375612"/>
            <a:ext cx="8424936" cy="912337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72412-0C82-EB48-98E1-0073D255F40E}"/>
              </a:ext>
            </a:extLst>
          </p:cNvPr>
          <p:cNvSpPr/>
          <p:nvPr/>
        </p:nvSpPr>
        <p:spPr>
          <a:xfrm>
            <a:off x="323528" y="4083917"/>
            <a:ext cx="8424936" cy="912337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>
            <a:extLst>
              <a:ext uri="{FF2B5EF4-FFF2-40B4-BE49-F238E27FC236}">
                <a16:creationId xmlns:a16="http://schemas.microsoft.com/office/drawing/2014/main" id="{5D2C2EE7-0395-144D-8D77-88F8657A5608}"/>
              </a:ext>
            </a:extLst>
          </p:cNvPr>
          <p:cNvSpPr/>
          <p:nvPr/>
        </p:nvSpPr>
        <p:spPr>
          <a:xfrm>
            <a:off x="683568" y="1176600"/>
            <a:ext cx="936104" cy="86409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>
            <a:extLst>
              <a:ext uri="{FF2B5EF4-FFF2-40B4-BE49-F238E27FC236}">
                <a16:creationId xmlns:a16="http://schemas.microsoft.com/office/drawing/2014/main" id="{4EF0A50A-8F9F-C141-ACC7-5C250F243843}"/>
              </a:ext>
            </a:extLst>
          </p:cNvPr>
          <p:cNvSpPr/>
          <p:nvPr/>
        </p:nvSpPr>
        <p:spPr>
          <a:xfrm>
            <a:off x="1907704" y="1203598"/>
            <a:ext cx="504056" cy="31503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>
            <a:extLst>
              <a:ext uri="{FF2B5EF4-FFF2-40B4-BE49-F238E27FC236}">
                <a16:creationId xmlns:a16="http://schemas.microsoft.com/office/drawing/2014/main" id="{4233B438-DC68-A64A-BA28-89C92304F61B}"/>
              </a:ext>
            </a:extLst>
          </p:cNvPr>
          <p:cNvSpPr/>
          <p:nvPr/>
        </p:nvSpPr>
        <p:spPr>
          <a:xfrm>
            <a:off x="2339752" y="1131590"/>
            <a:ext cx="504056" cy="31503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C6F13F-F226-7D49-8406-FC8210E03969}"/>
              </a:ext>
            </a:extLst>
          </p:cNvPr>
          <p:cNvSpPr/>
          <p:nvPr/>
        </p:nvSpPr>
        <p:spPr>
          <a:xfrm>
            <a:off x="4052663" y="1974443"/>
            <a:ext cx="180020" cy="1763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DA2EAB-7283-1641-AD7B-B4B7E53E6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3417168"/>
            <a:ext cx="1892300" cy="13335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868BECC-B487-E64B-8D11-5446BB75A2EC}"/>
              </a:ext>
            </a:extLst>
          </p:cNvPr>
          <p:cNvSpPr txBox="1"/>
          <p:nvPr/>
        </p:nvSpPr>
        <p:spPr>
          <a:xfrm>
            <a:off x="3350584" y="1297736"/>
            <a:ext cx="19347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2F92"/>
                </a:solidFill>
              </a:rPr>
              <a:t>Primary Cosmic Rays (Protons)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F541CB-55F7-114A-95C7-B61FFC541CF1}"/>
              </a:ext>
            </a:extLst>
          </p:cNvPr>
          <p:cNvCxnSpPr/>
          <p:nvPr/>
        </p:nvCxnSpPr>
        <p:spPr>
          <a:xfrm>
            <a:off x="4232683" y="2040696"/>
            <a:ext cx="702078" cy="11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C8437CC-F471-C347-8CC5-B84DA566468D}"/>
              </a:ext>
            </a:extLst>
          </p:cNvPr>
          <p:cNvCxnSpPr>
            <a:cxnSpLocks/>
          </p:cNvCxnSpPr>
          <p:nvPr/>
        </p:nvCxnSpPr>
        <p:spPr>
          <a:xfrm>
            <a:off x="4137730" y="2162009"/>
            <a:ext cx="434270" cy="570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E6E9D8-9AF9-A24A-A628-772B6E6582A7}"/>
              </a:ext>
            </a:extLst>
          </p:cNvPr>
          <p:cNvCxnSpPr>
            <a:cxnSpLocks/>
          </p:cNvCxnSpPr>
          <p:nvPr/>
        </p:nvCxnSpPr>
        <p:spPr>
          <a:xfrm>
            <a:off x="4187031" y="2114176"/>
            <a:ext cx="720219" cy="373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FBD1B60-0E43-6B42-A0E6-BFAA953E85A2}"/>
              </a:ext>
            </a:extLst>
          </p:cNvPr>
          <p:cNvSpPr/>
          <p:nvPr/>
        </p:nvSpPr>
        <p:spPr>
          <a:xfrm>
            <a:off x="4980413" y="2073822"/>
            <a:ext cx="180020" cy="1763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B851264-148E-1741-A8DE-D663960DCF0C}"/>
              </a:ext>
            </a:extLst>
          </p:cNvPr>
          <p:cNvSpPr/>
          <p:nvPr/>
        </p:nvSpPr>
        <p:spPr>
          <a:xfrm>
            <a:off x="4890403" y="2442688"/>
            <a:ext cx="180020" cy="1763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918B053-2F25-D54C-B46F-0F0915D3FBBC}"/>
              </a:ext>
            </a:extLst>
          </p:cNvPr>
          <p:cNvSpPr/>
          <p:nvPr/>
        </p:nvSpPr>
        <p:spPr>
          <a:xfrm>
            <a:off x="4547140" y="2718189"/>
            <a:ext cx="180020" cy="1763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424FB9-E1CB-DD41-AF48-CE932275E86A}"/>
              </a:ext>
            </a:extLst>
          </p:cNvPr>
          <p:cNvSpPr txBox="1"/>
          <p:nvPr/>
        </p:nvSpPr>
        <p:spPr>
          <a:xfrm>
            <a:off x="2728665" y="2252570"/>
            <a:ext cx="17453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Atmospheric Atom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242AEA-B61B-704A-B4DE-B64C76BF817B}"/>
              </a:ext>
            </a:extLst>
          </p:cNvPr>
          <p:cNvSpPr txBox="1"/>
          <p:nvPr/>
        </p:nvSpPr>
        <p:spPr>
          <a:xfrm>
            <a:off x="5375846" y="2062169"/>
            <a:ext cx="22204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Secondary Cosmic Rays</a:t>
            </a:r>
          </a:p>
          <a:p>
            <a:pPr algn="ctr"/>
            <a:r>
              <a:rPr lang="en-US" sz="1400" dirty="0"/>
              <a:t>(Neutrons)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BCC06E2-FDED-2848-8946-56A0C5E88B23}"/>
              </a:ext>
            </a:extLst>
          </p:cNvPr>
          <p:cNvCxnSpPr>
            <a:cxnSpLocks/>
          </p:cNvCxnSpPr>
          <p:nvPr/>
        </p:nvCxnSpPr>
        <p:spPr>
          <a:xfrm>
            <a:off x="5070423" y="2619061"/>
            <a:ext cx="1415668" cy="12273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54256F3E-C911-DD46-B34A-83D2ACE15F81}"/>
              </a:ext>
            </a:extLst>
          </p:cNvPr>
          <p:cNvSpPr/>
          <p:nvPr/>
        </p:nvSpPr>
        <p:spPr>
          <a:xfrm>
            <a:off x="6506081" y="3813177"/>
            <a:ext cx="180020" cy="17637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  <a:highlight>
                <a:srgbClr val="800080"/>
              </a:highligh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00273F-D9AE-A54E-A2D6-F604F87F31FA}"/>
              </a:ext>
            </a:extLst>
          </p:cNvPr>
          <p:cNvSpPr txBox="1"/>
          <p:nvPr/>
        </p:nvSpPr>
        <p:spPr>
          <a:xfrm>
            <a:off x="5111208" y="3662755"/>
            <a:ext cx="126099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Target Nuclei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A1A374E-C57A-D34D-9EE2-3650294E8344}"/>
              </a:ext>
            </a:extLst>
          </p:cNvPr>
          <p:cNvCxnSpPr>
            <a:cxnSpLocks/>
          </p:cNvCxnSpPr>
          <p:nvPr/>
        </p:nvCxnSpPr>
        <p:spPr>
          <a:xfrm>
            <a:off x="6686101" y="3901363"/>
            <a:ext cx="133881" cy="69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55F4172-9114-DA46-AE3E-959A1C0A91B7}"/>
              </a:ext>
            </a:extLst>
          </p:cNvPr>
          <p:cNvCxnSpPr>
            <a:cxnSpLocks/>
          </p:cNvCxnSpPr>
          <p:nvPr/>
        </p:nvCxnSpPr>
        <p:spPr>
          <a:xfrm flipH="1">
            <a:off x="6506081" y="3970532"/>
            <a:ext cx="80015" cy="132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BCD5A4A-6E09-6E43-96BD-46FBD4D5D881}"/>
              </a:ext>
            </a:extLst>
          </p:cNvPr>
          <p:cNvCxnSpPr>
            <a:cxnSpLocks/>
          </p:cNvCxnSpPr>
          <p:nvPr/>
        </p:nvCxnSpPr>
        <p:spPr>
          <a:xfrm>
            <a:off x="2699792" y="1518628"/>
            <a:ext cx="1334868" cy="467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CAB7C36-B929-4347-ADA4-319C4B6A9E06}"/>
              </a:ext>
            </a:extLst>
          </p:cNvPr>
          <p:cNvSpPr txBox="1"/>
          <p:nvPr/>
        </p:nvSpPr>
        <p:spPr>
          <a:xfrm>
            <a:off x="6263142" y="4137180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endParaRPr 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67A04DB-0C8F-8040-8D82-AA697FCD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196" y="4053582"/>
            <a:ext cx="1064876" cy="7504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08F638F-F0B6-3D40-9F20-D82BF4374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882"/>
          <a:stretch/>
        </p:blipFill>
        <p:spPr>
          <a:xfrm rot="977079" flipH="1">
            <a:off x="3446263" y="4173602"/>
            <a:ext cx="2857470" cy="1142380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AF0A24F-AAEF-0A46-A734-47C6922259A6}"/>
              </a:ext>
            </a:extLst>
          </p:cNvPr>
          <p:cNvCxnSpPr>
            <a:cxnSpLocks/>
          </p:cNvCxnSpPr>
          <p:nvPr/>
        </p:nvCxnSpPr>
        <p:spPr>
          <a:xfrm flipH="1">
            <a:off x="6044257" y="4515966"/>
            <a:ext cx="775725" cy="283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0DF311C-BD25-D243-B749-3848C3CDA16D}"/>
              </a:ext>
            </a:extLst>
          </p:cNvPr>
          <p:cNvCxnSpPr>
            <a:cxnSpLocks/>
          </p:cNvCxnSpPr>
          <p:nvPr/>
        </p:nvCxnSpPr>
        <p:spPr>
          <a:xfrm>
            <a:off x="3779912" y="4384969"/>
            <a:ext cx="1437838" cy="673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FA742532-4BD1-4344-B9BD-F09A521EC200}"/>
              </a:ext>
            </a:extLst>
          </p:cNvPr>
          <p:cNvSpPr/>
          <p:nvPr/>
        </p:nvSpPr>
        <p:spPr>
          <a:xfrm>
            <a:off x="6654474" y="4338202"/>
            <a:ext cx="6495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endParaRPr 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7BA32E-CBBA-2240-AE4F-72DB95D57BA6}"/>
              </a:ext>
            </a:extLst>
          </p:cNvPr>
          <p:cNvSpPr txBox="1"/>
          <p:nvPr/>
        </p:nvSpPr>
        <p:spPr>
          <a:xfrm>
            <a:off x="7175117" y="414877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endParaRPr 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543FAAD-9B43-0746-BFFB-C3C683206199}"/>
              </a:ext>
            </a:extLst>
          </p:cNvPr>
          <p:cNvCxnSpPr>
            <a:cxnSpLocks/>
          </p:cNvCxnSpPr>
          <p:nvPr/>
        </p:nvCxnSpPr>
        <p:spPr>
          <a:xfrm>
            <a:off x="1475656" y="1719340"/>
            <a:ext cx="1584176" cy="321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4757408C-1CD3-BA47-8B33-196A802469E6}"/>
              </a:ext>
            </a:extLst>
          </p:cNvPr>
          <p:cNvSpPr/>
          <p:nvPr/>
        </p:nvSpPr>
        <p:spPr>
          <a:xfrm>
            <a:off x="2735796" y="1459273"/>
            <a:ext cx="180020" cy="176373"/>
          </a:xfrm>
          <a:prstGeom prst="ellipse">
            <a:avLst/>
          </a:pr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2F6D-DE80-2B4F-B5CE-F7F2F8661D06}"/>
              </a:ext>
            </a:extLst>
          </p:cNvPr>
          <p:cNvSpPr/>
          <p:nvPr/>
        </p:nvSpPr>
        <p:spPr>
          <a:xfrm>
            <a:off x="2162453" y="1767892"/>
            <a:ext cx="180020" cy="176373"/>
          </a:xfrm>
          <a:prstGeom prst="ellipse">
            <a:avLst/>
          </a:pr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E5307AE-86FA-394A-8BB5-B509FF132085}"/>
              </a:ext>
            </a:extLst>
          </p:cNvPr>
          <p:cNvCxnSpPr>
            <a:cxnSpLocks/>
          </p:cNvCxnSpPr>
          <p:nvPr/>
        </p:nvCxnSpPr>
        <p:spPr>
          <a:xfrm>
            <a:off x="6686101" y="3970532"/>
            <a:ext cx="81097" cy="113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EDB10B5-BDCB-1942-BF8A-97EB977271FA}"/>
              </a:ext>
            </a:extLst>
          </p:cNvPr>
          <p:cNvSpPr txBox="1"/>
          <p:nvPr/>
        </p:nvSpPr>
        <p:spPr>
          <a:xfrm>
            <a:off x="6596091" y="41210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endParaRPr 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BF6EBED-49D0-CC45-8B2A-A565265CA791}"/>
              </a:ext>
            </a:extLst>
          </p:cNvPr>
          <p:cNvSpPr txBox="1"/>
          <p:nvPr/>
        </p:nvSpPr>
        <p:spPr>
          <a:xfrm>
            <a:off x="7123483" y="4400655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endParaRPr 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1605E-6 L 0.1691 0.1141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57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0.16476 0.2558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2" grpId="0"/>
      <p:bldP spid="31" grpId="0" animBg="1"/>
      <p:bldP spid="32" grpId="0" animBg="1"/>
      <p:bldP spid="32" grpId="1" animBg="1"/>
      <p:bldP spid="32" grpId="2" animBg="1"/>
      <p:bldP spid="33" grpId="0" animBg="1"/>
      <p:bldP spid="34" grpId="0"/>
      <p:bldP spid="35" grpId="0"/>
      <p:bldP spid="38" grpId="0" animBg="1"/>
      <p:bldP spid="38" grpId="1" animBg="1"/>
      <p:bldP spid="41" grpId="1"/>
      <p:bldP spid="41" grpId="2"/>
      <p:bldP spid="50" grpId="0"/>
      <p:bldP spid="50" grpId="1"/>
      <p:bldP spid="65" grpId="0"/>
      <p:bldP spid="51" grpId="0"/>
      <p:bldP spid="51" grpId="1"/>
      <p:bldP spid="51" grpId="2"/>
      <p:bldP spid="18" grpId="1" animBg="1"/>
      <p:bldP spid="18" grpId="2" animBg="1"/>
      <p:bldP spid="18" grpId="3" animBg="1"/>
      <p:bldP spid="75" grpId="2"/>
      <p:bldP spid="75" grpId="3"/>
      <p:bldP spid="76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ge1image2950069984">
            <a:extLst>
              <a:ext uri="{FF2B5EF4-FFF2-40B4-BE49-F238E27FC236}">
                <a16:creationId xmlns:a16="http://schemas.microsoft.com/office/drawing/2014/main" id="{ADB53910-461B-FB41-814C-E139E33DB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1" t="67386" b="2"/>
          <a:stretch/>
        </p:blipFill>
        <p:spPr bwMode="auto">
          <a:xfrm>
            <a:off x="467544" y="775784"/>
            <a:ext cx="8130562" cy="41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4806E6-8E36-2D4A-8CCC-D2485DFBE5DB}"/>
              </a:ext>
            </a:extLst>
          </p:cNvPr>
          <p:cNvSpPr/>
          <p:nvPr/>
        </p:nvSpPr>
        <p:spPr>
          <a:xfrm>
            <a:off x="467544" y="2211710"/>
            <a:ext cx="8130562" cy="983970"/>
          </a:xfrm>
          <a:prstGeom prst="rect">
            <a:avLst/>
          </a:prstGeom>
          <a:solidFill>
            <a:srgbClr val="FF40FF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669D4-42CA-F14C-A1A0-E4EA2732F63E}"/>
              </a:ext>
            </a:extLst>
          </p:cNvPr>
          <p:cNvSpPr txBox="1"/>
          <p:nvPr/>
        </p:nvSpPr>
        <p:spPr>
          <a:xfrm>
            <a:off x="7124062" y="4919332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Portenga</a:t>
            </a:r>
            <a:r>
              <a:rPr lang="en-US" sz="1000" dirty="0"/>
              <a:t> and Bierman, 2011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E90978-4831-324D-AB94-E5C72FF15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</p:spPr>
        <p:txBody>
          <a:bodyPr/>
          <a:lstStyle/>
          <a:p>
            <a:r>
              <a:rPr lang="en-US" sz="3200" dirty="0"/>
              <a:t>Background: </a:t>
            </a:r>
            <a:r>
              <a:rPr lang="en-US" sz="3200" baseline="30000" dirty="0"/>
              <a:t>10</a:t>
            </a:r>
            <a:r>
              <a:rPr lang="en-US" sz="3200" dirty="0"/>
              <a:t>Be Erosion Rates from Quartz</a:t>
            </a:r>
            <a:endParaRPr lang="en-US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416500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9E31-F4A5-B746-819D-1CB9D0CA0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</p:spPr>
        <p:txBody>
          <a:bodyPr/>
          <a:lstStyle/>
          <a:p>
            <a:r>
              <a:rPr lang="en-US" sz="2800" dirty="0"/>
              <a:t>Measuring Erosion in Quartz-Poor Terrains</a:t>
            </a:r>
          </a:p>
        </p:txBody>
      </p:sp>
      <p:pic>
        <p:nvPicPr>
          <p:cNvPr id="5" name="Picture 1" descr="page17image3863808">
            <a:extLst>
              <a:ext uri="{FF2B5EF4-FFF2-40B4-BE49-F238E27FC236}">
                <a16:creationId xmlns:a16="http://schemas.microsoft.com/office/drawing/2014/main" id="{722DCFBD-CF7F-B840-A9E2-A162A5B43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" y="987574"/>
            <a:ext cx="9086802" cy="318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166B4-7642-4741-8724-5F30D7C6A067}"/>
              </a:ext>
            </a:extLst>
          </p:cNvPr>
          <p:cNvSpPr txBox="1"/>
          <p:nvPr/>
        </p:nvSpPr>
        <p:spPr>
          <a:xfrm>
            <a:off x="7277359" y="4803998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Schmidt and Bierman, 2017</a:t>
            </a:r>
          </a:p>
        </p:txBody>
      </p:sp>
    </p:spTree>
    <p:extLst>
      <p:ext uri="{BB962C8B-B14F-4D97-AF65-F5344CB8AC3E}">
        <p14:creationId xmlns:p14="http://schemas.microsoft.com/office/powerpoint/2010/main" val="3948926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ABDF-1439-AC43-BF13-C7CC8033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83304-4311-CB4C-931D-E1BBECB86F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5536" y="1203598"/>
            <a:ext cx="8496944" cy="29957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Refine a method for extracting the cosmogenic nuclide </a:t>
            </a:r>
            <a:r>
              <a:rPr lang="en-US" sz="2000" baseline="30000" dirty="0">
                <a:solidFill>
                  <a:schemeClr val="tx1"/>
                </a:solidFill>
              </a:rPr>
              <a:t>26</a:t>
            </a:r>
            <a:r>
              <a:rPr lang="en-US" sz="2000" dirty="0">
                <a:solidFill>
                  <a:schemeClr val="tx1"/>
                </a:solidFill>
              </a:rPr>
              <a:t>Al from    carbonate sediments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Determine the production rate of </a:t>
            </a:r>
            <a:r>
              <a:rPr lang="en-US" sz="2000" baseline="30000" dirty="0">
                <a:solidFill>
                  <a:schemeClr val="tx1"/>
                </a:solidFill>
              </a:rPr>
              <a:t>26</a:t>
            </a:r>
            <a:r>
              <a:rPr lang="en-US" sz="2000" dirty="0">
                <a:solidFill>
                  <a:schemeClr val="tx1"/>
                </a:solidFill>
              </a:rPr>
              <a:t>Al in carbonate rocks near my     study area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Measure background erosion rates in Cuba using the cosmogenic        nuclides </a:t>
            </a:r>
            <a:r>
              <a:rPr lang="en-US" sz="2000" baseline="30000" dirty="0">
                <a:solidFill>
                  <a:schemeClr val="tx1"/>
                </a:solidFill>
              </a:rPr>
              <a:t>10</a:t>
            </a:r>
            <a:r>
              <a:rPr lang="en-US" sz="2000" dirty="0">
                <a:solidFill>
                  <a:schemeClr val="tx1"/>
                </a:solidFill>
              </a:rPr>
              <a:t>Be, </a:t>
            </a:r>
            <a:r>
              <a:rPr lang="en-US" sz="2000" baseline="30000" dirty="0">
                <a:solidFill>
                  <a:schemeClr val="tx1"/>
                </a:solidFill>
              </a:rPr>
              <a:t>26</a:t>
            </a:r>
            <a:r>
              <a:rPr lang="en-US" sz="2000" dirty="0">
                <a:solidFill>
                  <a:schemeClr val="tx1"/>
                </a:solidFill>
              </a:rPr>
              <a:t>Al, and </a:t>
            </a:r>
            <a:r>
              <a:rPr lang="en-US" sz="2000" baseline="30000" dirty="0">
                <a:solidFill>
                  <a:schemeClr val="tx1"/>
                </a:solidFill>
              </a:rPr>
              <a:t>36</a:t>
            </a:r>
            <a:r>
              <a:rPr lang="en-US" sz="2000" dirty="0">
                <a:solidFill>
                  <a:schemeClr val="tx1"/>
                </a:solidFill>
              </a:rPr>
              <a:t>Cl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03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ABDF-1439-AC43-BF13-C7CC8033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83304-4311-CB4C-931D-E1BBECB86F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7544" y="1203598"/>
            <a:ext cx="8424936" cy="29957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</a:rPr>
              <a:t>Refine a method for extracting the cosmogenic nuclide </a:t>
            </a:r>
            <a:r>
              <a:rPr lang="en-US" sz="2000" b="1" baseline="30000" dirty="0">
                <a:solidFill>
                  <a:schemeClr val="tx1"/>
                </a:solidFill>
              </a:rPr>
              <a:t>26</a:t>
            </a:r>
            <a:r>
              <a:rPr lang="en-US" sz="2000" b="1" dirty="0">
                <a:solidFill>
                  <a:schemeClr val="tx1"/>
                </a:solidFill>
              </a:rPr>
              <a:t>Al    from carbonate sediments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Determine the production rate of </a:t>
            </a:r>
            <a:r>
              <a:rPr lang="en-US" sz="2000" baseline="30000" dirty="0">
                <a:solidFill>
                  <a:schemeClr val="tx1"/>
                </a:solidFill>
              </a:rPr>
              <a:t>26</a:t>
            </a:r>
            <a:r>
              <a:rPr lang="en-US" sz="2000" dirty="0">
                <a:solidFill>
                  <a:schemeClr val="tx1"/>
                </a:solidFill>
              </a:rPr>
              <a:t>Al in carbonate rocks near my     study area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Measure background erosion rates in Cuba using the cosmogenic        nuclides </a:t>
            </a:r>
            <a:r>
              <a:rPr lang="en-US" sz="2000" baseline="30000" dirty="0">
                <a:solidFill>
                  <a:schemeClr val="tx1"/>
                </a:solidFill>
              </a:rPr>
              <a:t>10</a:t>
            </a:r>
            <a:r>
              <a:rPr lang="en-US" sz="2000" dirty="0">
                <a:solidFill>
                  <a:schemeClr val="tx1"/>
                </a:solidFill>
              </a:rPr>
              <a:t>Be, </a:t>
            </a:r>
            <a:r>
              <a:rPr lang="en-US" sz="2000" baseline="30000" dirty="0">
                <a:solidFill>
                  <a:schemeClr val="tx1"/>
                </a:solidFill>
              </a:rPr>
              <a:t>26</a:t>
            </a:r>
            <a:r>
              <a:rPr lang="en-US" sz="2000" dirty="0">
                <a:solidFill>
                  <a:schemeClr val="tx1"/>
                </a:solidFill>
              </a:rPr>
              <a:t>Al, and </a:t>
            </a:r>
            <a:r>
              <a:rPr lang="en-US" sz="2000" baseline="30000" dirty="0">
                <a:solidFill>
                  <a:schemeClr val="tx1"/>
                </a:solidFill>
              </a:rPr>
              <a:t>36</a:t>
            </a:r>
            <a:r>
              <a:rPr lang="en-US" sz="2000" dirty="0">
                <a:solidFill>
                  <a:schemeClr val="tx1"/>
                </a:solidFill>
              </a:rPr>
              <a:t>Cl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34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ABDF-1439-AC43-BF13-C7CC8033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83304-4311-CB4C-931D-E1BBECB86F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5536" y="1203598"/>
            <a:ext cx="8496944" cy="29957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Refine a method for extracting the cosmogenic nuclide </a:t>
            </a:r>
            <a:r>
              <a:rPr lang="en-US" sz="2000" baseline="30000" dirty="0">
                <a:solidFill>
                  <a:schemeClr val="tx1"/>
                </a:solidFill>
              </a:rPr>
              <a:t>26</a:t>
            </a:r>
            <a:r>
              <a:rPr lang="en-US" sz="2000" dirty="0">
                <a:solidFill>
                  <a:schemeClr val="tx1"/>
                </a:solidFill>
              </a:rPr>
              <a:t>Al from    carbonate sediments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</a:rPr>
              <a:t>Determine the production rate of </a:t>
            </a:r>
            <a:r>
              <a:rPr lang="en-US" sz="2000" b="1" baseline="30000" dirty="0">
                <a:solidFill>
                  <a:schemeClr val="tx1"/>
                </a:solidFill>
              </a:rPr>
              <a:t>26</a:t>
            </a:r>
            <a:r>
              <a:rPr lang="en-US" sz="2000" b="1" dirty="0">
                <a:solidFill>
                  <a:schemeClr val="tx1"/>
                </a:solidFill>
              </a:rPr>
              <a:t>Al in carbonate rocks near my study area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Measure background erosion rates in Cuba using the cosmogenic        nuclides </a:t>
            </a:r>
            <a:r>
              <a:rPr lang="en-US" sz="2000" baseline="30000" dirty="0">
                <a:solidFill>
                  <a:schemeClr val="tx1"/>
                </a:solidFill>
              </a:rPr>
              <a:t>10</a:t>
            </a:r>
            <a:r>
              <a:rPr lang="en-US" sz="2000" dirty="0">
                <a:solidFill>
                  <a:schemeClr val="tx1"/>
                </a:solidFill>
              </a:rPr>
              <a:t>Be, </a:t>
            </a:r>
            <a:r>
              <a:rPr lang="en-US" sz="2000" baseline="30000" dirty="0">
                <a:solidFill>
                  <a:schemeClr val="tx1"/>
                </a:solidFill>
              </a:rPr>
              <a:t>26</a:t>
            </a:r>
            <a:r>
              <a:rPr lang="en-US" sz="2000" dirty="0">
                <a:solidFill>
                  <a:schemeClr val="tx1"/>
                </a:solidFill>
              </a:rPr>
              <a:t>Al, and </a:t>
            </a:r>
            <a:r>
              <a:rPr lang="en-US" sz="2000" baseline="30000" dirty="0">
                <a:solidFill>
                  <a:schemeClr val="tx1"/>
                </a:solidFill>
              </a:rPr>
              <a:t>36</a:t>
            </a:r>
            <a:r>
              <a:rPr lang="en-US" sz="2000" dirty="0">
                <a:solidFill>
                  <a:schemeClr val="tx1"/>
                </a:solidFill>
              </a:rPr>
              <a:t>Cl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8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ABDF-1439-AC43-BF13-C7CC8033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83304-4311-CB4C-931D-E1BBECB86F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5536" y="1203598"/>
            <a:ext cx="8496944" cy="29957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Refine a method for extracting the cosmogenic nuclide </a:t>
            </a:r>
            <a:r>
              <a:rPr lang="en-US" sz="2000" baseline="30000" dirty="0">
                <a:solidFill>
                  <a:schemeClr val="tx1"/>
                </a:solidFill>
              </a:rPr>
              <a:t>26</a:t>
            </a:r>
            <a:r>
              <a:rPr lang="en-US" sz="2000" dirty="0">
                <a:solidFill>
                  <a:schemeClr val="tx1"/>
                </a:solidFill>
              </a:rPr>
              <a:t>Al from    carbonate sediments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Determine the production rate of </a:t>
            </a:r>
            <a:r>
              <a:rPr lang="en-US" sz="2000" baseline="30000" dirty="0">
                <a:solidFill>
                  <a:schemeClr val="tx1"/>
                </a:solidFill>
              </a:rPr>
              <a:t>26</a:t>
            </a:r>
            <a:r>
              <a:rPr lang="en-US" sz="2000" dirty="0">
                <a:solidFill>
                  <a:schemeClr val="tx1"/>
                </a:solidFill>
              </a:rPr>
              <a:t>Al in carbonate rocks near my     study area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</a:rPr>
              <a:t>Measure background erosion rates in Cuba using the 	        cosmogenic nuclides </a:t>
            </a:r>
            <a:r>
              <a:rPr lang="en-US" sz="2000" b="1" baseline="30000" dirty="0">
                <a:solidFill>
                  <a:schemeClr val="tx1"/>
                </a:solidFill>
              </a:rPr>
              <a:t>10</a:t>
            </a:r>
            <a:r>
              <a:rPr lang="en-US" sz="2000" b="1" dirty="0">
                <a:solidFill>
                  <a:schemeClr val="tx1"/>
                </a:solidFill>
              </a:rPr>
              <a:t>Be, </a:t>
            </a:r>
            <a:r>
              <a:rPr lang="en-US" sz="2000" b="1" baseline="30000" dirty="0">
                <a:solidFill>
                  <a:schemeClr val="tx1"/>
                </a:solidFill>
              </a:rPr>
              <a:t>26</a:t>
            </a:r>
            <a:r>
              <a:rPr lang="en-US" sz="2000" b="1" dirty="0">
                <a:solidFill>
                  <a:schemeClr val="tx1"/>
                </a:solidFill>
              </a:rPr>
              <a:t>Al, and </a:t>
            </a:r>
            <a:r>
              <a:rPr lang="en-US" sz="2000" b="1" baseline="30000" dirty="0">
                <a:solidFill>
                  <a:schemeClr val="tx1"/>
                </a:solidFill>
              </a:rPr>
              <a:t>36</a:t>
            </a:r>
            <a:r>
              <a:rPr lang="en-US" sz="2000" b="1" dirty="0">
                <a:solidFill>
                  <a:schemeClr val="tx1"/>
                </a:solidFill>
              </a:rPr>
              <a:t>Cl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7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395536" y="1059582"/>
            <a:ext cx="8496944" cy="338437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/>
                </a:solidFill>
              </a:rPr>
              <a:t>Research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/>
                </a:solidFill>
              </a:rPr>
              <a:t>Introduction to Project and Broader Importance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/>
                </a:solidFill>
              </a:rPr>
              <a:t>Background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Land Use History of Cuba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Use of Cosmogenic Nuclides for Determining Erosion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/>
                </a:solidFill>
              </a:rPr>
              <a:t>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/>
                </a:solidFill>
              </a:rPr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/>
                </a:solidFill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/>
                </a:solidFill>
              </a:rPr>
              <a:t>Timeline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7106-F494-FA4A-BEEC-5D27DE37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26</a:t>
            </a:r>
            <a:r>
              <a:rPr lang="en-US" dirty="0"/>
              <a:t>Al Method Refinement</a:t>
            </a:r>
            <a:endParaRPr lang="en-US" baseline="30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9EB10-E3C4-C141-97AD-107D9512E7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03848" y="987575"/>
            <a:ext cx="5698976" cy="38164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Carbonate sediments contain clay minerals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Clay minerals contain </a:t>
            </a:r>
            <a:r>
              <a:rPr lang="en-US" sz="2000" baseline="30000" dirty="0"/>
              <a:t>27</a:t>
            </a:r>
            <a:r>
              <a:rPr lang="en-US" sz="2000" dirty="0"/>
              <a:t>Al, which can affect measurements of </a:t>
            </a:r>
            <a:r>
              <a:rPr lang="en-US" sz="2000" baseline="30000" dirty="0"/>
              <a:t>26</a:t>
            </a:r>
            <a:r>
              <a:rPr lang="en-US" sz="2000" dirty="0"/>
              <a:t>Al</a:t>
            </a:r>
          </a:p>
        </p:txBody>
      </p:sp>
      <p:pic>
        <p:nvPicPr>
          <p:cNvPr id="5" name="Picture 4" descr="https://lh5.googleusercontent.com/TOQ66lmwRBlGv8IthHQ2CT_eqMn3Z5plj1xzIJQajE736ZT_pmsTLpFHlVgryDFQ2FCPu47xQuArZnwmc6say-Q0DaupOXmCHT1O-FI3PhguK2dHbLJvWLfs_AXgzomUOzOmq7WN">
            <a:extLst>
              <a:ext uri="{FF2B5EF4-FFF2-40B4-BE49-F238E27FC236}">
                <a16:creationId xmlns:a16="http://schemas.microsoft.com/office/drawing/2014/main" id="{9197BFA0-4CE0-894A-9843-D211FCCF1A5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99" y="696815"/>
            <a:ext cx="6146165" cy="446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9A699-A86D-EE49-AC7C-870BEE8D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36" y="844919"/>
            <a:ext cx="2906772" cy="3939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1DB6F1-D514-CB47-9410-C42DFDFF5BE3}"/>
              </a:ext>
            </a:extLst>
          </p:cNvPr>
          <p:cNvSpPr txBox="1"/>
          <p:nvPr/>
        </p:nvSpPr>
        <p:spPr>
          <a:xfrm>
            <a:off x="269654" y="4542500"/>
            <a:ext cx="1159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Fine Art America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3D6A93-11FE-9343-B3B7-2770A0972B73}"/>
              </a:ext>
            </a:extLst>
          </p:cNvPr>
          <p:cNvSpPr txBox="1"/>
          <p:nvPr/>
        </p:nvSpPr>
        <p:spPr>
          <a:xfrm>
            <a:off x="2555776" y="760905"/>
            <a:ext cx="40324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Measured Al Concentrations by Acid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9E0452-CCE1-9441-BD52-AA9EB24D9EF3}"/>
              </a:ext>
            </a:extLst>
          </p:cNvPr>
          <p:cNvSpPr txBox="1"/>
          <p:nvPr/>
        </p:nvSpPr>
        <p:spPr>
          <a:xfrm rot="16200000">
            <a:off x="-355902" y="2635490"/>
            <a:ext cx="40324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Aluminum Concentration (mg/L)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590D47-89AC-814C-A535-A1633A618E50}"/>
              </a:ext>
            </a:extLst>
          </p:cNvPr>
          <p:cNvSpPr txBox="1"/>
          <p:nvPr/>
        </p:nvSpPr>
        <p:spPr>
          <a:xfrm>
            <a:off x="2243454" y="4499502"/>
            <a:ext cx="54248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OM-1      OM-2     OM-3    OM-4     OM-5     OM-6     OM-7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5126A-56E7-B945-8BA1-870F316CFD88}"/>
              </a:ext>
            </a:extLst>
          </p:cNvPr>
          <p:cNvSpPr txBox="1"/>
          <p:nvPr/>
        </p:nvSpPr>
        <p:spPr>
          <a:xfrm>
            <a:off x="3731763" y="4803006"/>
            <a:ext cx="24482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Acetic	HNO3	</a:t>
            </a:r>
            <a:r>
              <a:rPr lang="en-US" sz="1600" dirty="0" err="1"/>
              <a:t>HCl</a:t>
            </a: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353B44-D9BC-6A45-9132-A4B99371E63C}"/>
              </a:ext>
            </a:extLst>
          </p:cNvPr>
          <p:cNvSpPr/>
          <p:nvPr/>
        </p:nvSpPr>
        <p:spPr>
          <a:xfrm>
            <a:off x="3639253" y="4937727"/>
            <a:ext cx="72008" cy="85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62621A-0A67-8E49-98D2-EE9DF9B6AB86}"/>
              </a:ext>
            </a:extLst>
          </p:cNvPr>
          <p:cNvSpPr/>
          <p:nvPr/>
        </p:nvSpPr>
        <p:spPr>
          <a:xfrm>
            <a:off x="4572000" y="4929459"/>
            <a:ext cx="72008" cy="856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F22918-0CA7-C147-997C-7472AA2CAC8F}"/>
              </a:ext>
            </a:extLst>
          </p:cNvPr>
          <p:cNvSpPr/>
          <p:nvPr/>
        </p:nvSpPr>
        <p:spPr>
          <a:xfrm>
            <a:off x="5448241" y="4937727"/>
            <a:ext cx="72008" cy="856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6CEDC2-BBF9-2C4D-A560-AE0922304C11}"/>
              </a:ext>
            </a:extLst>
          </p:cNvPr>
          <p:cNvSpPr txBox="1"/>
          <p:nvPr/>
        </p:nvSpPr>
        <p:spPr>
          <a:xfrm>
            <a:off x="1794030" y="1150138"/>
            <a:ext cx="3517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80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F38265-6481-204A-AA1C-DEC73BEFAE94}"/>
              </a:ext>
            </a:extLst>
          </p:cNvPr>
          <p:cNvSpPr txBox="1"/>
          <p:nvPr/>
        </p:nvSpPr>
        <p:spPr>
          <a:xfrm>
            <a:off x="1794031" y="1534888"/>
            <a:ext cx="3517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6065C2-86FA-E94B-B21D-2AF5C76B32DF}"/>
              </a:ext>
            </a:extLst>
          </p:cNvPr>
          <p:cNvSpPr/>
          <p:nvPr/>
        </p:nvSpPr>
        <p:spPr>
          <a:xfrm>
            <a:off x="1844988" y="2074439"/>
            <a:ext cx="296269" cy="107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234F0-E4DA-2D4E-A4B6-040B2D21C87F}"/>
              </a:ext>
            </a:extLst>
          </p:cNvPr>
          <p:cNvSpPr txBox="1"/>
          <p:nvPr/>
        </p:nvSpPr>
        <p:spPr>
          <a:xfrm>
            <a:off x="1797288" y="1935940"/>
            <a:ext cx="3517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63121E-F78D-664A-B2A2-112348C675FB}"/>
              </a:ext>
            </a:extLst>
          </p:cNvPr>
          <p:cNvSpPr txBox="1"/>
          <p:nvPr/>
        </p:nvSpPr>
        <p:spPr>
          <a:xfrm>
            <a:off x="1794031" y="2303496"/>
            <a:ext cx="3517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7155FF-F98B-E34E-BAC8-1160A3E42197}"/>
              </a:ext>
            </a:extLst>
          </p:cNvPr>
          <p:cNvSpPr txBox="1"/>
          <p:nvPr/>
        </p:nvSpPr>
        <p:spPr>
          <a:xfrm>
            <a:off x="1789503" y="2720009"/>
            <a:ext cx="3517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7E3DE8-3F3D-A64A-9A98-29F2511C7652}"/>
              </a:ext>
            </a:extLst>
          </p:cNvPr>
          <p:cNvSpPr txBox="1"/>
          <p:nvPr/>
        </p:nvSpPr>
        <p:spPr>
          <a:xfrm>
            <a:off x="1794032" y="3101915"/>
            <a:ext cx="3517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1B4761-877F-B644-950E-F1321B92909D}"/>
              </a:ext>
            </a:extLst>
          </p:cNvPr>
          <p:cNvSpPr txBox="1"/>
          <p:nvPr/>
        </p:nvSpPr>
        <p:spPr>
          <a:xfrm>
            <a:off x="1826142" y="3515118"/>
            <a:ext cx="3517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F6F64D-62B8-E04B-8635-10FD8E6691B2}"/>
              </a:ext>
            </a:extLst>
          </p:cNvPr>
          <p:cNvSpPr txBox="1"/>
          <p:nvPr/>
        </p:nvSpPr>
        <p:spPr>
          <a:xfrm>
            <a:off x="1822864" y="3905557"/>
            <a:ext cx="3517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08F397-6023-6B40-8DCC-E480C83A8689}"/>
              </a:ext>
            </a:extLst>
          </p:cNvPr>
          <p:cNvSpPr txBox="1"/>
          <p:nvPr/>
        </p:nvSpPr>
        <p:spPr>
          <a:xfrm>
            <a:off x="1828304" y="4260800"/>
            <a:ext cx="3517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116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58076-477A-3F44-AE44-3AFA3740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</a:t>
            </a:r>
            <a:r>
              <a:rPr lang="en-US" baseline="30000" dirty="0"/>
              <a:t>26</a:t>
            </a:r>
            <a:r>
              <a:rPr lang="en-US" dirty="0"/>
              <a:t>Al Extraction Method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78FE780-0C07-CE4D-B46C-DB7569062001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16184792"/>
              </p:ext>
            </p:extLst>
          </p:nvPr>
        </p:nvGraphicFramePr>
        <p:xfrm>
          <a:off x="406400" y="884238"/>
          <a:ext cx="8496300" cy="3919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187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749763-3F1E-284A-B330-79E652FFC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C36C65-90BE-DE46-9C06-5B00937AA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2415ED-1804-FF4B-9353-226462DEE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5BAC58-224D-7848-9046-E50416DB0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8AFF78-794A-FC4C-B7FE-CA08D4102E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BE8E39-5B44-EA41-9843-57943A77A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CC2E58-E9CE-6449-ABFC-1BFA08620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F32415ED-1804-FF4B-9353-226462DEE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F32415ED-1804-FF4B-9353-226462DEE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F32415ED-1804-FF4B-9353-226462DEE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/>
        </p:bldSub>
      </p:bldGraphic>
      <p:bldGraphic spid="5" grpId="1" uiExpand="1">
        <p:bldSub>
          <a:bldDgm/>
        </p:bldSub>
      </p:bldGraphic>
      <p:bldGraphic spid="5" grpId="2" uiExpand="1">
        <p:bldSub>
          <a:bldDgm/>
        </p:bldSub>
      </p:bldGraphic>
      <p:bldGraphic spid="5" grpId="3" uiExpand="1">
        <p:bldSub>
          <a:bldDgm/>
        </p:bldSub>
      </p:bldGraphic>
      <p:bldGraphic spid="5" grpId="4" uiExpand="1">
        <p:bldSub>
          <a:bldDgm/>
        </p:bldSub>
      </p:bldGraphic>
      <p:bldGraphic spid="5" grpId="5" uiExpand="1">
        <p:bldSub>
          <a:bldDgm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972F-E024-9147-95E3-592A2232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26</a:t>
            </a:r>
            <a:r>
              <a:rPr lang="en-US" dirty="0"/>
              <a:t>Al Production Rate Calibration</a:t>
            </a:r>
            <a:endParaRPr lang="en-US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1EC127-8EF3-6C41-B534-ABFAD3747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/>
          <a:stretch/>
        </p:blipFill>
        <p:spPr>
          <a:xfrm>
            <a:off x="1033665" y="771550"/>
            <a:ext cx="7076670" cy="42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84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3441AF-0E6A-0D43-9DF3-C0074EF34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24" y="848895"/>
            <a:ext cx="7232352" cy="40681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7AF24F-75E6-BF4F-B5BE-56FA2EEC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</p:spPr>
        <p:txBody>
          <a:bodyPr/>
          <a:lstStyle/>
          <a:p>
            <a:r>
              <a:rPr lang="en-US" baseline="30000" dirty="0"/>
              <a:t>26</a:t>
            </a:r>
            <a:r>
              <a:rPr lang="en-US" dirty="0"/>
              <a:t>Al Production Rate Calibration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84923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E3718B-1D7D-5644-A522-E8EFF921FBD8}"/>
              </a:ext>
            </a:extLst>
          </p:cNvPr>
          <p:cNvSpPr txBox="1">
            <a:spLocks/>
          </p:cNvSpPr>
          <p:nvPr/>
        </p:nvSpPr>
        <p:spPr>
          <a:xfrm>
            <a:off x="107504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baseline="30000" dirty="0"/>
              <a:t>26</a:t>
            </a:r>
            <a:r>
              <a:rPr lang="en-US" dirty="0"/>
              <a:t>Al Production Rate Calibration</a:t>
            </a:r>
            <a:endParaRPr lang="en-US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F0A37-426B-5049-A3F3-B4AF9840F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148" y="771550"/>
            <a:ext cx="5678712" cy="4259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7DA986-7801-F747-A794-EC6B92714439}"/>
              </a:ext>
            </a:extLst>
          </p:cNvPr>
          <p:cNvSpPr txBox="1"/>
          <p:nvPr/>
        </p:nvSpPr>
        <p:spPr>
          <a:xfrm>
            <a:off x="7668344" y="4788237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AWOL Americans</a:t>
            </a:r>
          </a:p>
        </p:txBody>
      </p:sp>
    </p:spTree>
    <p:extLst>
      <p:ext uri="{BB962C8B-B14F-4D97-AF65-F5344CB8AC3E}">
        <p14:creationId xmlns:p14="http://schemas.microsoft.com/office/powerpoint/2010/main" val="1577545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FC4139-6274-5D40-AA4A-520C13C3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" y="719666"/>
            <a:ext cx="9144000" cy="4297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25DE29-FD78-DF42-9342-5CF0535B4465}"/>
              </a:ext>
            </a:extLst>
          </p:cNvPr>
          <p:cNvSpPr txBox="1"/>
          <p:nvPr/>
        </p:nvSpPr>
        <p:spPr>
          <a:xfrm>
            <a:off x="7596336" y="4897279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Blanchon</a:t>
            </a:r>
            <a:r>
              <a:rPr lang="en-US" sz="1000" dirty="0"/>
              <a:t> et al., 2009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818D17-EEC9-4D4B-A2E3-473F3F6D4BD1}"/>
              </a:ext>
            </a:extLst>
          </p:cNvPr>
          <p:cNvSpPr txBox="1">
            <a:spLocks/>
          </p:cNvSpPr>
          <p:nvPr/>
        </p:nvSpPr>
        <p:spPr>
          <a:xfrm>
            <a:off x="107504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baseline="30000" dirty="0"/>
              <a:t>26</a:t>
            </a:r>
            <a:r>
              <a:rPr lang="en-US" dirty="0"/>
              <a:t>Al Production Rate Calibration</a:t>
            </a:r>
            <a:endParaRPr lang="en-US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52A470-6205-274F-B05D-3DA3E8294F28}"/>
              </a:ext>
            </a:extLst>
          </p:cNvPr>
          <p:cNvSpPr txBox="1"/>
          <p:nvPr/>
        </p:nvSpPr>
        <p:spPr>
          <a:xfrm>
            <a:off x="1259632" y="477416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Marine Isotope Stage 5e</a:t>
            </a:r>
          </a:p>
        </p:txBody>
      </p:sp>
    </p:spTree>
    <p:extLst>
      <p:ext uri="{BB962C8B-B14F-4D97-AF65-F5344CB8AC3E}">
        <p14:creationId xmlns:p14="http://schemas.microsoft.com/office/powerpoint/2010/main" val="1970613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68986-8D94-E447-A828-861C72D5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Sampling Plan</a:t>
            </a:r>
          </a:p>
        </p:txBody>
      </p:sp>
      <p:pic>
        <p:nvPicPr>
          <p:cNvPr id="5" name="Picture 4" descr="Screen%20Shot%202018-02-21%20at%203.03.21%20PM.png">
            <a:extLst>
              <a:ext uri="{FF2B5EF4-FFF2-40B4-BE49-F238E27FC236}">
                <a16:creationId xmlns:a16="http://schemas.microsoft.com/office/drawing/2014/main" id="{2456DB62-FCEE-8B4B-A102-0A4F5D865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75" y="1166485"/>
            <a:ext cx="8750649" cy="3133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784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85A79-B073-4143-A794-E964EF4E5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67494"/>
            <a:ext cx="5328592" cy="3996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48C4A1-AF04-1645-8A98-4DFE41826623}"/>
              </a:ext>
            </a:extLst>
          </p:cNvPr>
          <p:cNvSpPr txBox="1"/>
          <p:nvPr/>
        </p:nvSpPr>
        <p:spPr>
          <a:xfrm>
            <a:off x="971600" y="4515966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Hypothesis: Sediment yield &gt;&gt;&gt; Background Rates of Erosion</a:t>
            </a:r>
          </a:p>
        </p:txBody>
      </p:sp>
    </p:spTree>
    <p:extLst>
      <p:ext uri="{BB962C8B-B14F-4D97-AF65-F5344CB8AC3E}">
        <p14:creationId xmlns:p14="http://schemas.microsoft.com/office/powerpoint/2010/main" val="41918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2BC3-9F1F-9743-B165-B632C932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26E64-E8B5-F449-8083-7A4DC4A9371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5880" y="884467"/>
            <a:ext cx="8496944" cy="39195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will use </a:t>
            </a:r>
            <a:r>
              <a:rPr lang="en-US" sz="2000" baseline="30000" dirty="0"/>
              <a:t>26</a:t>
            </a:r>
            <a:r>
              <a:rPr lang="en-US" sz="2000" dirty="0"/>
              <a:t>Al, </a:t>
            </a:r>
            <a:r>
              <a:rPr lang="en-US" sz="2000" baseline="30000" dirty="0"/>
              <a:t>10</a:t>
            </a:r>
            <a:r>
              <a:rPr lang="en-US" sz="2000" dirty="0"/>
              <a:t>Be, and </a:t>
            </a:r>
            <a:r>
              <a:rPr lang="en-US" sz="2000" baseline="30000" dirty="0"/>
              <a:t>36</a:t>
            </a:r>
            <a:r>
              <a:rPr lang="en-US" sz="2000" dirty="0"/>
              <a:t>Cl to constrain background erosion rates   in Cuba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background erosion rates I measure will be compared to          modern records of erosion from sediment-yield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will work to refine a method for extracting </a:t>
            </a:r>
            <a:r>
              <a:rPr lang="en-US" sz="2000" baseline="30000" dirty="0"/>
              <a:t>26</a:t>
            </a:r>
            <a:r>
              <a:rPr lang="en-US" sz="2000" dirty="0"/>
              <a:t>Al from carbonate        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will calibrate production rates of </a:t>
            </a:r>
            <a:r>
              <a:rPr lang="en-US" sz="2000" baseline="30000" dirty="0"/>
              <a:t>26</a:t>
            </a:r>
            <a:r>
              <a:rPr lang="en-US" sz="2000" dirty="0"/>
              <a:t>Al in a carbonate core near our    study area</a:t>
            </a:r>
          </a:p>
        </p:txBody>
      </p:sp>
    </p:spTree>
    <p:extLst>
      <p:ext uri="{BB962C8B-B14F-4D97-AF65-F5344CB8AC3E}">
        <p14:creationId xmlns:p14="http://schemas.microsoft.com/office/powerpoint/2010/main" val="170135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0C075-32DC-CF4A-9362-ADB689B8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F4A18F7-7BE2-2947-8F66-6E1A53AB9201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886606157"/>
              </p:ext>
            </p:extLst>
          </p:nvPr>
        </p:nvGraphicFramePr>
        <p:xfrm>
          <a:off x="406400" y="680895"/>
          <a:ext cx="8496300" cy="4264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150">
                  <a:extLst>
                    <a:ext uri="{9D8B030D-6E8A-4147-A177-3AD203B41FA5}">
                      <a16:colId xmlns:a16="http://schemas.microsoft.com/office/drawing/2014/main" val="3629426072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3876863359"/>
                    </a:ext>
                  </a:extLst>
                </a:gridCol>
              </a:tblGrid>
              <a:tr h="484935">
                <a:tc>
                  <a:txBody>
                    <a:bodyPr/>
                    <a:lstStyle/>
                    <a:p>
                      <a:r>
                        <a:rPr lang="en-US" dirty="0"/>
                        <a:t>Timeframe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210101"/>
                  </a:ext>
                </a:extLst>
              </a:tr>
              <a:tr h="1130341">
                <a:tc>
                  <a:txBody>
                    <a:bodyPr/>
                    <a:lstStyle/>
                    <a:p>
                      <a:r>
                        <a:rPr lang="en-US" sz="1400" dirty="0"/>
                        <a:t>Summer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Continue </a:t>
                      </a:r>
                      <a:r>
                        <a:rPr lang="en-US" sz="1400" baseline="30000" dirty="0"/>
                        <a:t>26</a:t>
                      </a:r>
                      <a:r>
                        <a:rPr lang="en-US" sz="1400" baseline="0" dirty="0"/>
                        <a:t>Al method development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Test method on carbonate core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Extract and measure </a:t>
                      </a:r>
                      <a:r>
                        <a:rPr lang="en-US" sz="1400" baseline="30000" dirty="0"/>
                        <a:t>36</a:t>
                      </a:r>
                      <a:r>
                        <a:rPr lang="en-US" sz="1400" baseline="0" dirty="0"/>
                        <a:t>Cl in carbonate core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Begin writing intro and methods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First field visit to Cuba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842845"/>
                  </a:ext>
                </a:extLst>
              </a:tr>
              <a:tr h="956583">
                <a:tc>
                  <a:txBody>
                    <a:bodyPr/>
                    <a:lstStyle/>
                    <a:p>
                      <a:r>
                        <a:rPr lang="en-US" sz="1400" dirty="0"/>
                        <a:t>Fall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Begin processing samples from first field visit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Complete 2 additional field visits to Cuba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More sample processing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Begin data analysis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Begin writing methods and result/discussion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65964"/>
                  </a:ext>
                </a:extLst>
              </a:tr>
              <a:tr h="484935">
                <a:tc>
                  <a:txBody>
                    <a:bodyPr/>
                    <a:lstStyle/>
                    <a:p>
                      <a:r>
                        <a:rPr lang="en-US" sz="1400" dirty="0"/>
                        <a:t>Spring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Process remaining samples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Continued data analysis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Present progress report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946881"/>
                  </a:ext>
                </a:extLst>
              </a:tr>
              <a:tr h="484935">
                <a:tc>
                  <a:txBody>
                    <a:bodyPr/>
                    <a:lstStyle/>
                    <a:p>
                      <a:r>
                        <a:rPr lang="en-US" sz="1400" dirty="0"/>
                        <a:t>Summer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Finish data analysis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Finish writing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Prepare for defense in early fall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61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7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C2BA-243B-AE4C-B76B-CB5B819D7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Goal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7DF9D-2389-6F4D-8CB7-005004653A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85604" y="1131590"/>
            <a:ext cx="3923928" cy="3888432"/>
          </a:xfrm>
        </p:spPr>
        <p:txBody>
          <a:bodyPr/>
          <a:lstStyle/>
          <a:p>
            <a:pPr algn="ctr"/>
            <a:r>
              <a:rPr lang="en-US" sz="2800" dirty="0"/>
              <a:t>My thesis research    is focused on            characterizing the     background rates of erosion in Cuba        using cosmogenic     nuclide                      measurements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F08C3-2915-1541-8BB7-4799E9141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7574"/>
            <a:ext cx="5346048" cy="3528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9FE83D-210F-694C-8D87-E5B0EA75DABC}"/>
              </a:ext>
            </a:extLst>
          </p:cNvPr>
          <p:cNvSpPr txBox="1"/>
          <p:nvPr/>
        </p:nvSpPr>
        <p:spPr>
          <a:xfrm>
            <a:off x="4193531" y="4254774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Cubawanderer.com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04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D3487-1DDF-0748-9D40-0FE1A269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I Need to Learn/Do More About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E5BD6-CA91-494F-9721-5E03C0C1B32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5880" y="884467"/>
            <a:ext cx="8496944" cy="391953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Aluminum chemistry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aseline="30000" dirty="0"/>
              <a:t>26</a:t>
            </a:r>
            <a:r>
              <a:rPr lang="en-US" sz="2000" dirty="0"/>
              <a:t>Al and </a:t>
            </a:r>
            <a:r>
              <a:rPr lang="en-US" sz="2000" baseline="30000" dirty="0"/>
              <a:t>36</a:t>
            </a:r>
            <a:r>
              <a:rPr lang="en-US" sz="2000" dirty="0"/>
              <a:t>Cl production systematics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to navigate the Cuban government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Geomorphic processes in tropical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Agricultural impacts in tropical areas</a:t>
            </a:r>
          </a:p>
        </p:txBody>
      </p:sp>
    </p:spTree>
    <p:extLst>
      <p:ext uri="{BB962C8B-B14F-4D97-AF65-F5344CB8AC3E}">
        <p14:creationId xmlns:p14="http://schemas.microsoft.com/office/powerpoint/2010/main" val="1123557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3478-CCD8-B143-B543-9C54902C7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93C0A-0B17-D24D-ABCB-822436D42B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5880" y="884467"/>
            <a:ext cx="8496944" cy="3919532"/>
          </a:xfrm>
        </p:spPr>
        <p:txBody>
          <a:bodyPr/>
          <a:lstStyle/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Barton, A. P., M. A.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Fullen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D. J. Mitchell, T. J. Hocking, L. Liu, Z. Wu Bo, Y. Zheng and Z. Y. Xia (2004). "Effects of soil conservation measures on erosion rates and crop productivity on subtropical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Ultisols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in Yunnan Province, China."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Agriculture, Ecosystems &amp; Environment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104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(2): 343-357.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Bierman, P. and E.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Steig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(1996). "Estimating rates of denudation using cosmogenic isotope abundances in sediment."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Earth Surface Processes and Landforms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21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(2): 103-203.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Blanchon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P., A. Eisenhauer, J.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Fietzke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and V.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Liebetrau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(2009). "Rapid sea-level rise and reef back-stepping at the close of the last interglacial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highstand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Nature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458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(7240): 881-884.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CITMA (1998).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Situación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Ambiental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Cubana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1998. T.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Ministerio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Ciencia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y Medio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Ambiente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Corbett, L. B., P. R. Bierman and D. H. Rood (2016). "An approach for optimizing in situ cosmogenic 10 Be sample preparation."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Quaternary Geochronology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33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: 24-34.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Dotterweich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M. (2013). "The history of human-induced soil erosion: Geomorphic legacies, early descriptions and research, and the development of soil conservation—A global synopsis."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Geomorphology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201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: 1-34.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Driscoll, C. T. and W. D.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Schecher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(1990). "The chemistry of aluminum in the environment."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Environmental Geochemistry and Health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12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(1-2): 28-49.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Gersper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P. L., Carmen S.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Rodrfguez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-Barbosa and L. F. Orlando (1993). "Soil conservation in Cuba: A key to the new model for agriculture."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Agriculture and Human Values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10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(3): 16–23.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Gran, S. E. (2000).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Displacement History of the </a:t>
            </a:r>
            <a:r>
              <a:rPr lang="en-US" sz="800" u="sng" dirty="0" err="1">
                <a:latin typeface="Calibri" panose="020F0502020204030204" pitchFamily="34" charset="0"/>
                <a:ea typeface="Calibri" panose="020F0502020204030204" pitchFamily="34" charset="0"/>
              </a:rPr>
              <a:t>Nahef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 East Fault Scarp, Northern Israel: A Cosmogenic 36Cl Approach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The University of Vermont.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Granger, D. E., J. W. Kirchner and R. Finkel (1996). "Spatially Averaged Long-Term Erosion Rates Measured from In Situ-Produced Cosmogenic Nuclides in Alluvial Sediment."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The Journal of Geology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104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: 249-257.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Houck, O. A. (2000). "Environmental Law in Cuba."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Journal of Land Use &amp; Environmental Law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16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(1): 1-81.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Kohl, C. P. and K.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Nishiizumi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(1992). "Chemical isolation of quartz for measurement of in-situ -produced cosmogenic nuclides." </a:t>
            </a:r>
            <a:r>
              <a:rPr lang="en-US" sz="800" u="sng" dirty="0" err="1">
                <a:latin typeface="Calibri" panose="020F0502020204030204" pitchFamily="34" charset="0"/>
                <a:ea typeface="Calibri" panose="020F0502020204030204" pitchFamily="34" charset="0"/>
              </a:rPr>
              <a:t>Geochimica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 et </a:t>
            </a:r>
            <a:r>
              <a:rPr lang="en-US" sz="800" u="sng" dirty="0" err="1">
                <a:latin typeface="Calibri" panose="020F0502020204030204" pitchFamily="34" charset="0"/>
                <a:ea typeface="Calibri" panose="020F0502020204030204" pitchFamily="34" charset="0"/>
              </a:rPr>
              <a:t>Cosmochimica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 Acta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56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(9): 3583-3587.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Lal, D. (1988). "In situ-produced cosmogenic isotopes in terrestrial rocks."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Annual Review of Earth and Planetary Sciences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16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: 355-388.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Lal, D. (1991). "Cosmic ray labeling of erosion surfaces: in situ nuclide production rates and erosion models."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Earth and Planetary Science Letters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104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(2): 424-439.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Merchel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S., L. Benedetti, D. L.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Bourlès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R.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Braucher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A. Dewald, T.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Faestermann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R. C. Finkel, G.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Korschinek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J.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Masarik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M.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Poutivtsev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P.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Rochette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G. Rugel and K. O. Zell (2010). "A multi-radionuclide approach for in situ produced terrestrial cosmogenic nuclides: 10Be, 26Al, 36Cl and 41Ca from carbonate rocks."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Nuclear Instruments and Methods in Physics Research Section B: Beam Interactions with Materials and Atoms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268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(7-8): 1179-1184.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Nishiizumi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K., J. Klein, R. Middleton and H. Craig (1990). "Cosmogenic 10Be, 26Al, and 3He in olivine from Maui lavas."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Earth and Planetary Science Letters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98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: 263-266.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Pimentel, D., C. Harvey, P.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Resosudarmo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K. Sinclair, D.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Kurz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M. McNair, S. Crist, L.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Shpritz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L. Fitton, R.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Saffouri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and R. Blair (1995). "Environmental and Economic Costs of Soil Erosion and Conservation Benefits."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Science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267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(5201): 1117-1123.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Poppe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L. J., V. F.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Paskevich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J.C. Hathaway and D. S. Blackwood. (2001). "A Laboratory Manual for X-Ray Powder Diffraction."   Retrieved April, 2018.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Portenga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E. W. and P. R. Bierman (2011). "Understanding Earth’s eroding surface with 10Be."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GSA Today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21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(8): 4-10.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Schmidt, A. and P. Bierman (2017). Collaborative Research: The Cuban landscape, quantifying the effects of industrialized agriculture followed by country-wide soil conservation using sediment-associated isotopes. Cuba, The National Science Foundation.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Stone, J., G. L. Allan, L. K.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Fitfield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, J. M. Evans and A. R. Chivas (1994). "Limestone erosion measurements with cosmogenic chlorine-36 in calcite — preliminary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resuts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from Australia." 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</a:rPr>
              <a:t>Nuclear Instruments and Methods in Physics Research Section B: Beam Interactions with Materials and Atoms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</a:rPr>
              <a:t>92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</a:rPr>
              <a:t>: 311-316.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Zorrilla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W. P. and G. Y.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Karasik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(1989). "El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escurrimiento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sólido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la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erosión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hídrica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actual de Cuba." </a:t>
            </a:r>
            <a:r>
              <a:rPr lang="en-US" sz="800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Ciencias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en-US" sz="800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tierra</a:t>
            </a: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del </a:t>
            </a:r>
            <a:r>
              <a:rPr lang="en-US" sz="800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espacio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15-16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67-76.</a:t>
            </a:r>
            <a:r>
              <a:rPr lang="en-US" sz="800" dirty="0"/>
              <a:t>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78736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A7B833-7568-264C-93A9-287C9AE1F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904" y="2211710"/>
            <a:ext cx="23762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13265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D7C2-04E5-F041-A7AD-44DF40A5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Assumptions in Determining Erosion Rates from 		       Cosmogenic Nuclides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008B1-4ABF-9349-8B25-3BC8A2972A8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5880" y="884467"/>
            <a:ext cx="8496944" cy="391953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“The rate of erosion is constant but not necessarily spatially uniform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 The basin is in isotopic steady state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Sampled sediment is spatially and temporally representative of all   sediment leaving the basin, i.e. it is well mixed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Mass loss from the basin is occurring primarily by surface lowering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The mineral selected for isotopic analysis is uniformly distributed      through the basin”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effectLst/>
            </a:endParaRPr>
          </a:p>
          <a:p>
            <a:pPr marL="4229100" lvl="8" indent="-34290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Bierman and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Steig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1996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867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B88CF-1220-8D4A-9173-77859B6A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Lives of Isotopes of Interest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5A01791-A628-574A-A203-6A63990F205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680327439"/>
              </p:ext>
            </p:extLst>
          </p:nvPr>
        </p:nvGraphicFramePr>
        <p:xfrm>
          <a:off x="323850" y="987574"/>
          <a:ext cx="84963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150">
                  <a:extLst>
                    <a:ext uri="{9D8B030D-6E8A-4147-A177-3AD203B41FA5}">
                      <a16:colId xmlns:a16="http://schemas.microsoft.com/office/drawing/2014/main" val="981326194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3249369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Isotope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Half Life (years)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292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30000" dirty="0"/>
                        <a:t>10</a:t>
                      </a:r>
                      <a:r>
                        <a:rPr lang="en-US" sz="2400" baseline="0" dirty="0"/>
                        <a:t>Be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1.387×10</a:t>
                      </a:r>
                      <a:r>
                        <a:rPr lang="en-US" sz="24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89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30000" dirty="0"/>
                        <a:t>26</a:t>
                      </a:r>
                      <a:r>
                        <a:rPr lang="en-US" sz="2400" baseline="0" dirty="0"/>
                        <a:t>Al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7.17×10</a:t>
                      </a:r>
                      <a:r>
                        <a:rPr lang="en-US" sz="24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21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30000" dirty="0"/>
                        <a:t>36</a:t>
                      </a:r>
                      <a:r>
                        <a:rPr lang="en-US" sz="2400" baseline="0" dirty="0"/>
                        <a:t>Cl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3.01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lang="en-US" sz="24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084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434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864E-4509-EE47-864C-D1BDBF08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Cosmogenic Nuclide Production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25519-F422-904B-A407-ED83CC56995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5880" y="884467"/>
            <a:ext cx="8496944" cy="391953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Spallation</a:t>
            </a:r>
            <a:r>
              <a:rPr lang="en-US" sz="2000" dirty="0"/>
              <a:t> – Secondary cosmic rays collide with target nuclei and    knock off protons and neutrons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Neutron Capture</a:t>
            </a:r>
            <a:r>
              <a:rPr lang="en-US" sz="2000" dirty="0"/>
              <a:t> – Secondary cosmic rays (neutrons) slow down enough that they are captured by target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Muon Reactions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Negative muons get captured by an atom’s electron cloud, decay,        and neutralize a proton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Fast muons produce gamma photons that produce secondary           neutrons from nuclei, which produce cosmogenic nuclides</a:t>
            </a:r>
          </a:p>
          <a:p>
            <a:pPr marL="1485900" lvl="2" indent="-34290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Important at depth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73BC8-2F07-664C-AB61-51157E8D9B22}"/>
              </a:ext>
            </a:extLst>
          </p:cNvPr>
          <p:cNvSpPr txBox="1"/>
          <p:nvPr/>
        </p:nvSpPr>
        <p:spPr>
          <a:xfrm>
            <a:off x="6588224" y="4803999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Dunai and </a:t>
            </a:r>
            <a:r>
              <a:rPr lang="en-US" sz="1400" dirty="0" err="1"/>
              <a:t>Lifton</a:t>
            </a:r>
            <a:r>
              <a:rPr lang="en-US" sz="1400" dirty="0"/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3167798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6881-972A-3C4C-90C5-3F1F411F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Understanding Erosion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EDA5A-996D-AA41-8F85-5EDA8C234CA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15816" y="1153342"/>
            <a:ext cx="5760640" cy="33809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Soil erosion is a global issue impacting food production, water quality, and ecosystem     health (Montgomery, 2000)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Natural process, accelerated by human        actions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6D180-2574-6F4D-AF22-844EE7BEC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558"/>
            <a:ext cx="3071388" cy="4299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7EC33-4C3F-3241-92E1-71A0A1695D49}"/>
              </a:ext>
            </a:extLst>
          </p:cNvPr>
          <p:cNvSpPr txBox="1"/>
          <p:nvPr/>
        </p:nvSpPr>
        <p:spPr>
          <a:xfrm>
            <a:off x="0" y="4803165"/>
            <a:ext cx="141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 Source: Plant and Soil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Science </a:t>
            </a:r>
            <a:r>
              <a:rPr lang="en-US" sz="800" b="1" dirty="0" err="1">
                <a:solidFill>
                  <a:schemeClr val="bg1"/>
                </a:solidFill>
              </a:rPr>
              <a:t>eLibrary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2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3image82218384">
            <a:extLst>
              <a:ext uri="{FF2B5EF4-FFF2-40B4-BE49-F238E27FC236}">
                <a16:creationId xmlns:a16="http://schemas.microsoft.com/office/drawing/2014/main" id="{B69D8703-167B-C14F-B48A-E86F10F9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22390"/>
            <a:ext cx="6480720" cy="447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DC601D-A96A-2747-8C39-9B8ABC4AE37E}"/>
              </a:ext>
            </a:extLst>
          </p:cNvPr>
          <p:cNvSpPr txBox="1"/>
          <p:nvPr/>
        </p:nvSpPr>
        <p:spPr>
          <a:xfrm>
            <a:off x="7884368" y="4803998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Hooke, 2000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95C982-F980-2047-B875-D0BF6457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</p:spPr>
        <p:txBody>
          <a:bodyPr/>
          <a:lstStyle/>
          <a:p>
            <a:r>
              <a:rPr lang="en-US" dirty="0"/>
              <a:t>Introduction: Human Induced-Erosion</a:t>
            </a:r>
          </a:p>
        </p:txBody>
      </p:sp>
    </p:spTree>
    <p:extLst>
      <p:ext uri="{BB962C8B-B14F-4D97-AF65-F5344CB8AC3E}">
        <p14:creationId xmlns:p14="http://schemas.microsoft.com/office/powerpoint/2010/main" val="120308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822C89-3E91-BD44-847A-A342A528B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6" b="48538"/>
          <a:stretch/>
        </p:blipFill>
        <p:spPr>
          <a:xfrm>
            <a:off x="1115616" y="869905"/>
            <a:ext cx="7126827" cy="42116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E4617B-11A0-024D-B4B4-046FE9909E6B}"/>
              </a:ext>
            </a:extLst>
          </p:cNvPr>
          <p:cNvSpPr txBox="1"/>
          <p:nvPr/>
        </p:nvSpPr>
        <p:spPr>
          <a:xfrm>
            <a:off x="7055768" y="4840431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Bierman and Montgomery, 2013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ACC30A-BAC2-A744-AFDC-A3C39495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12196"/>
            <a:ext cx="9144000" cy="884466"/>
          </a:xfrm>
        </p:spPr>
        <p:txBody>
          <a:bodyPr/>
          <a:lstStyle/>
          <a:p>
            <a:pPr algn="ctr"/>
            <a:r>
              <a:rPr lang="en-US" sz="2800" dirty="0"/>
              <a:t>Introduction: Human vs Natural Rates of Erosion</a:t>
            </a:r>
          </a:p>
        </p:txBody>
      </p:sp>
    </p:spTree>
    <p:extLst>
      <p:ext uri="{BB962C8B-B14F-4D97-AF65-F5344CB8AC3E}">
        <p14:creationId xmlns:p14="http://schemas.microsoft.com/office/powerpoint/2010/main" val="323967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9F9E9-8DCE-D841-BEF8-A432FBF32BD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07904" y="1203598"/>
            <a:ext cx="5040560" cy="366632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Soil compaction from farm machinery, frequent tilling, and leaving fields      without cover crops contribute to        these high erosion rates from             agriculture (Montgomery, 2007)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~100,000 km</a:t>
            </a:r>
            <a:r>
              <a:rPr lang="en-US" sz="2000" baseline="30000" dirty="0"/>
              <a:t>2</a:t>
            </a:r>
            <a:r>
              <a:rPr lang="en-US" sz="2000" dirty="0"/>
              <a:t> of arable land become unproductive each year (</a:t>
            </a:r>
            <a:r>
              <a:rPr lang="en-US" sz="2000" dirty="0" err="1"/>
              <a:t>Dotterweich</a:t>
            </a:r>
            <a:r>
              <a:rPr lang="en-US" sz="2000" dirty="0"/>
              <a:t>, 2013)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BC5F8-E71E-9A4E-B8AD-8C447CCC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" y="672183"/>
            <a:ext cx="3040336" cy="4443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3ACE01-862D-8C49-811A-31B0D8ABE062}"/>
              </a:ext>
            </a:extLst>
          </p:cNvPr>
          <p:cNvSpPr txBox="1"/>
          <p:nvPr/>
        </p:nvSpPr>
        <p:spPr>
          <a:xfrm>
            <a:off x="2276741" y="4869920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Wikipedia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42A01D-32EB-A04B-8F11-C517736A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12196"/>
            <a:ext cx="9144000" cy="884466"/>
          </a:xfrm>
        </p:spPr>
        <p:txBody>
          <a:bodyPr/>
          <a:lstStyle/>
          <a:p>
            <a:pPr algn="ctr"/>
            <a:r>
              <a:rPr lang="en-US" sz="2800" dirty="0"/>
              <a:t>Introduction: Human vs Natural Rates of Erosion</a:t>
            </a:r>
          </a:p>
        </p:txBody>
      </p:sp>
    </p:spTree>
    <p:extLst>
      <p:ext uri="{BB962C8B-B14F-4D97-AF65-F5344CB8AC3E}">
        <p14:creationId xmlns:p14="http://schemas.microsoft.com/office/powerpoint/2010/main" val="271879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5D4833-0421-CA4F-8F88-7A42A39F4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14"/>
          <a:stretch/>
        </p:blipFill>
        <p:spPr>
          <a:xfrm>
            <a:off x="34318" y="1131590"/>
            <a:ext cx="4907242" cy="30700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046AB-EACB-6042-A2EE-3C9BCA99E7C5}"/>
              </a:ext>
            </a:extLst>
          </p:cNvPr>
          <p:cNvSpPr txBox="1"/>
          <p:nvPr/>
        </p:nvSpPr>
        <p:spPr>
          <a:xfrm>
            <a:off x="37402" y="3962136"/>
            <a:ext cx="1411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 PBS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5DED9E-F1BB-8746-A4CA-05A7570C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</p:spPr>
        <p:txBody>
          <a:bodyPr/>
          <a:lstStyle/>
          <a:p>
            <a:r>
              <a:rPr lang="en-US" dirty="0"/>
              <a:t>Introduction: Sustainable Agriculture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D8BFD8-D359-B24A-A9EB-87FA4CE43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560" y="1984414"/>
            <a:ext cx="4202440" cy="3151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03DBEC-8525-1241-980F-0C3A1FEAFD94}"/>
              </a:ext>
            </a:extLst>
          </p:cNvPr>
          <p:cNvSpPr txBox="1"/>
          <p:nvPr/>
        </p:nvSpPr>
        <p:spPr>
          <a:xfrm>
            <a:off x="5004048" y="4903923"/>
            <a:ext cx="1411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DTN Progressive Farmer</a:t>
            </a:r>
          </a:p>
        </p:txBody>
      </p:sp>
    </p:spTree>
    <p:extLst>
      <p:ext uri="{BB962C8B-B14F-4D97-AF65-F5344CB8AC3E}">
        <p14:creationId xmlns:p14="http://schemas.microsoft.com/office/powerpoint/2010/main" val="774372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F5B12-E923-C343-881C-F415EBCBB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Background: Land Use History of Cuba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31C4B-3993-254B-888D-D688F0D426B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88024" y="884467"/>
            <a:ext cx="4114800" cy="391953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15</a:t>
            </a:r>
            <a:r>
              <a:rPr lang="en-US" sz="2000" baseline="30000" dirty="0"/>
              <a:t>th</a:t>
            </a:r>
            <a:r>
              <a:rPr lang="en-US" sz="2000" dirty="0"/>
              <a:t> century, an estimated    95% of Cuba was forested    (CITMA, 1998)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Slash and burn agriculture    for colonial sugarcane          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By the end of the 18</a:t>
            </a:r>
            <a:r>
              <a:rPr lang="en-US" sz="2000" baseline="30000" dirty="0"/>
              <a:t>th</a:t>
            </a:r>
            <a:r>
              <a:rPr lang="en-US" sz="2000" dirty="0"/>
              <a:t>           century, Cuba was producing 25% of the </a:t>
            </a:r>
            <a:r>
              <a:rPr lang="en-US" sz="2000" i="1" dirty="0"/>
              <a:t>world</a:t>
            </a:r>
            <a:r>
              <a:rPr lang="en-US" sz="2000" dirty="0"/>
              <a:t> supply of   sugar (Houck, 2000)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CB2867-AE4D-4C4C-8119-BDF785326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582"/>
            <a:ext cx="5050852" cy="3435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7919D1-74F9-6E4C-B32B-7D213EE5726D}"/>
              </a:ext>
            </a:extLst>
          </p:cNvPr>
          <p:cNvSpPr txBox="1"/>
          <p:nvPr/>
        </p:nvSpPr>
        <p:spPr>
          <a:xfrm>
            <a:off x="11507" y="4495428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Maps-</a:t>
            </a:r>
            <a:r>
              <a:rPr lang="en-US" sz="1000" dirty="0" err="1"/>
              <a:t>Cuba.com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177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6199</TotalTime>
  <Words>2049</Words>
  <Application>Microsoft Macintosh PowerPoint</Application>
  <PresentationFormat>On-screen Show (16:9)</PresentationFormat>
  <Paragraphs>227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맑은 고딕</vt:lpstr>
      <vt:lpstr>Arial</vt:lpstr>
      <vt:lpstr>Calibri</vt:lpstr>
      <vt:lpstr>Times New Roman</vt:lpstr>
      <vt:lpstr>Office Theme</vt:lpstr>
      <vt:lpstr>Custom Design</vt:lpstr>
      <vt:lpstr>PowerPoint Presentation</vt:lpstr>
      <vt:lpstr>Outline</vt:lpstr>
      <vt:lpstr>Research Goal</vt:lpstr>
      <vt:lpstr>Introduction: Understanding Erosion </vt:lpstr>
      <vt:lpstr>Introduction: Human Induced-Erosion</vt:lpstr>
      <vt:lpstr>Introduction: Human vs Natural Rates of Erosion</vt:lpstr>
      <vt:lpstr>Introduction: Human vs Natural Rates of Erosion</vt:lpstr>
      <vt:lpstr>Introduction: Sustainable Agriculture </vt:lpstr>
      <vt:lpstr>Background: Land Use History of Cuba</vt:lpstr>
      <vt:lpstr>Background: Land Use History of Cuba</vt:lpstr>
      <vt:lpstr>Background: Land Use History of Cuba</vt:lpstr>
      <vt:lpstr>Background: Measuring Erosion</vt:lpstr>
      <vt:lpstr>Background: Cosmogenic Nuclides</vt:lpstr>
      <vt:lpstr>Background: 10Be Erosion Rates from Quartz</vt:lpstr>
      <vt:lpstr>Measuring Erosion in Quartz-Poor Terrains</vt:lpstr>
      <vt:lpstr>Objectives</vt:lpstr>
      <vt:lpstr>Objectives</vt:lpstr>
      <vt:lpstr>Objectives</vt:lpstr>
      <vt:lpstr>Objectives</vt:lpstr>
      <vt:lpstr>26Al Method Refinement</vt:lpstr>
      <vt:lpstr>Current 26Al Extraction Method</vt:lpstr>
      <vt:lpstr>26Al Production Rate Calibration</vt:lpstr>
      <vt:lpstr>26Al Production Rate Calibration</vt:lpstr>
      <vt:lpstr>PowerPoint Presentation</vt:lpstr>
      <vt:lpstr>PowerPoint Presentation</vt:lpstr>
      <vt:lpstr>Field Sampling Plan</vt:lpstr>
      <vt:lpstr>PowerPoint Presentation</vt:lpstr>
      <vt:lpstr>Summary</vt:lpstr>
      <vt:lpstr>Timeline</vt:lpstr>
      <vt:lpstr>Topics I Need to Learn/Do More About</vt:lpstr>
      <vt:lpstr>References</vt:lpstr>
      <vt:lpstr>PowerPoint Presentation</vt:lpstr>
      <vt:lpstr>Assumptions in Determining Erosion Rates from          Cosmogenic Nuclides</vt:lpstr>
      <vt:lpstr>Half Lives of Isotopes of Interest</vt:lpstr>
      <vt:lpstr>Cosmogenic Nuclide Production Pathways</vt:lpstr>
    </vt:vector>
  </TitlesOfParts>
  <Company>Microsoft Corporation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Mary Campbell</cp:lastModifiedBy>
  <cp:revision>127</cp:revision>
  <dcterms:created xsi:type="dcterms:W3CDTF">2014-04-01T16:27:38Z</dcterms:created>
  <dcterms:modified xsi:type="dcterms:W3CDTF">2018-05-03T18:00:25Z</dcterms:modified>
</cp:coreProperties>
</file>