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0" r:id="rId37"/>
    <p:sldId id="291" r:id="rId38"/>
    <p:sldId id="292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/>
    <p:restoredTop sz="94694"/>
  </p:normalViewPr>
  <p:slideViewPr>
    <p:cSldViewPr snapToGrid="0">
      <p:cViewPr varScale="1">
        <p:scale>
          <a:sx n="60" d="100"/>
          <a:sy n="60" d="100"/>
        </p:scale>
        <p:origin x="600" y="208"/>
      </p:cViewPr>
      <p:guideLst/>
    </p:cSldViewPr>
  </p:slideViewPr>
  <p:outlineViewPr>
    <p:cViewPr>
      <p:scale>
        <a:sx n="33" d="100"/>
        <a:sy n="33" d="100"/>
      </p:scale>
      <p:origin x="0" y="-2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Clare Homan" userId="d63ee19c-fc71-47a8-9e5e-e4e27e5c9272" providerId="ADAL" clId="{1F7DBD6E-3ECC-4B44-A109-E04446B6FA44}"/>
    <pc:docChg chg="addSld modSld sldOrd">
      <pc:chgData name="Audrey Clare Homan" userId="d63ee19c-fc71-47a8-9e5e-e4e27e5c9272" providerId="ADAL" clId="{1F7DBD6E-3ECC-4B44-A109-E04446B6FA44}" dt="2022-11-14T16:18:43.491" v="50" actId="20578"/>
      <pc:docMkLst>
        <pc:docMk/>
      </pc:docMkLst>
      <pc:sldChg chg="ord">
        <pc:chgData name="Audrey Clare Homan" userId="d63ee19c-fc71-47a8-9e5e-e4e27e5c9272" providerId="ADAL" clId="{1F7DBD6E-3ECC-4B44-A109-E04446B6FA44}" dt="2022-11-14T16:18:43.491" v="50" actId="20578"/>
        <pc:sldMkLst>
          <pc:docMk/>
          <pc:sldMk cId="0" sldId="289"/>
        </pc:sldMkLst>
      </pc:sldChg>
      <pc:sldChg chg="modSp add mod ord">
        <pc:chgData name="Audrey Clare Homan" userId="d63ee19c-fc71-47a8-9e5e-e4e27e5c9272" providerId="ADAL" clId="{1F7DBD6E-3ECC-4B44-A109-E04446B6FA44}" dt="2022-11-14T16:18:22.874" v="49" actId="20577"/>
        <pc:sldMkLst>
          <pc:docMk/>
          <pc:sldMk cId="337660346" sldId="293"/>
        </pc:sldMkLst>
        <pc:spChg chg="mod">
          <ac:chgData name="Audrey Clare Homan" userId="d63ee19c-fc71-47a8-9e5e-e4e27e5c9272" providerId="ADAL" clId="{1F7DBD6E-3ECC-4B44-A109-E04446B6FA44}" dt="2022-11-14T16:18:22.874" v="49" actId="20577"/>
          <ac:spMkLst>
            <pc:docMk/>
            <pc:sldMk cId="337660346" sldId="293"/>
            <ac:spMk id="1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7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4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7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9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5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E6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/>
          <p:nvPr/>
        </p:nvSpPr>
        <p:spPr>
          <a:xfrm>
            <a:off x="0" y="-1"/>
            <a:ext cx="24384000" cy="1270001"/>
          </a:xfrm>
          <a:prstGeom prst="rect">
            <a:avLst/>
          </a:prstGeom>
          <a:solidFill>
            <a:srgbClr val="005A3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Rectangle"/>
          <p:cNvSpPr/>
          <p:nvPr/>
        </p:nvSpPr>
        <p:spPr>
          <a:xfrm>
            <a:off x="0" y="13512800"/>
            <a:ext cx="24384000" cy="203200"/>
          </a:xfrm>
          <a:prstGeom prst="rect">
            <a:avLst/>
          </a:prstGeom>
          <a:solidFill>
            <a:srgbClr val="005A3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uvm tower green.jpg" descr="uvm tower g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5386"/>
            <a:ext cx="2113117" cy="263061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Attribution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 defTabSz="2438338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 defTabSz="2438338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 defTabSz="2438338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 defTabSz="2438338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 defTabSz="2438338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2200" b="0" spc="-244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  <a:lvl2pPr marL="0" indent="4572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2pPr>
            <a:lvl3pPr marL="0" indent="9144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3pPr>
            <a:lvl4pPr marL="0" indent="13716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4pPr>
            <a:lvl5pPr marL="0" indent="18288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  <a:lvl2pPr marL="0" indent="4572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2pPr>
            <a:lvl3pPr marL="0" indent="9144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3pPr>
            <a:lvl4pPr marL="0" indent="13716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4pPr>
            <a:lvl5pPr marL="0" indent="182880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E6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"/>
          <p:cNvSpPr/>
          <p:nvPr/>
        </p:nvSpPr>
        <p:spPr>
          <a:xfrm>
            <a:off x="0" y="-1"/>
            <a:ext cx="24384000" cy="1270001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" name="Rectangle"/>
          <p:cNvSpPr/>
          <p:nvPr/>
        </p:nvSpPr>
        <p:spPr>
          <a:xfrm>
            <a:off x="0" y="13512800"/>
            <a:ext cx="24384000" cy="203200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1100"/>
              </a:spcBef>
              <a:buSzTx/>
              <a:buNone/>
              <a:defRPr sz="5300">
                <a:solidFill>
                  <a:srgbClr val="404040"/>
                </a:solidFill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9271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1pPr>
      <a:lvl2pPr marL="15367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2pPr>
      <a:lvl3pPr marL="21463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3pPr>
      <a:lvl4pPr marL="27559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4pPr>
      <a:lvl5pPr marL="33655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5pPr>
      <a:lvl6pPr marL="39751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6pPr>
      <a:lvl7pPr marL="45847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7pPr>
      <a:lvl8pPr marL="51943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8pPr>
      <a:lvl9pPr marL="5803900" marR="0" indent="-9271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123000"/>
        <a:buFontTx/>
        <a:buChar char="•"/>
        <a:tabLst/>
        <a:defRPr sz="7300" b="0" i="0" u="none" strike="noStrike" cap="none" spc="0" baseline="0">
          <a:solidFill>
            <a:srgbClr val="424242"/>
          </a:solidFill>
          <a:uFillTx/>
          <a:latin typeface="+mn-lt"/>
          <a:ea typeface="+mn-ea"/>
          <a:cs typeface="+mn-cs"/>
          <a:sym typeface="BrownPro-Bol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dci.w3.uvm.edu/blog/amystarble1/wp-content/uploads/sites/15/2022/10/Sensory-Activity-Preference-Assessment.docx" TargetMode="External"/><Relationship Id="rId2" Type="http://schemas.openxmlformats.org/officeDocument/2006/relationships/hyperlink" Target="https://www.uvm.edu/sites/default/files/Center-on-Disability-and-Community-Inclusion/A11y/Fonts%20and%20Readability/Accessible-Graphic-Design-CDCI.pptx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CCIciNxqU3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twitter.com/Em1lySm/status/151674101142219981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avelry.com" TargetMode="External"/><Relationship Id="rId2" Type="http://schemas.openxmlformats.org/officeDocument/2006/relationships/hyperlink" Target="https://amberley.dev/blog/2020-07-04-ravelry-an-a11y-case-study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edu/sites/default/files/Center-on-Disability-and-Community-Inclusion/A11y/Fonts%20and%20Readability/Accessible-Graphic-Design-CDCI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biJcFBgk6N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sibility.deque.com/qa-webinar-matthew-luken-accessibility-us-bank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ccessible Web Design:"/>
          <p:cNvSpPr txBox="1">
            <a:spLocks noGrp="1"/>
          </p:cNvSpPr>
          <p:nvPr>
            <p:ph type="title" idx="4294967295"/>
          </p:nvPr>
        </p:nvSpPr>
        <p:spPr>
          <a:xfrm>
            <a:off x="-3" y="2009352"/>
            <a:ext cx="24384003" cy="19812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2200" spc="-244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0" cap="none" spc="-24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Accessible Web Design:</a:t>
            </a:r>
          </a:p>
        </p:txBody>
      </p:sp>
      <p:sp>
        <p:nvSpPr>
          <p:cNvPr id="154" name="7 basic tips"/>
          <p:cNvSpPr txBox="1"/>
          <p:nvPr/>
        </p:nvSpPr>
        <p:spPr>
          <a:xfrm>
            <a:off x="-43470" y="4091349"/>
            <a:ext cx="24470939" cy="647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spcBef>
                <a:spcPts val="1100"/>
              </a:spcBef>
              <a:defRPr sz="89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sz="32300" dirty="0">
                <a:latin typeface="Brocades Script"/>
                <a:ea typeface="Brocades Script"/>
                <a:cs typeface="Brocades Script"/>
                <a:sym typeface="Brocades Script"/>
              </a:rPr>
              <a:t>7</a:t>
            </a:r>
            <a:r>
              <a:rPr sz="13400" dirty="0">
                <a:latin typeface="Pacifico Regular"/>
                <a:ea typeface="Pacifico Regular"/>
                <a:cs typeface="Pacifico Regular"/>
                <a:sym typeface="Pacifico Regular"/>
              </a:rPr>
              <a:t> </a:t>
            </a:r>
            <a:r>
              <a:rPr sz="18200" dirty="0">
                <a:latin typeface="Pacifico Regular"/>
                <a:ea typeface="Pacifico Regular"/>
                <a:cs typeface="Pacifico Regular"/>
                <a:sym typeface="Pacifico Regular"/>
              </a:rPr>
              <a:t>basic tips</a:t>
            </a:r>
          </a:p>
        </p:txBody>
      </p:sp>
      <p:sp>
        <p:nvSpPr>
          <p:cNvPr id="155" name="Audrey Homan  audrey.homan@uvm.edu"/>
          <p:cNvSpPr txBox="1"/>
          <p:nvPr/>
        </p:nvSpPr>
        <p:spPr>
          <a:xfrm>
            <a:off x="16776382" y="11459037"/>
            <a:ext cx="680295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825500">
              <a:defRPr sz="42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rPr dirty="0"/>
              <a:t>Audrey Homan  </a:t>
            </a:r>
            <a:r>
              <a:rPr dirty="0" err="1"/>
              <a:t>audrey.homan@uvm.edu</a:t>
            </a:r>
            <a:endParaRPr dirty="0"/>
          </a:p>
        </p:txBody>
      </p:sp>
      <p:sp>
        <p:nvSpPr>
          <p:cNvPr id="152" name="go.uvm.edu/accessibility"/>
          <p:cNvSpPr txBox="1"/>
          <p:nvPr/>
        </p:nvSpPr>
        <p:spPr>
          <a:xfrm>
            <a:off x="16776382" y="241299"/>
            <a:ext cx="71380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go.uvm.edu/accessibility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WCAG 2.1 Guidelines"/>
          <p:cNvSpPr txBox="1">
            <a:spLocks noGrp="1"/>
          </p:cNvSpPr>
          <p:nvPr>
            <p:ph type="title" idx="4294967295"/>
          </p:nvPr>
        </p:nvSpPr>
        <p:spPr>
          <a:xfrm>
            <a:off x="697999" y="1858317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WCAG 2.1 Guidelines</a:t>
            </a:r>
          </a:p>
        </p:txBody>
      </p:sp>
      <p:sp>
        <p:nvSpPr>
          <p:cNvPr id="196" name="A-level: basic website functionality…"/>
          <p:cNvSpPr txBox="1"/>
          <p:nvPr/>
        </p:nvSpPr>
        <p:spPr>
          <a:xfrm>
            <a:off x="8966485" y="4318000"/>
            <a:ext cx="13902774" cy="744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basic</a:t>
            </a:r>
            <a:r>
              <a:rPr>
                <a:latin typeface="BrownPro-Regular"/>
                <a:ea typeface="BrownPro-Regular"/>
                <a:cs typeface="BrownPro-Regular"/>
                <a:sym typeface="BrownPro-Regular"/>
              </a:rPr>
              <a:t> website functionality</a:t>
            </a: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reasonable</a:t>
            </a:r>
            <a:r>
              <a:rPr>
                <a:latin typeface="BrownPro-Italic"/>
                <a:ea typeface="BrownPro-Italic"/>
                <a:cs typeface="BrownPro-Italic"/>
                <a:sym typeface="BrownPro-Italic"/>
              </a:rPr>
              <a:t> </a:t>
            </a:r>
            <a:r>
              <a:rPr>
                <a:latin typeface="BrownPro-Regular"/>
                <a:ea typeface="BrownPro-Regular"/>
                <a:cs typeface="BrownPro-Regular"/>
                <a:sym typeface="BrownPro-Regular"/>
              </a:rPr>
              <a:t>website functionality</a:t>
            </a: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AAA-level: </a:t>
            </a:r>
            <a:r>
              <a:rPr>
                <a:latin typeface="BrownPro-BoldItalic"/>
                <a:ea typeface="BrownPro-BoldItalic"/>
                <a:cs typeface="BrownPro-BoldItalic"/>
                <a:sym typeface="BrownPro-BoldItalic"/>
              </a:rPr>
              <a:t>gold-standard </a:t>
            </a:r>
            <a:r>
              <a:rPr>
                <a:latin typeface="BrownPro-Regular"/>
                <a:ea typeface="BrownPro-Regular"/>
                <a:cs typeface="BrownPro-Regular"/>
                <a:sym typeface="BrownPro-Regular"/>
              </a:rPr>
              <a:t>website functionality</a:t>
            </a:r>
          </a:p>
        </p:txBody>
      </p:sp>
      <p:pic>
        <p:nvPicPr>
          <p:cNvPr id="198" name="CDCI round logo transparent background for digital.png" descr="CDCI logo. Text: The University of Vermont Center on Disability and Community Inclus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99" y="5142298"/>
            <a:ext cx="4447404" cy="444740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1440" y="7518400"/>
            <a:ext cx="2643446" cy="0"/>
          </a:xfrm>
          <a:prstGeom prst="line">
            <a:avLst/>
          </a:prstGeom>
          <a:ln w="152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" name="THE LEGAL BITS"/>
          <p:cNvSpPr txBox="1"/>
          <p:nvPr/>
        </p:nvSpPr>
        <p:spPr>
          <a:xfrm>
            <a:off x="19450526" y="241299"/>
            <a:ext cx="438054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THE LEGAL BITS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Web Accessibility @ CDCI"/>
          <p:cNvSpPr txBox="1">
            <a:spLocks noGrp="1"/>
          </p:cNvSpPr>
          <p:nvPr>
            <p:ph type="title" idx="4294967295"/>
          </p:nvPr>
        </p:nvSpPr>
        <p:spPr>
          <a:xfrm>
            <a:off x="291599" y="1723697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Web Accessibility @ CDCI</a:t>
            </a:r>
          </a:p>
        </p:txBody>
      </p:sp>
      <p:sp>
        <p:nvSpPr>
          <p:cNvPr id="202" name="Per UVM, CDCI must maintain AA-level compliance…"/>
          <p:cNvSpPr txBox="1"/>
          <p:nvPr/>
        </p:nvSpPr>
        <p:spPr>
          <a:xfrm>
            <a:off x="1627601" y="4327197"/>
            <a:ext cx="19752118" cy="744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62000" indent="-533400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Per UVM, CDCI must maintain AA-level compliance</a:t>
            </a:r>
          </a:p>
          <a:p>
            <a:pPr marL="762000" indent="-533400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Required for Drupal, WordPress, and any site that has CDCI branding</a:t>
            </a:r>
          </a:p>
          <a:p>
            <a:pPr marL="762000" indent="-533400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Every year, CDCI runs two website audits and a satisfaction survey</a:t>
            </a:r>
          </a:p>
        </p:txBody>
      </p:sp>
      <p:sp>
        <p:nvSpPr>
          <p:cNvPr id="203" name="THE CDCI BITS"/>
          <p:cNvSpPr txBox="1"/>
          <p:nvPr/>
        </p:nvSpPr>
        <p:spPr>
          <a:xfrm>
            <a:off x="19671188" y="261376"/>
            <a:ext cx="406622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THE CDCI BITS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1"/>
          <p:cNvSpPr txBox="1"/>
          <p:nvPr/>
        </p:nvSpPr>
        <p:spPr>
          <a:xfrm>
            <a:off x="426720" y="3817622"/>
            <a:ext cx="6328279" cy="80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0" spc="-800">
                <a:solidFill>
                  <a:srgbClr val="404040"/>
                </a:solidFill>
                <a:latin typeface="Brocades Script"/>
                <a:ea typeface="Brocades Script"/>
                <a:cs typeface="Brocades Script"/>
                <a:sym typeface="Brocades Script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07" name="Images"/>
          <p:cNvSpPr txBox="1">
            <a:spLocks noGrp="1"/>
          </p:cNvSpPr>
          <p:nvPr>
            <p:ph type="title" idx="4294967295"/>
          </p:nvPr>
        </p:nvSpPr>
        <p:spPr>
          <a:xfrm>
            <a:off x="316999" y="1547168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Images</a:t>
            </a:r>
          </a:p>
        </p:txBody>
      </p:sp>
      <p:sp>
        <p:nvSpPr>
          <p:cNvPr id="208" name="Don’t assume everyone can see images…"/>
          <p:cNvSpPr txBox="1"/>
          <p:nvPr/>
        </p:nvSpPr>
        <p:spPr>
          <a:xfrm>
            <a:off x="7445454" y="3576936"/>
            <a:ext cx="15430389" cy="793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Don’t assume everyone can see images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Don’t include text in an image unless it’s available elsewhere on the page as plain text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Always use alt-text, or mark your image as “decorative”</a:t>
            </a:r>
          </a:p>
        </p:txBody>
      </p:sp>
      <p:sp>
        <p:nvSpPr>
          <p:cNvPr id="205" name="1: IMAGES"/>
          <p:cNvSpPr txBox="1"/>
          <p:nvPr/>
        </p:nvSpPr>
        <p:spPr>
          <a:xfrm>
            <a:off x="21015610" y="241299"/>
            <a:ext cx="280035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1: IMAGES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Images: alt-text"/>
          <p:cNvSpPr txBox="1">
            <a:spLocks noGrp="1"/>
          </p:cNvSpPr>
          <p:nvPr>
            <p:ph type="title" idx="4294967295"/>
          </p:nvPr>
        </p:nvSpPr>
        <p:spPr>
          <a:xfrm>
            <a:off x="697999" y="1718617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Images: alt-text</a:t>
            </a:r>
          </a:p>
        </p:txBody>
      </p:sp>
      <p:sp>
        <p:nvSpPr>
          <p:cNvPr id="211" name="1-3 sentences…"/>
          <p:cNvSpPr txBox="1"/>
          <p:nvPr/>
        </p:nvSpPr>
        <p:spPr>
          <a:xfrm>
            <a:off x="1844754" y="4603750"/>
            <a:ext cx="9696678" cy="453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1-3 sentences 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Focus on the most important elements of the image</a:t>
            </a:r>
          </a:p>
        </p:txBody>
      </p:sp>
      <p:sp>
        <p:nvSpPr>
          <p:cNvPr id="212" name="1: IMAGES"/>
          <p:cNvSpPr txBox="1"/>
          <p:nvPr/>
        </p:nvSpPr>
        <p:spPr>
          <a:xfrm>
            <a:off x="21015610" y="241299"/>
            <a:ext cx="280035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1: IMAGES</a:t>
            </a:r>
          </a:p>
        </p:txBody>
      </p:sp>
      <p:sp>
        <p:nvSpPr>
          <p:cNvPr id="213" name="Don’t start with “a photo of” or “an image of” — screen reader software has you covered."/>
          <p:cNvSpPr txBox="1"/>
          <p:nvPr/>
        </p:nvSpPr>
        <p:spPr>
          <a:xfrm>
            <a:off x="11985932" y="4317999"/>
            <a:ext cx="8352500" cy="627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lvl1pPr>
          </a:lstStyle>
          <a:p>
            <a:r>
              <a:t>Don’t start with “a photo of” or “an image of” — screen reader software has you covered.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he Alt-Text Exercise"/>
          <p:cNvSpPr txBox="1">
            <a:spLocks noGrp="1"/>
          </p:cNvSpPr>
          <p:nvPr>
            <p:ph type="title" idx="4294967295"/>
          </p:nvPr>
        </p:nvSpPr>
        <p:spPr>
          <a:xfrm>
            <a:off x="697999" y="1718617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The Alt-Text Exercise</a:t>
            </a:r>
          </a:p>
        </p:txBody>
      </p:sp>
      <p:sp>
        <p:nvSpPr>
          <p:cNvPr id="216" name="What can you tell about this image from the alt-text?…"/>
          <p:cNvSpPr txBox="1"/>
          <p:nvPr/>
        </p:nvSpPr>
        <p:spPr>
          <a:xfrm>
            <a:off x="396955" y="4843850"/>
            <a:ext cx="8076486" cy="628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lang="en-US" dirty="0"/>
              <a:t>If you’re sighted, h</a:t>
            </a:r>
            <a:r>
              <a:rPr dirty="0"/>
              <a:t>ow would you describe this image to someone on a phone call?</a:t>
            </a:r>
          </a:p>
        </p:txBody>
      </p:sp>
      <p:sp>
        <p:nvSpPr>
          <p:cNvPr id="217" name="1: IMAGES"/>
          <p:cNvSpPr txBox="1"/>
          <p:nvPr/>
        </p:nvSpPr>
        <p:spPr>
          <a:xfrm>
            <a:off x="21015610" y="241299"/>
            <a:ext cx="280035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1: IMAGES</a:t>
            </a:r>
          </a:p>
        </p:txBody>
      </p:sp>
      <p:grpSp>
        <p:nvGrpSpPr>
          <p:cNvPr id="220" name="small dog.jpg" descr="A group of people in their mid-twenties sit around a picnic blanket in a forest, grinning, while their small white dog wanders off."/>
          <p:cNvGrpSpPr/>
          <p:nvPr/>
        </p:nvGrpSpPr>
        <p:grpSpPr>
          <a:xfrm>
            <a:off x="9791356" y="4322699"/>
            <a:ext cx="13398707" cy="7475602"/>
            <a:chOff x="0" y="0"/>
            <a:chExt cx="13398706" cy="7475600"/>
          </a:xfrm>
        </p:grpSpPr>
        <p:pic>
          <p:nvPicPr>
            <p:cNvPr id="219" name="small dog.jpg" descr="small do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13144707" cy="71454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8" name="small dog.jpg" descr="small dog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398707" cy="74756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he Answer to the Alt-Text Exercise"/>
          <p:cNvSpPr txBox="1">
            <a:spLocks noGrp="1"/>
          </p:cNvSpPr>
          <p:nvPr>
            <p:ph type="title" idx="4294967295"/>
          </p:nvPr>
        </p:nvSpPr>
        <p:spPr>
          <a:xfrm>
            <a:off x="697999" y="1718617"/>
            <a:ext cx="2407116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The Answer to the Alt-Text Exercise</a:t>
            </a:r>
          </a:p>
        </p:txBody>
      </p:sp>
      <p:sp>
        <p:nvSpPr>
          <p:cNvPr id="223" name="“A group of people in their mid-twenties sit around a picnic blanket in a forest, grinning, while their small white dog wanders off.”" descr="A group of people in their mid-twenties sit around a picnic blanket in a forest, grinning, while their small white dog wanders off."/>
          <p:cNvSpPr txBox="1"/>
          <p:nvPr/>
        </p:nvSpPr>
        <p:spPr>
          <a:xfrm>
            <a:off x="396954" y="3117850"/>
            <a:ext cx="9699481" cy="864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spcBef>
                <a:spcPts val="2500"/>
              </a:spcBef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endParaRPr dirty="0"/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dirty="0"/>
              <a:t>“A group of people in their mid-twenties sit around a picnic blanket in a forest, grinning, while their small white dog wanders off.”</a:t>
            </a:r>
          </a:p>
        </p:txBody>
      </p:sp>
      <p:sp>
        <p:nvSpPr>
          <p:cNvPr id="224" name="1: IMAGES"/>
          <p:cNvSpPr txBox="1"/>
          <p:nvPr/>
        </p:nvSpPr>
        <p:spPr>
          <a:xfrm>
            <a:off x="21015610" y="241299"/>
            <a:ext cx="280035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1: IMAGES</a:t>
            </a:r>
          </a:p>
        </p:txBody>
      </p:sp>
      <p:grpSp>
        <p:nvGrpSpPr>
          <p:cNvPr id="227" name="small dog.jpg" descr="A group of people in their mid-twenties sit around a picnic blanket in a forest, grinning, while their small white dog wanders off."/>
          <p:cNvGrpSpPr/>
          <p:nvPr/>
        </p:nvGrpSpPr>
        <p:grpSpPr>
          <a:xfrm>
            <a:off x="10544254" y="4762500"/>
            <a:ext cx="12502491" cy="6988422"/>
            <a:chOff x="0" y="0"/>
            <a:chExt cx="12502490" cy="6988421"/>
          </a:xfrm>
        </p:grpSpPr>
        <p:pic>
          <p:nvPicPr>
            <p:cNvPr id="226" name="small dog.jpg" descr="small do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12248491" cy="66582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5" name="small dog.jpg" descr="small dog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502491" cy="69884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olor &amp; Contrast"/>
          <p:cNvSpPr txBox="1">
            <a:spLocks noGrp="1"/>
          </p:cNvSpPr>
          <p:nvPr>
            <p:ph type="title" idx="4294967295"/>
          </p:nvPr>
        </p:nvSpPr>
        <p:spPr>
          <a:xfrm>
            <a:off x="697999" y="2023417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Color &amp; Contrast</a:t>
            </a:r>
          </a:p>
        </p:txBody>
      </p:sp>
      <p:sp>
        <p:nvSpPr>
          <p:cNvPr id="230" name="2"/>
          <p:cNvSpPr txBox="1"/>
          <p:nvPr/>
        </p:nvSpPr>
        <p:spPr>
          <a:xfrm>
            <a:off x="0" y="4454197"/>
            <a:ext cx="6328279" cy="8000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0" spc="-800">
                <a:solidFill>
                  <a:srgbClr val="404040"/>
                </a:solidFill>
                <a:latin typeface="Brocades Script"/>
                <a:ea typeface="Brocades Script"/>
                <a:cs typeface="Brocades Script"/>
                <a:sym typeface="Brocades Script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32" name="Don’t assume everyone can see all colors.…"/>
          <p:cNvSpPr txBox="1"/>
          <p:nvPr/>
        </p:nvSpPr>
        <p:spPr>
          <a:xfrm>
            <a:off x="6970097" y="4923135"/>
            <a:ext cx="11410899" cy="453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Don’t assume everyone can see all colors.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Don’t use color to indicate meaning.</a:t>
            </a:r>
          </a:p>
        </p:txBody>
      </p:sp>
      <p:sp>
        <p:nvSpPr>
          <p:cNvPr id="229" name="2: COLOR &amp; CONTRAST"/>
          <p:cNvSpPr txBox="1"/>
          <p:nvPr/>
        </p:nvSpPr>
        <p:spPr>
          <a:xfrm>
            <a:off x="17657095" y="241299"/>
            <a:ext cx="646938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2: COLOR &amp; CONTRAST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olor &amp; Contrast"/>
          <p:cNvSpPr txBox="1">
            <a:spLocks noGrp="1"/>
          </p:cNvSpPr>
          <p:nvPr>
            <p:ph type="title" idx="4294967295"/>
          </p:nvPr>
        </p:nvSpPr>
        <p:spPr>
          <a:xfrm>
            <a:off x="373534" y="1619527"/>
            <a:ext cx="22633949" cy="1502206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Don’t use color to define meaning.</a:t>
            </a:r>
          </a:p>
        </p:txBody>
      </p:sp>
      <p:sp>
        <p:nvSpPr>
          <p:cNvPr id="236" name="To sign up for trainings, click the purple button.…"/>
          <p:cNvSpPr txBox="1"/>
          <p:nvPr/>
        </p:nvSpPr>
        <p:spPr>
          <a:xfrm>
            <a:off x="7724907" y="4255359"/>
            <a:ext cx="9381977" cy="824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99592" indent="-553492" algn="l" defTabSz="825500">
              <a:spcBef>
                <a:spcPts val="2500"/>
              </a:spcBef>
              <a:buSzPct val="55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To sign up for trainings, click the purple button.</a:t>
            </a:r>
          </a:p>
          <a:p>
            <a:pPr marL="1099592" indent="-553492" algn="l" defTabSz="825500">
              <a:spcBef>
                <a:spcPts val="2500"/>
              </a:spcBef>
              <a:buSzPct val="55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For general questions, click the red button.</a:t>
            </a:r>
          </a:p>
        </p:txBody>
      </p:sp>
      <p:grpSp>
        <p:nvGrpSpPr>
          <p:cNvPr id="239" name="Group" descr="Circle with a line through it, the international symbol for &quot;don't do this&quot;."/>
          <p:cNvGrpSpPr/>
          <p:nvPr/>
        </p:nvGrpSpPr>
        <p:grpSpPr>
          <a:xfrm>
            <a:off x="5027422" y="3849930"/>
            <a:ext cx="14329156" cy="9299712"/>
            <a:chOff x="0" y="363159"/>
            <a:chExt cx="14329154" cy="9299710"/>
          </a:xfrm>
        </p:grpSpPr>
        <p:sp>
          <p:nvSpPr>
            <p:cNvPr id="237" name="Oval"/>
            <p:cNvSpPr/>
            <p:nvPr/>
          </p:nvSpPr>
          <p:spPr>
            <a:xfrm>
              <a:off x="0" y="363159"/>
              <a:ext cx="14329155" cy="9299711"/>
            </a:xfrm>
            <a:prstGeom prst="ellipse">
              <a:avLst/>
            </a:prstGeom>
            <a:noFill/>
            <a:ln w="152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38" name="Line"/>
            <p:cNvSpPr/>
            <p:nvPr/>
          </p:nvSpPr>
          <p:spPr>
            <a:xfrm flipH="1" flipV="1">
              <a:off x="2481655" y="1416328"/>
              <a:ext cx="9365845" cy="7193372"/>
            </a:xfrm>
            <a:prstGeom prst="line">
              <a:avLst/>
            </a:prstGeom>
            <a:noFill/>
            <a:ln w="1270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34" name="2: COLOR &amp; CONTRAST"/>
          <p:cNvSpPr txBox="1"/>
          <p:nvPr/>
        </p:nvSpPr>
        <p:spPr>
          <a:xfrm>
            <a:off x="17657095" y="241299"/>
            <a:ext cx="646938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2: COLOR &amp; CONTRAST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olor: Contrast"/>
          <p:cNvSpPr txBox="1">
            <a:spLocks noGrp="1"/>
          </p:cNvSpPr>
          <p:nvPr>
            <p:ph type="title" idx="4294967295"/>
          </p:nvPr>
        </p:nvSpPr>
        <p:spPr>
          <a:xfrm>
            <a:off x="596900" y="1863219"/>
            <a:ext cx="2123089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Color: Contrast</a:t>
            </a:r>
          </a:p>
        </p:txBody>
      </p:sp>
      <p:graphicFrame>
        <p:nvGraphicFramePr>
          <p:cNvPr id="242" name="Table"/>
          <p:cNvGraphicFramePr/>
          <p:nvPr/>
        </p:nvGraphicFramePr>
        <p:xfrm>
          <a:off x="4045002" y="4442654"/>
          <a:ext cx="17021424" cy="824331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425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5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5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5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777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5000" b="0">
                          <a:sym typeface="BrownPro-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ym typeface="BrownPro-Bold"/>
                        </a:rPr>
                        <a:t>Small text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ym typeface="BrownPro-Bold"/>
                        </a:rPr>
                        <a:t>Large text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ym typeface="BrownPro-Bold"/>
                        </a:rPr>
                        <a:t>Icons &amp; Graphics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77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ym typeface="BrownPro-Bold"/>
                        </a:rPr>
                        <a:t>WCAG
 LEVEL AA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825500">
                        <a:spcBef>
                          <a:spcPts val="2500"/>
                        </a:spcBef>
                      </a:pPr>
                      <a:r>
                        <a:rPr sz="73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4.5:1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825500">
                        <a:spcBef>
                          <a:spcPts val="2500"/>
                        </a:spcBef>
                      </a:pPr>
                      <a:r>
                        <a:rPr sz="73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4.5:1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825500">
                        <a:spcBef>
                          <a:spcPts val="2500"/>
                        </a:spcBef>
                      </a:pPr>
                      <a:r>
                        <a:rPr sz="73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3:1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77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5000">
                          <a:sym typeface="BrownPro-Bold"/>
                        </a:rPr>
                        <a:t>AAA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825500">
                        <a:spcBef>
                          <a:spcPts val="2500"/>
                        </a:spcBef>
                      </a:pPr>
                      <a:r>
                        <a:rPr sz="73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7:1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825500">
                        <a:spcBef>
                          <a:spcPts val="2500"/>
                        </a:spcBef>
                      </a:pPr>
                      <a:r>
                        <a:rPr sz="73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4.5:1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825500">
                        <a:spcBef>
                          <a:spcPts val="2500"/>
                        </a:spcBef>
                      </a:pPr>
                      <a:r>
                        <a:rPr sz="73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BrownPro-Bold"/>
                        </a:rPr>
                        <a:t>3:1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3" name="2: COLOR"/>
          <p:cNvSpPr txBox="1"/>
          <p:nvPr/>
        </p:nvSpPr>
        <p:spPr>
          <a:xfrm>
            <a:off x="21241385" y="241299"/>
            <a:ext cx="275463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2: COLOR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How do you measure contrast?"/>
          <p:cNvSpPr txBox="1">
            <a:spLocks noGrp="1"/>
          </p:cNvSpPr>
          <p:nvPr>
            <p:ph type="title" idx="4294967295"/>
          </p:nvPr>
        </p:nvSpPr>
        <p:spPr>
          <a:xfrm>
            <a:off x="520700" y="1410786"/>
            <a:ext cx="2123089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How do you measure contrast?</a:t>
            </a:r>
          </a:p>
        </p:txBody>
      </p:sp>
      <p:sp>
        <p:nvSpPr>
          <p:cNvPr id="250" name="WebAIM Contrast Checker"/>
          <p:cNvSpPr txBox="1"/>
          <p:nvPr/>
        </p:nvSpPr>
        <p:spPr>
          <a:xfrm>
            <a:off x="2108200" y="6321424"/>
            <a:ext cx="5671673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WebAIM Contrast Checker</a:t>
            </a:r>
          </a:p>
        </p:txBody>
      </p:sp>
      <p:grpSp>
        <p:nvGrpSpPr>
          <p:cNvPr id="249" name="contrast checker.jpg" descr="Screenshot of the WebAIM Contrast Checker homepage"/>
          <p:cNvGrpSpPr/>
          <p:nvPr/>
        </p:nvGrpSpPr>
        <p:grpSpPr>
          <a:xfrm>
            <a:off x="9213763" y="3456573"/>
            <a:ext cx="13531937" cy="9898479"/>
            <a:chOff x="0" y="0"/>
            <a:chExt cx="13531936" cy="9898477"/>
          </a:xfrm>
        </p:grpSpPr>
        <p:pic>
          <p:nvPicPr>
            <p:cNvPr id="248" name="contrast checker.jpg" descr="contrast check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13277937" cy="95682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7" name="contrast checker.jpg" descr="contrast checker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531937" cy="9898478"/>
            </a:xfrm>
            <a:prstGeom prst="rect">
              <a:avLst/>
            </a:prstGeom>
            <a:effectLst/>
          </p:spPr>
        </p:pic>
      </p:grpSp>
      <p:sp>
        <p:nvSpPr>
          <p:cNvPr id="251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445163" y="7839074"/>
            <a:ext cx="2325666" cy="2"/>
          </a:xfrm>
          <a:prstGeom prst="line">
            <a:avLst/>
          </a:prstGeom>
          <a:ln w="127000">
            <a:solidFill>
              <a:schemeClr val="accent6">
                <a:satOff val="-20754"/>
                <a:lumOff val="-1673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" name="2: COLOR"/>
          <p:cNvSpPr txBox="1"/>
          <p:nvPr/>
        </p:nvSpPr>
        <p:spPr>
          <a:xfrm>
            <a:off x="21241385" y="241299"/>
            <a:ext cx="275463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2: COLOR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ntents:"/>
          <p:cNvSpPr txBox="1">
            <a:spLocks noGrp="1"/>
          </p:cNvSpPr>
          <p:nvPr>
            <p:ph type="title" idx="4294967295"/>
          </p:nvPr>
        </p:nvSpPr>
        <p:spPr>
          <a:xfrm>
            <a:off x="629551" y="1647891"/>
            <a:ext cx="6454928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Contents:</a:t>
            </a:r>
          </a:p>
        </p:txBody>
      </p:sp>
      <p:sp>
        <p:nvSpPr>
          <p:cNvPr id="158" name="Accessibility:…"/>
          <p:cNvSpPr txBox="1"/>
          <p:nvPr/>
        </p:nvSpPr>
        <p:spPr>
          <a:xfrm>
            <a:off x="1046316" y="4803841"/>
            <a:ext cx="9619651" cy="552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409700" lvl="1" indent="-520700" algn="l" defTabSz="825500">
              <a:spcBef>
                <a:spcPts val="25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Accessibility:</a:t>
            </a:r>
          </a:p>
          <a:p>
            <a:pPr marL="2298700" lvl="2" indent="-520700" algn="l" defTabSz="825500">
              <a:spcBef>
                <a:spcPts val="25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The Basic Bits</a:t>
            </a:r>
          </a:p>
          <a:p>
            <a:pPr marL="2298700" lvl="2" indent="-520700" algn="l" defTabSz="825500">
              <a:spcBef>
                <a:spcPts val="25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The Legal Bits</a:t>
            </a:r>
          </a:p>
          <a:p>
            <a:pPr marL="2298700" lvl="2" indent="-520700" algn="l" defTabSz="825500">
              <a:spcBef>
                <a:spcPts val="25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The CDCI Bits</a:t>
            </a:r>
          </a:p>
        </p:txBody>
      </p:sp>
      <p:sp>
        <p:nvSpPr>
          <p:cNvPr id="159" name="7 basic tips for avoiding the most common accessibility issues"/>
          <p:cNvSpPr txBox="1"/>
          <p:nvPr/>
        </p:nvSpPr>
        <p:spPr>
          <a:xfrm>
            <a:off x="13455702" y="3381092"/>
            <a:ext cx="8825178" cy="716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724209" indent="-520700" algn="l" defTabSz="825500">
              <a:spcBef>
                <a:spcPts val="25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endParaRPr dirty="0"/>
          </a:p>
          <a:p>
            <a:pPr marL="724209" indent="-520700" algn="l" defTabSz="825500">
              <a:spcBef>
                <a:spcPts val="2500"/>
              </a:spcBef>
              <a:buSzPct val="40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7 basic tips for avoiding the most common </a:t>
            </a:r>
            <a:r>
              <a:rPr lang="en-US" dirty="0"/>
              <a:t>web </a:t>
            </a:r>
            <a:r>
              <a:rPr dirty="0"/>
              <a:t>accessibility issues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3"/>
          <p:cNvSpPr txBox="1"/>
          <p:nvPr/>
        </p:nvSpPr>
        <p:spPr>
          <a:xfrm>
            <a:off x="-228600" y="3390902"/>
            <a:ext cx="6328279" cy="80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0" spc="-800">
                <a:solidFill>
                  <a:srgbClr val="404040"/>
                </a:solidFill>
                <a:latin typeface="Brocades Script"/>
                <a:ea typeface="Brocades Script"/>
                <a:cs typeface="Brocades Script"/>
                <a:sym typeface="Brocades Script"/>
              </a:defRPr>
            </a:lvl1pPr>
          </a:lstStyle>
          <a:p>
            <a:r>
              <a:t>3</a:t>
            </a:r>
          </a:p>
        </p:txBody>
      </p:sp>
      <p:sp>
        <p:nvSpPr>
          <p:cNvPr id="254" name="Audio &amp; Video"/>
          <p:cNvSpPr txBox="1">
            <a:spLocks noGrp="1"/>
          </p:cNvSpPr>
          <p:nvPr>
            <p:ph type="title" idx="4294967295"/>
          </p:nvPr>
        </p:nvSpPr>
        <p:spPr>
          <a:xfrm>
            <a:off x="697999" y="2023417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Audio &amp; Video</a:t>
            </a:r>
          </a:p>
        </p:txBody>
      </p:sp>
      <p:sp>
        <p:nvSpPr>
          <p:cNvPr id="255" name="If you have content available as audio or video, you also need a text version. You cannot have audio or video be the only way for visitors to access that information."/>
          <p:cNvSpPr txBox="1"/>
          <p:nvPr/>
        </p:nvSpPr>
        <p:spPr>
          <a:xfrm>
            <a:off x="5654822" y="5162549"/>
            <a:ext cx="16036064" cy="524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>
                <a:latin typeface="+mn-lt"/>
                <a:ea typeface="+mn-ea"/>
                <a:cs typeface="+mn-cs"/>
                <a:sym typeface="BrownPro-Bold"/>
              </a:rPr>
              <a:t>If you have content available as audio or video, you also need a text version. </a:t>
            </a:r>
            <a:r>
              <a:t>You cannot have audio or video be the only way for visitors to access that information.</a:t>
            </a:r>
          </a:p>
        </p:txBody>
      </p:sp>
      <p:sp>
        <p:nvSpPr>
          <p:cNvPr id="253" name="3: AUDIO &amp; VIDEO"/>
          <p:cNvSpPr txBox="1"/>
          <p:nvPr/>
        </p:nvSpPr>
        <p:spPr>
          <a:xfrm>
            <a:off x="18645917" y="241299"/>
            <a:ext cx="497433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3: AUDIO &amp; VIDEO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udio &amp; Video"/>
          <p:cNvSpPr txBox="1">
            <a:spLocks noGrp="1"/>
          </p:cNvSpPr>
          <p:nvPr>
            <p:ph type="title" idx="4294967295"/>
          </p:nvPr>
        </p:nvSpPr>
        <p:spPr>
          <a:xfrm>
            <a:off x="697998" y="2148614"/>
            <a:ext cx="21719549" cy="1502206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Audio &amp; Video accessibility needs</a:t>
            </a:r>
          </a:p>
        </p:txBody>
      </p:sp>
      <p:sp>
        <p:nvSpPr>
          <p:cNvPr id="260" name="Audio: needs a transcript…"/>
          <p:cNvSpPr txBox="1"/>
          <p:nvPr/>
        </p:nvSpPr>
        <p:spPr>
          <a:xfrm>
            <a:off x="3418197" y="4845050"/>
            <a:ext cx="19465411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dirty="0">
                <a:latin typeface="+mn-lt"/>
                <a:ea typeface="+mn-ea"/>
                <a:cs typeface="+mn-cs"/>
                <a:sym typeface="BrownPro-Bold"/>
              </a:rPr>
              <a:t>Audio: </a:t>
            </a:r>
            <a:r>
              <a:rPr dirty="0"/>
              <a:t>needs a transcript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dirty="0">
                <a:latin typeface="+mn-lt"/>
                <a:ea typeface="+mn-ea"/>
                <a:cs typeface="+mn-cs"/>
                <a:sym typeface="BrownPro-Bold"/>
              </a:rPr>
              <a:t>Video: </a:t>
            </a:r>
            <a:r>
              <a:rPr dirty="0"/>
              <a:t>needs non-automated captions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dirty="0">
                <a:latin typeface="+mn-lt"/>
                <a:ea typeface="+mn-ea"/>
                <a:cs typeface="+mn-cs"/>
                <a:sym typeface="BrownPro-Bold"/>
              </a:rPr>
              <a:t>Audio description for videos: </a:t>
            </a:r>
            <a:r>
              <a:rPr dirty="0"/>
              <a:t>recommended but not required (AAA-level)</a:t>
            </a:r>
          </a:p>
        </p:txBody>
      </p:sp>
      <p:sp>
        <p:nvSpPr>
          <p:cNvPr id="258" name="3: AUDIO &amp; VIDEO"/>
          <p:cNvSpPr txBox="1"/>
          <p:nvPr/>
        </p:nvSpPr>
        <p:spPr>
          <a:xfrm>
            <a:off x="18899917" y="241299"/>
            <a:ext cx="497433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3: AUDIO &amp; VIDEO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4"/>
          <p:cNvSpPr txBox="1"/>
          <p:nvPr/>
        </p:nvSpPr>
        <p:spPr>
          <a:xfrm>
            <a:off x="25400" y="3390902"/>
            <a:ext cx="6328279" cy="80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0" spc="-800">
                <a:solidFill>
                  <a:srgbClr val="404040"/>
                </a:solidFill>
                <a:latin typeface="Brocades Script"/>
                <a:ea typeface="Brocades Script"/>
                <a:cs typeface="Brocades Script"/>
                <a:sym typeface="Brocades Script"/>
              </a:defRPr>
            </a:lvl1pPr>
          </a:lstStyle>
          <a:p>
            <a:r>
              <a:t>4</a:t>
            </a:r>
          </a:p>
        </p:txBody>
      </p:sp>
      <p:sp>
        <p:nvSpPr>
          <p:cNvPr id="263" name="Links: Format"/>
          <p:cNvSpPr txBox="1">
            <a:spLocks noGrp="1"/>
          </p:cNvSpPr>
          <p:nvPr>
            <p:ph type="title" idx="4294967295"/>
          </p:nvPr>
        </p:nvSpPr>
        <p:spPr>
          <a:xfrm>
            <a:off x="697999" y="1578917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Links: Format</a:t>
            </a:r>
          </a:p>
        </p:txBody>
      </p:sp>
      <p:sp>
        <p:nvSpPr>
          <p:cNvPr id="264" name="Links should be underlined…"/>
          <p:cNvSpPr txBox="1"/>
          <p:nvPr/>
        </p:nvSpPr>
        <p:spPr>
          <a:xfrm>
            <a:off x="5667454" y="3657597"/>
            <a:ext cx="17486375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Links should be underlined 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They should be a different color from non-link text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Do not underline any text that is not a link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Links should </a:t>
            </a:r>
            <a:r>
              <a:rPr u="sng">
                <a:solidFill>
                  <a:schemeClr val="accent1"/>
                </a:solidFill>
              </a:rPr>
              <a:t>be 3-4 words</a:t>
            </a:r>
            <a:r>
              <a:t>, not just </a:t>
            </a:r>
            <a:r>
              <a:rPr u="sng">
                <a:solidFill>
                  <a:schemeClr val="accent1"/>
                </a:solidFill>
              </a:rPr>
              <a:t>one</a:t>
            </a:r>
            <a:r>
              <a:t>.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Shortlinks are friendly to screen readers.</a:t>
            </a:r>
          </a:p>
        </p:txBody>
      </p:sp>
      <p:sp>
        <p:nvSpPr>
          <p:cNvPr id="262" name="4: LINKS"/>
          <p:cNvSpPr txBox="1"/>
          <p:nvPr/>
        </p:nvSpPr>
        <p:spPr>
          <a:xfrm>
            <a:off x="21363590" y="241299"/>
            <a:ext cx="243459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4: LINKS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Links: Destination"/>
          <p:cNvSpPr txBox="1">
            <a:spLocks noGrp="1"/>
          </p:cNvSpPr>
          <p:nvPr>
            <p:ph type="title" idx="4294967295"/>
          </p:nvPr>
        </p:nvSpPr>
        <p:spPr>
          <a:xfrm>
            <a:off x="697999" y="1731317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Links: Destination</a:t>
            </a:r>
          </a:p>
        </p:txBody>
      </p:sp>
      <p:sp>
        <p:nvSpPr>
          <p:cNvPr id="269" name="Indicate in parentheses when a link goes to something other than a webpage, such as a video, or starts a download."/>
          <p:cNvSpPr txBox="1"/>
          <p:nvPr/>
        </p:nvSpPr>
        <p:spPr>
          <a:xfrm>
            <a:off x="450902" y="4604609"/>
            <a:ext cx="10559620" cy="627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lvl1pPr>
          </a:lstStyle>
          <a:p>
            <a:r>
              <a:t>Indicate in parentheses when a link goes to something other than a webpage, such as a video, or starts a download.</a:t>
            </a:r>
          </a:p>
        </p:txBody>
      </p:sp>
      <p:sp>
        <p:nvSpPr>
          <p:cNvPr id="270" name="Download the slides from this presentation (.pptx)…"/>
          <p:cNvSpPr txBox="1"/>
          <p:nvPr/>
        </p:nvSpPr>
        <p:spPr>
          <a:xfrm>
            <a:off x="12453065" y="2191609"/>
            <a:ext cx="10559620" cy="999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536699" indent="-482600" algn="l" defTabSz="825500">
              <a:spcBef>
                <a:spcPts val="2500"/>
              </a:spcBef>
              <a:buSzPct val="40000"/>
              <a:buChar char="•"/>
              <a:defRPr sz="67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Download the slides </a:t>
            </a:r>
            <a:r>
              <a:rPr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this presentation</a:t>
            </a:r>
            <a:r>
              <a:rPr dirty="0">
                <a:solidFill>
                  <a:schemeClr val="accent1"/>
                </a:solidFill>
              </a:rPr>
              <a:t> </a:t>
            </a:r>
            <a:r>
              <a:rPr dirty="0"/>
              <a:t>(.pptx)</a:t>
            </a:r>
          </a:p>
          <a:p>
            <a:pPr marL="1536699" indent="-482600" algn="l" defTabSz="825500">
              <a:spcBef>
                <a:spcPts val="2500"/>
              </a:spcBef>
              <a:buSzPct val="40000"/>
              <a:buChar char="•"/>
              <a:defRPr sz="67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This is a really useful </a:t>
            </a:r>
            <a:r>
              <a:rPr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Sensory Preference Assessment </a:t>
            </a:r>
            <a:r>
              <a:rPr dirty="0"/>
              <a:t>(.docx)</a:t>
            </a:r>
          </a:p>
          <a:p>
            <a:pPr marL="1536699" indent="-482600" algn="l" defTabSz="825500">
              <a:spcBef>
                <a:spcPts val="2500"/>
              </a:spcBef>
              <a:buSzPct val="40000"/>
              <a:buChar char="•"/>
              <a:defRPr sz="67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And now a brief word </a:t>
            </a:r>
            <a:r>
              <a:rPr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our sponsor </a:t>
            </a:r>
            <a:r>
              <a:rPr dirty="0"/>
              <a:t>(video).</a:t>
            </a:r>
          </a:p>
        </p:txBody>
      </p:sp>
      <p:sp>
        <p:nvSpPr>
          <p:cNvPr id="267" name="4: LINKS"/>
          <p:cNvSpPr txBox="1"/>
          <p:nvPr/>
        </p:nvSpPr>
        <p:spPr>
          <a:xfrm>
            <a:off x="21363590" y="241299"/>
            <a:ext cx="243459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4: LINKS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Links: Destination"/>
          <p:cNvSpPr txBox="1">
            <a:spLocks noGrp="1"/>
          </p:cNvSpPr>
          <p:nvPr>
            <p:ph type="title" idx="4294967295"/>
          </p:nvPr>
        </p:nvSpPr>
        <p:spPr>
          <a:xfrm>
            <a:off x="697999" y="1856514"/>
            <a:ext cx="18186716" cy="1502206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Links: Do not click here.</a:t>
            </a:r>
          </a:p>
        </p:txBody>
      </p:sp>
      <p:sp>
        <p:nvSpPr>
          <p:cNvPr id="274" name="Destination: it must be clear from the link where clicking that link will take you.…"/>
          <p:cNvSpPr txBox="1"/>
          <p:nvPr/>
        </p:nvSpPr>
        <p:spPr>
          <a:xfrm>
            <a:off x="450902" y="4960209"/>
            <a:ext cx="10559620" cy="556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>
                <a:latin typeface="+mn-lt"/>
                <a:ea typeface="+mn-ea"/>
                <a:cs typeface="+mn-cs"/>
                <a:sym typeface="BrownPro-Bold"/>
              </a:rPr>
              <a:t>Destination: </a:t>
            </a:r>
            <a:r>
              <a:t>it must be clear from the link where clicking that link will take you.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Do not use “click here”.</a:t>
            </a:r>
          </a:p>
        </p:txBody>
      </p:sp>
      <p:grpSp>
        <p:nvGrpSpPr>
          <p:cNvPr id="277" name="Emily_Smith_on_Twitter___I’m_just_a_girl__standing_in_front_of_the_internet__asking_you__for_the_love_of_goodness_to_stop_using_‘Click_here’_to_embed_your_links__it’s_inaccessible__🧵__1_____Twitter.jpg" descr="Screenshot of a tweet by twitter user Emily Smith. Text: I'm just a girl, standing in front of the internet, asking you, for the love of goodness to stop using 'Click here' to embed your links: it's inaccessible.">
            <a:hlinkClick r:id="rId2"/>
          </p:cNvPr>
          <p:cNvGrpSpPr/>
          <p:nvPr/>
        </p:nvGrpSpPr>
        <p:grpSpPr>
          <a:xfrm>
            <a:off x="11691046" y="5380483"/>
            <a:ext cx="12171893" cy="4722054"/>
            <a:chOff x="0" y="0"/>
            <a:chExt cx="12171892" cy="4722053"/>
          </a:xfrm>
        </p:grpSpPr>
        <p:pic>
          <p:nvPicPr>
            <p:cNvPr id="276" name="Emily_Smith_on_Twitter___I’m_just_a_girl__standing_in_front_of_the_internet__asking_you__for_the_love_of_goodness_to_stop_using_‘Click_here’_to_embed_your_links__it’s_inaccessible__🧵__1_____Twitter.jpg" descr="Emily_Smith_on_Twitter___I’m_just_a_girl__standing_in_front_of_the_internet__asking_you__for_the_love_of_goodness_to_stop_using_‘Click_here’_to_embed_your_links__it’s_inaccessible__🧵__1_____Twitt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88900"/>
              <a:ext cx="11917893" cy="43918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5" name="Emily_Smith_on_Twitter___I’m_just_a_girl__standing_in_front_of_the_internet__asking_you__for_the_love_of_goodness_to_stop_using_‘Click_here’_to_embed_your_links__it’s_inaccessible__🧵__1_____Twitter.jpg" descr="Emily_Smith_on_Twitter___I’m_just_a_girl__standing_in_front_of_the_internet__asking_you__for_the_love_of_goodness_to_stop_using_‘Click_here’_to_embed_your_links__it’s_inaccessible__🧵__1_____Twitter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71893" cy="4722054"/>
            </a:xfrm>
            <a:prstGeom prst="rect">
              <a:avLst/>
            </a:prstGeom>
            <a:effectLst/>
          </p:spPr>
        </p:pic>
      </p:grpSp>
      <p:sp>
        <p:nvSpPr>
          <p:cNvPr id="272" name="4: LINKS"/>
          <p:cNvSpPr txBox="1"/>
          <p:nvPr/>
        </p:nvSpPr>
        <p:spPr>
          <a:xfrm>
            <a:off x="21363590" y="241299"/>
            <a:ext cx="243459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4: LINKS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Links: Destination"/>
          <p:cNvSpPr txBox="1">
            <a:spLocks noGrp="1"/>
          </p:cNvSpPr>
          <p:nvPr>
            <p:ph type="title" idx="4294967295"/>
          </p:nvPr>
        </p:nvSpPr>
        <p:spPr>
          <a:xfrm>
            <a:off x="507499" y="1780314"/>
            <a:ext cx="18186716" cy="1502206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Meaningful text links</a:t>
            </a:r>
          </a:p>
        </p:txBody>
      </p:sp>
      <p:grpSp>
        <p:nvGrpSpPr>
          <p:cNvPr id="285" name="Group" descr="Circle with a line through it, the international symbol for &quot;don't do this&quot;."/>
          <p:cNvGrpSpPr/>
          <p:nvPr/>
        </p:nvGrpSpPr>
        <p:grpSpPr>
          <a:xfrm>
            <a:off x="1376742" y="3843824"/>
            <a:ext cx="9723043" cy="9065371"/>
            <a:chOff x="0" y="0"/>
            <a:chExt cx="9723042" cy="9065369"/>
          </a:xfrm>
        </p:grpSpPr>
        <p:sp>
          <p:nvSpPr>
            <p:cNvPr id="283" name="Oval"/>
            <p:cNvSpPr/>
            <p:nvPr/>
          </p:nvSpPr>
          <p:spPr>
            <a:xfrm>
              <a:off x="0" y="0"/>
              <a:ext cx="9723043" cy="9065370"/>
            </a:xfrm>
            <a:prstGeom prst="ellipse">
              <a:avLst/>
            </a:prstGeom>
            <a:noFill/>
            <a:ln w="152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4" name="Line"/>
            <p:cNvSpPr/>
            <p:nvPr/>
          </p:nvSpPr>
          <p:spPr>
            <a:xfrm flipH="1" flipV="1">
              <a:off x="1683926" y="1026630"/>
              <a:ext cx="6355191" cy="7012109"/>
            </a:xfrm>
            <a:prstGeom prst="line">
              <a:avLst/>
            </a:prstGeom>
            <a:noFill/>
            <a:ln w="1270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81" name="To find out more about the conference, click here."/>
          <p:cNvSpPr txBox="1"/>
          <p:nvPr/>
        </p:nvSpPr>
        <p:spPr>
          <a:xfrm>
            <a:off x="1946407" y="6464300"/>
            <a:ext cx="8610524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99592" indent="-553492" algn="l" defTabSz="825500">
              <a:spcBef>
                <a:spcPts val="2500"/>
              </a:spcBef>
              <a:buSzPct val="55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To find out more about the conference, </a:t>
            </a:r>
            <a:r>
              <a:rPr u="sng">
                <a:solidFill>
                  <a:schemeClr val="accent1"/>
                </a:solidFill>
              </a:rPr>
              <a:t>click here</a:t>
            </a:r>
            <a:r>
              <a:t>.</a:t>
            </a:r>
          </a:p>
        </p:txBody>
      </p:sp>
      <p:sp>
        <p:nvSpPr>
          <p:cNvPr id="282" name="To find out more about the conference, check out the schedule of programming."/>
          <p:cNvSpPr txBox="1"/>
          <p:nvPr/>
        </p:nvSpPr>
        <p:spPr>
          <a:xfrm>
            <a:off x="13795508" y="5638799"/>
            <a:ext cx="9381977" cy="56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99592" indent="-553492" algn="l" defTabSz="825500">
              <a:spcBef>
                <a:spcPts val="2500"/>
              </a:spcBef>
              <a:buSzPct val="55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To find out more about the conference, check out the </a:t>
            </a:r>
            <a:r>
              <a:rPr u="sng">
                <a:solidFill>
                  <a:schemeClr val="accent1"/>
                </a:solidFill>
              </a:rPr>
              <a:t>schedule of programming</a:t>
            </a:r>
            <a:r>
              <a:t>.</a:t>
            </a:r>
          </a:p>
        </p:txBody>
      </p:sp>
      <p:sp>
        <p:nvSpPr>
          <p:cNvPr id="279" name="4: LINKS"/>
          <p:cNvSpPr txBox="1"/>
          <p:nvPr/>
        </p:nvSpPr>
        <p:spPr>
          <a:xfrm>
            <a:off x="21338190" y="241299"/>
            <a:ext cx="243459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4: LINKS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Links: Destination"/>
          <p:cNvSpPr txBox="1">
            <a:spLocks noGrp="1"/>
          </p:cNvSpPr>
          <p:nvPr>
            <p:ph type="title" idx="4294967295"/>
          </p:nvPr>
        </p:nvSpPr>
        <p:spPr>
          <a:xfrm>
            <a:off x="507499" y="1653314"/>
            <a:ext cx="18186716" cy="1502206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Meaningful short </a:t>
            </a:r>
            <a:r>
              <a:rPr kumimoji="0" lang="en-US" sz="10700" b="0" i="0" u="none" strike="noStrike" kern="0" cap="none" spc="-21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urls</a:t>
            </a:r>
            <a:endParaRPr kumimoji="0" lang="en-US" sz="10700" b="0" i="0" u="none" strike="noStrike" kern="0" cap="none" spc="-2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BrownPro-Bold"/>
            </a:endParaRPr>
          </a:p>
        </p:txBody>
      </p:sp>
      <p:sp>
        <p:nvSpPr>
          <p:cNvPr id="289" name="To find out more about the conference, click here."/>
          <p:cNvSpPr txBox="1"/>
          <p:nvPr/>
        </p:nvSpPr>
        <p:spPr>
          <a:xfrm>
            <a:off x="1966600" y="6362700"/>
            <a:ext cx="8568726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99592" indent="-553492" algn="l" defTabSz="825500">
              <a:spcBef>
                <a:spcPts val="2500"/>
              </a:spcBef>
              <a:buSzPct val="55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To find out more about the conference, </a:t>
            </a:r>
            <a:r>
              <a:rPr u="sng">
                <a:solidFill>
                  <a:schemeClr val="accent1"/>
                </a:solidFill>
              </a:rPr>
              <a:t>click here</a:t>
            </a:r>
            <a:r>
              <a:t>.</a:t>
            </a:r>
          </a:p>
        </p:txBody>
      </p:sp>
      <p:grpSp>
        <p:nvGrpSpPr>
          <p:cNvPr id="293" name="Group" descr="Circle with a line through it, the international symbol for &quot;don't do this&quot;."/>
          <p:cNvGrpSpPr/>
          <p:nvPr/>
        </p:nvGrpSpPr>
        <p:grpSpPr>
          <a:xfrm>
            <a:off x="1389442" y="3843824"/>
            <a:ext cx="9723043" cy="9065371"/>
            <a:chOff x="0" y="0"/>
            <a:chExt cx="9723042" cy="9065369"/>
          </a:xfrm>
        </p:grpSpPr>
        <p:sp>
          <p:nvSpPr>
            <p:cNvPr id="291" name="Oval"/>
            <p:cNvSpPr/>
            <p:nvPr/>
          </p:nvSpPr>
          <p:spPr>
            <a:xfrm>
              <a:off x="0" y="0"/>
              <a:ext cx="9723043" cy="9065370"/>
            </a:xfrm>
            <a:prstGeom prst="ellipse">
              <a:avLst/>
            </a:prstGeom>
            <a:noFill/>
            <a:ln w="152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2" name="Line"/>
            <p:cNvSpPr/>
            <p:nvPr/>
          </p:nvSpPr>
          <p:spPr>
            <a:xfrm flipH="1" flipV="1">
              <a:off x="1683926" y="1026630"/>
              <a:ext cx="6355191" cy="7012109"/>
            </a:xfrm>
            <a:prstGeom prst="line">
              <a:avLst/>
            </a:prstGeom>
            <a:noFill/>
            <a:ln w="1270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0" name="To find out more about the conference, click this link: go.uvm.edu/schedule"/>
          <p:cNvSpPr txBox="1"/>
          <p:nvPr/>
        </p:nvSpPr>
        <p:spPr>
          <a:xfrm>
            <a:off x="12192000" y="5547642"/>
            <a:ext cx="10985485" cy="571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099592" indent="-553492" algn="l" defTabSz="825500">
              <a:spcBef>
                <a:spcPts val="2500"/>
              </a:spcBef>
              <a:buSzPct val="55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To find out more about the conference, click this link: </a:t>
            </a:r>
            <a:r>
              <a:rPr u="sng" dirty="0" err="1">
                <a:solidFill>
                  <a:schemeClr val="accent1"/>
                </a:solidFill>
              </a:rPr>
              <a:t>go.uvm.edu</a:t>
            </a:r>
            <a:r>
              <a:rPr u="sng" dirty="0">
                <a:solidFill>
                  <a:schemeClr val="accent1"/>
                </a:solidFill>
              </a:rPr>
              <a:t>/schedule</a:t>
            </a:r>
          </a:p>
        </p:txBody>
      </p:sp>
      <p:sp>
        <p:nvSpPr>
          <p:cNvPr id="287" name="4: LINKS"/>
          <p:cNvSpPr txBox="1"/>
          <p:nvPr/>
        </p:nvSpPr>
        <p:spPr>
          <a:xfrm>
            <a:off x="21236590" y="241299"/>
            <a:ext cx="243459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4: LINKS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Use headings to structure your content."/>
          <p:cNvSpPr txBox="1">
            <a:spLocks noGrp="1"/>
          </p:cNvSpPr>
          <p:nvPr>
            <p:ph type="title" idx="4294967295"/>
          </p:nvPr>
        </p:nvSpPr>
        <p:spPr>
          <a:xfrm>
            <a:off x="433833" y="1689102"/>
            <a:ext cx="19009059" cy="3403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Use headings to structure your content.</a:t>
            </a:r>
          </a:p>
        </p:txBody>
      </p:sp>
      <p:sp>
        <p:nvSpPr>
          <p:cNvPr id="296" name="5: HEADINGS"/>
          <p:cNvSpPr txBox="1"/>
          <p:nvPr/>
        </p:nvSpPr>
        <p:spPr>
          <a:xfrm>
            <a:off x="20026439" y="241299"/>
            <a:ext cx="371189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5: HEADINGS</a:t>
            </a:r>
          </a:p>
        </p:txBody>
      </p:sp>
      <p:sp>
        <p:nvSpPr>
          <p:cNvPr id="297" name="5"/>
          <p:cNvSpPr txBox="1"/>
          <p:nvPr/>
        </p:nvSpPr>
        <p:spPr>
          <a:xfrm>
            <a:off x="2085653" y="5355715"/>
            <a:ext cx="6328280" cy="80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0" spc="-800">
                <a:solidFill>
                  <a:srgbClr val="404040"/>
                </a:solidFill>
                <a:latin typeface="Brocades Script"/>
                <a:ea typeface="Brocades Script"/>
                <a:cs typeface="Brocades Script"/>
                <a:sym typeface="Brocades Script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298" name="Helps make your page accessible to keyboard navigation and screen readers."/>
          <p:cNvSpPr txBox="1"/>
          <p:nvPr/>
        </p:nvSpPr>
        <p:spPr>
          <a:xfrm>
            <a:off x="9938362" y="6623909"/>
            <a:ext cx="10559620" cy="42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lvl1pPr>
          </a:lstStyle>
          <a:p>
            <a:r>
              <a:t>Helps make your page accessible to keyboard navigation and screen readers.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Headings are an outline for your content."/>
          <p:cNvSpPr txBox="1">
            <a:spLocks noGrp="1"/>
          </p:cNvSpPr>
          <p:nvPr>
            <p:ph type="title" idx="4294967295"/>
          </p:nvPr>
        </p:nvSpPr>
        <p:spPr>
          <a:xfrm>
            <a:off x="679942" y="2362202"/>
            <a:ext cx="10935737" cy="5054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Headings are an outline for your content.</a:t>
            </a:r>
          </a:p>
        </p:txBody>
      </p:sp>
      <p:sp>
        <p:nvSpPr>
          <p:cNvPr id="301" name="5: HEADINGS"/>
          <p:cNvSpPr txBox="1"/>
          <p:nvPr/>
        </p:nvSpPr>
        <p:spPr>
          <a:xfrm>
            <a:off x="20026439" y="241299"/>
            <a:ext cx="371189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5: HEADINGS</a:t>
            </a:r>
          </a:p>
        </p:txBody>
      </p:sp>
      <p:sp>
        <p:nvSpPr>
          <p:cNvPr id="302" name="2022 Spring Conference…"/>
          <p:cNvSpPr txBox="1"/>
          <p:nvPr/>
        </p:nvSpPr>
        <p:spPr>
          <a:xfrm>
            <a:off x="12583352" y="2635252"/>
            <a:ext cx="10559620" cy="991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2022 Spring Conference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Programming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Track 1: Badger-Poking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Track 2: Weasel-Wrangling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Track 3: First Aid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Registration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6CAC-5FD2-E147-BF85-BCDBBF81C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1628" y="-2130565"/>
            <a:ext cx="21971000" cy="14331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your outline look like as HTML headings?</a:t>
            </a:r>
          </a:p>
        </p:txBody>
      </p:sp>
      <p:sp>
        <p:nvSpPr>
          <p:cNvPr id="305" name="Heading 1:"/>
          <p:cNvSpPr txBox="1"/>
          <p:nvPr/>
        </p:nvSpPr>
        <p:spPr>
          <a:xfrm>
            <a:off x="1002554" y="2101850"/>
            <a:ext cx="5091812" cy="1282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tabLst>
                <a:tab pos="1663700" algn="l"/>
              </a:tabLst>
              <a:defRPr sz="77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defTabSz="914400"/>
            <a:r>
              <a:rPr dirty="0"/>
              <a:t>Heading 1:</a:t>
            </a:r>
          </a:p>
        </p:txBody>
      </p:sp>
      <p:sp>
        <p:nvSpPr>
          <p:cNvPr id="306" name="2022 Spring Conference"/>
          <p:cNvSpPr txBox="1"/>
          <p:nvPr/>
        </p:nvSpPr>
        <p:spPr>
          <a:xfrm>
            <a:off x="7354621" y="2101850"/>
            <a:ext cx="12214760" cy="1282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 marL="1054099" indent="-507999" algn="l" defTabSz="825500">
              <a:spcBef>
                <a:spcPts val="2500"/>
              </a:spcBef>
              <a:buSzPct val="55000"/>
              <a:buChar char="•"/>
              <a:defRPr sz="77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2022 Spring Conference</a:t>
            </a:r>
          </a:p>
        </p:txBody>
      </p:sp>
      <p:sp>
        <p:nvSpPr>
          <p:cNvPr id="309" name="HEADING 2:"/>
          <p:cNvSpPr txBox="1"/>
          <p:nvPr/>
        </p:nvSpPr>
        <p:spPr>
          <a:xfrm>
            <a:off x="0" y="4656373"/>
            <a:ext cx="7216142" cy="1130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lvl="4" algn="l" defTabSz="825500">
              <a:spcBef>
                <a:spcPts val="2500"/>
              </a:spcBef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dirty="0"/>
              <a:t>HEADING 2:</a:t>
            </a:r>
          </a:p>
        </p:txBody>
      </p:sp>
      <p:sp>
        <p:nvSpPr>
          <p:cNvPr id="308" name="PROGRAMMING"/>
          <p:cNvSpPr txBox="1"/>
          <p:nvPr/>
        </p:nvSpPr>
        <p:spPr>
          <a:xfrm>
            <a:off x="8258048" y="4656373"/>
            <a:ext cx="8883906" cy="1130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marL="2336800" lvl="4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PROGRAMMING</a:t>
            </a:r>
          </a:p>
        </p:txBody>
      </p:sp>
      <p:sp>
        <p:nvSpPr>
          <p:cNvPr id="312" name="Heading 3:"/>
          <p:cNvSpPr txBox="1"/>
          <p:nvPr/>
        </p:nvSpPr>
        <p:spPr>
          <a:xfrm>
            <a:off x="3299428" y="7117490"/>
            <a:ext cx="4290822" cy="1066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defTabSz="914400">
              <a:tabLst>
                <a:tab pos="1663700" algn="l"/>
              </a:tabLst>
              <a:defRPr sz="63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Heading </a:t>
            </a:r>
            <a:r>
              <a:rPr>
                <a:latin typeface="BrownPro-Regular"/>
                <a:ea typeface="BrownPro-Regular"/>
                <a:cs typeface="BrownPro-Regular"/>
                <a:sym typeface="BrownPro-Regular"/>
              </a:rPr>
              <a:t>3:</a:t>
            </a:r>
          </a:p>
        </p:txBody>
      </p:sp>
      <p:sp>
        <p:nvSpPr>
          <p:cNvPr id="311" name="Track 1: Badger-Poking…"/>
          <p:cNvSpPr txBox="1"/>
          <p:nvPr/>
        </p:nvSpPr>
        <p:spPr>
          <a:xfrm>
            <a:off x="8351614" y="5991225"/>
            <a:ext cx="13530773" cy="49149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marL="3251200" lvl="6" indent="-508000" algn="l" defTabSz="825500">
              <a:spcBef>
                <a:spcPts val="2500"/>
              </a:spcBef>
              <a:buSzPct val="55000"/>
              <a:buChar char="•"/>
              <a:defRPr sz="63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>
                <a:latin typeface="+mn-lt"/>
                <a:ea typeface="+mn-ea"/>
                <a:cs typeface="+mn-cs"/>
                <a:sym typeface="BrownPro-Bold"/>
              </a:rPr>
              <a:t>Track 1:</a:t>
            </a:r>
            <a:r>
              <a:t> Badger-Poking</a:t>
            </a:r>
          </a:p>
          <a:p>
            <a:pPr marL="3251200" lvl="6" indent="-508000" algn="l" defTabSz="825500">
              <a:spcBef>
                <a:spcPts val="2500"/>
              </a:spcBef>
              <a:buSzPct val="55000"/>
              <a:buChar char="•"/>
              <a:defRPr sz="63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>
                <a:latin typeface="+mn-lt"/>
                <a:ea typeface="+mn-ea"/>
                <a:cs typeface="+mn-cs"/>
                <a:sym typeface="BrownPro-Bold"/>
              </a:rPr>
              <a:t>Track 2:</a:t>
            </a:r>
            <a:r>
              <a:t> Weasel-Wrangling</a:t>
            </a:r>
          </a:p>
          <a:p>
            <a:pPr marL="3251200" lvl="6" indent="-508000" algn="l" defTabSz="825500">
              <a:spcBef>
                <a:spcPts val="2500"/>
              </a:spcBef>
              <a:buSzPct val="55000"/>
              <a:buChar char="•"/>
              <a:defRPr sz="63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>
                <a:latin typeface="+mn-lt"/>
                <a:ea typeface="+mn-ea"/>
                <a:cs typeface="+mn-cs"/>
                <a:sym typeface="BrownPro-Bold"/>
              </a:rPr>
              <a:t>Track 3:</a:t>
            </a:r>
            <a:r>
              <a:t> First Aid</a:t>
            </a:r>
          </a:p>
        </p:txBody>
      </p:sp>
      <p:sp>
        <p:nvSpPr>
          <p:cNvPr id="315" name="HEADING 2:"/>
          <p:cNvSpPr/>
          <p:nvPr/>
        </p:nvSpPr>
        <p:spPr>
          <a:xfrm>
            <a:off x="246628" y="11761532"/>
            <a:ext cx="1270000" cy="1270002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lvl="4" algn="l" defTabSz="825500">
              <a:spcBef>
                <a:spcPts val="2500"/>
              </a:spcBef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dirty="0"/>
              <a:t>HEADING 2:</a:t>
            </a:r>
          </a:p>
        </p:txBody>
      </p:sp>
      <p:sp>
        <p:nvSpPr>
          <p:cNvPr id="314" name="REGISTRATION"/>
          <p:cNvSpPr/>
          <p:nvPr/>
        </p:nvSpPr>
        <p:spPr>
          <a:xfrm>
            <a:off x="8504676" y="11761532"/>
            <a:ext cx="1270001" cy="1270002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marL="2336800" lvl="4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REGISTRATION</a:t>
            </a:r>
          </a:p>
        </p:txBody>
      </p:sp>
      <p:sp>
        <p:nvSpPr>
          <p:cNvPr id="304" name="5: HEADINGS"/>
          <p:cNvSpPr txBox="1"/>
          <p:nvPr/>
        </p:nvSpPr>
        <p:spPr>
          <a:xfrm>
            <a:off x="20026439" y="241299"/>
            <a:ext cx="371189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5: HEADINGS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E BASIC BITS"/>
          <p:cNvSpPr txBox="1"/>
          <p:nvPr/>
        </p:nvSpPr>
        <p:spPr>
          <a:xfrm>
            <a:off x="19487673" y="241299"/>
            <a:ext cx="43062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THE BASIC BITS</a:t>
            </a:r>
          </a:p>
        </p:txBody>
      </p:sp>
      <p:sp>
        <p:nvSpPr>
          <p:cNvPr id="162" name="Everything that makes for good graphic design…"/>
          <p:cNvSpPr txBox="1">
            <a:spLocks noGrp="1"/>
          </p:cNvSpPr>
          <p:nvPr>
            <p:ph type="title" idx="4294967295"/>
          </p:nvPr>
        </p:nvSpPr>
        <p:spPr>
          <a:xfrm>
            <a:off x="1824743" y="4000500"/>
            <a:ext cx="20074115" cy="57150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Everything that makes for good graphic design</a:t>
            </a:r>
          </a:p>
          <a:p>
            <a:pPr marL="0" marR="0" lvl="0" indent="0" algn="ctr" defTabSz="2438338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makes for good web design.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In WordPress:"/>
          <p:cNvSpPr txBox="1">
            <a:spLocks noGrp="1"/>
          </p:cNvSpPr>
          <p:nvPr>
            <p:ph type="title" idx="4294967295"/>
          </p:nvPr>
        </p:nvSpPr>
        <p:spPr>
          <a:xfrm>
            <a:off x="406400" y="5303109"/>
            <a:ext cx="7976435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In WordPress:</a:t>
            </a:r>
          </a:p>
        </p:txBody>
      </p:sp>
      <p:sp>
        <p:nvSpPr>
          <p:cNvPr id="319" name="5: HEADINGS"/>
          <p:cNvSpPr txBox="1"/>
          <p:nvPr/>
        </p:nvSpPr>
        <p:spPr>
          <a:xfrm>
            <a:off x="20026439" y="241299"/>
            <a:ext cx="371189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5: HEADINGS</a:t>
            </a:r>
          </a:p>
        </p:txBody>
      </p:sp>
      <p:grpSp>
        <p:nvGrpSpPr>
          <p:cNvPr id="322" name="wordpress.jpg" descr="Screenshot of a WordPress post, showing the dropdown menu under Paragraph, which expands to Heading 1, Heading 2, Heading 3, etc."/>
          <p:cNvGrpSpPr/>
          <p:nvPr/>
        </p:nvGrpSpPr>
        <p:grpSpPr>
          <a:xfrm>
            <a:off x="8496300" y="2184400"/>
            <a:ext cx="15062200" cy="10375900"/>
            <a:chOff x="0" y="0"/>
            <a:chExt cx="15062200" cy="10375900"/>
          </a:xfrm>
        </p:grpSpPr>
        <p:pic>
          <p:nvPicPr>
            <p:cNvPr id="321" name="wordpress.jpg" descr="wordpres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14808200" cy="10045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0" name="wordpress.jpg" descr="wordpress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5062200" cy="10375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Moving, flashing and blinking"/>
          <p:cNvSpPr txBox="1">
            <a:spLocks noGrp="1"/>
          </p:cNvSpPr>
          <p:nvPr>
            <p:ph type="title" idx="4294967295"/>
          </p:nvPr>
        </p:nvSpPr>
        <p:spPr>
          <a:xfrm>
            <a:off x="406400" y="1876425"/>
            <a:ext cx="22199601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Moving, flashing and blinking</a:t>
            </a:r>
          </a:p>
        </p:txBody>
      </p:sp>
      <p:sp>
        <p:nvSpPr>
          <p:cNvPr id="325" name="Don’t have anything blinking at 3 times per second or faster…"/>
          <p:cNvSpPr txBox="1"/>
          <p:nvPr/>
        </p:nvSpPr>
        <p:spPr>
          <a:xfrm>
            <a:off x="6481295" y="4966559"/>
            <a:ext cx="14119769" cy="588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Don’t have anything blinking at 3 times per second or faster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Don’t set things up to autoplay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Users should always have a way to make it all stop and start.</a:t>
            </a:r>
          </a:p>
        </p:txBody>
      </p:sp>
      <p:sp>
        <p:nvSpPr>
          <p:cNvPr id="326" name="6: FLASHING &amp; BLINKING"/>
          <p:cNvSpPr txBox="1"/>
          <p:nvPr/>
        </p:nvSpPr>
        <p:spPr>
          <a:xfrm>
            <a:off x="17106182" y="297590"/>
            <a:ext cx="701516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6: FLASHING &amp; BLINKING</a:t>
            </a:r>
          </a:p>
        </p:txBody>
      </p:sp>
      <p:sp>
        <p:nvSpPr>
          <p:cNvPr id="327" name="6"/>
          <p:cNvSpPr txBox="1"/>
          <p:nvPr/>
        </p:nvSpPr>
        <p:spPr>
          <a:xfrm>
            <a:off x="0" y="4420460"/>
            <a:ext cx="6328279" cy="80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0" spc="-800">
                <a:solidFill>
                  <a:srgbClr val="404040"/>
                </a:solidFill>
                <a:latin typeface="Brocades Script"/>
                <a:ea typeface="Brocades Script"/>
                <a:cs typeface="Brocades Script"/>
                <a:sym typeface="Brocades Script"/>
              </a:defRPr>
            </a:lvl1pPr>
          </a:lstStyle>
          <a:p>
            <a:r>
              <a:rPr dirty="0"/>
              <a:t>6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Write for accessibility"/>
          <p:cNvSpPr txBox="1">
            <a:spLocks noGrp="1"/>
          </p:cNvSpPr>
          <p:nvPr>
            <p:ph type="title" idx="4294967295"/>
          </p:nvPr>
        </p:nvSpPr>
        <p:spPr>
          <a:xfrm>
            <a:off x="406400" y="1876425"/>
            <a:ext cx="22199601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Write for accessibility</a:t>
            </a:r>
          </a:p>
        </p:txBody>
      </p:sp>
      <p:sp>
        <p:nvSpPr>
          <p:cNvPr id="330" name="7: WRITE FOR ACCESSIBILITY"/>
          <p:cNvSpPr txBox="1"/>
          <p:nvPr/>
        </p:nvSpPr>
        <p:spPr>
          <a:xfrm>
            <a:off x="16038162" y="241299"/>
            <a:ext cx="790384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7: WRITE FOR ACCESSIBILITY</a:t>
            </a:r>
          </a:p>
        </p:txBody>
      </p:sp>
      <p:sp>
        <p:nvSpPr>
          <p:cNvPr id="331" name="7"/>
          <p:cNvSpPr txBox="1"/>
          <p:nvPr/>
        </p:nvSpPr>
        <p:spPr>
          <a:xfrm>
            <a:off x="778857" y="4935857"/>
            <a:ext cx="6328280" cy="80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0" spc="-800">
                <a:solidFill>
                  <a:srgbClr val="404040"/>
                </a:solidFill>
                <a:latin typeface="Brocades Script"/>
                <a:ea typeface="Brocades Script"/>
                <a:cs typeface="Brocades Script"/>
                <a:sym typeface="Brocades Script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332" name="Use plain language: active voice, short sentences, and defining jargon.…"/>
          <p:cNvSpPr txBox="1"/>
          <p:nvPr/>
        </p:nvSpPr>
        <p:spPr>
          <a:xfrm>
            <a:off x="7107137" y="4050665"/>
            <a:ext cx="14089051" cy="793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dirty="0">
                <a:latin typeface="+mn-lt"/>
                <a:ea typeface="+mn-ea"/>
                <a:cs typeface="+mn-cs"/>
                <a:sym typeface="BrownPro-Bold"/>
              </a:rPr>
              <a:t>Use plain language: </a:t>
            </a:r>
            <a:r>
              <a:rPr dirty="0"/>
              <a:t>active voice, short sentences, and defining jargon.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dirty="0">
                <a:latin typeface="+mn-lt"/>
                <a:ea typeface="+mn-ea"/>
                <a:cs typeface="+mn-cs"/>
                <a:sym typeface="BrownPro-Bold"/>
              </a:rPr>
              <a:t>Page titles:</a:t>
            </a:r>
            <a:r>
              <a:rPr dirty="0"/>
              <a:t> Give each page a clear and distinct title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dirty="0">
                <a:latin typeface="+mn-lt"/>
                <a:ea typeface="+mn-ea"/>
                <a:cs typeface="+mn-cs"/>
                <a:sym typeface="BrownPro-Bold"/>
              </a:rPr>
              <a:t>Provide clear, concise instructions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F7D8-776F-952B-6674-FAC23A99F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6500" y="-2043830"/>
            <a:ext cx="21971000" cy="1433163"/>
          </a:xfrm>
        </p:spPr>
        <p:txBody>
          <a:bodyPr lIns="50800" tIns="50800" rIns="50800" bIns="50800" anchor="b">
            <a:normAutofit/>
          </a:bodyPr>
          <a:lstStyle/>
          <a:p>
            <a:r>
              <a:rPr lang="en-US" dirty="0">
                <a:solidFill>
                  <a:srgbClr val="ECECEC"/>
                </a:solidFill>
              </a:rPr>
              <a:t>When websites attack</a:t>
            </a:r>
          </a:p>
        </p:txBody>
      </p:sp>
      <p:pic>
        <p:nvPicPr>
          <p:cNvPr id="339" name="roberturich.jpg" descr="Smoldering actor Robert Urich, gazing directly into the camera, chin in hand, unsmiling and smoldering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408460"/>
            <a:ext cx="7474409" cy="99658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8" name="Group" descr="Text, formatted to look like the old television show &quot;When Animals Attack&quot;: When Websites Attack."/>
          <p:cNvGrpSpPr/>
          <p:nvPr/>
        </p:nvGrpSpPr>
        <p:grpSpPr>
          <a:xfrm>
            <a:off x="8905634" y="4625894"/>
            <a:ext cx="13315646" cy="5023012"/>
            <a:chOff x="0" y="0"/>
            <a:chExt cx="13315644" cy="5023011"/>
          </a:xfrm>
        </p:grpSpPr>
        <p:sp>
          <p:nvSpPr>
            <p:cNvPr id="334" name="Rectangle"/>
            <p:cNvSpPr/>
            <p:nvPr/>
          </p:nvSpPr>
          <p:spPr>
            <a:xfrm>
              <a:off x="0" y="145888"/>
              <a:ext cx="13315645" cy="13846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5" name="Rectangle"/>
            <p:cNvSpPr/>
            <p:nvPr/>
          </p:nvSpPr>
          <p:spPr>
            <a:xfrm>
              <a:off x="0" y="1652704"/>
              <a:ext cx="13315645" cy="304282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6" name="ATTACK"/>
            <p:cNvSpPr txBox="1"/>
            <p:nvPr/>
          </p:nvSpPr>
          <p:spPr>
            <a:xfrm>
              <a:off x="1110716" y="1251111"/>
              <a:ext cx="10865613" cy="3771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800" spc="624">
                  <a:solidFill>
                    <a:schemeClr val="accent4">
                      <a:hueOff val="348544"/>
                      <a:lumOff val="7139"/>
                    </a:schemeClr>
                  </a:solidFill>
                  <a:latin typeface="Brandon Printed Two Shadow"/>
                  <a:ea typeface="Brandon Printed Two Shadow"/>
                  <a:cs typeface="Brandon Printed Two Shadow"/>
                  <a:sym typeface="Brandon Printed Two Shadow"/>
                </a:defRPr>
              </a:lvl1pPr>
            </a:lstStyle>
            <a:p>
              <a:r>
                <a:rPr dirty="0"/>
                <a:t>ATTACK</a:t>
              </a:r>
            </a:p>
          </p:txBody>
        </p:sp>
        <p:sp>
          <p:nvSpPr>
            <p:cNvPr id="337" name="WHEN WEBSITES"/>
            <p:cNvSpPr txBox="1"/>
            <p:nvPr/>
          </p:nvSpPr>
          <p:spPr>
            <a:xfrm>
              <a:off x="612342" y="-1"/>
              <a:ext cx="12090960" cy="167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8900" spc="1513">
                  <a:solidFill>
                    <a:srgbClr val="000000"/>
                  </a:solidFill>
                  <a:latin typeface="Brandon Printed Two Shadow"/>
                  <a:ea typeface="Brandon Printed Two Shadow"/>
                  <a:cs typeface="Brandon Printed Two Shadow"/>
                  <a:sym typeface="Brandon Printed Two Shadow"/>
                </a:defRPr>
              </a:lvl1pPr>
            </a:lstStyle>
            <a:p>
              <a:r>
                <a:rPr dirty="0"/>
                <a:t>WHEN WEBSITES</a:t>
              </a:r>
            </a:p>
          </p:txBody>
        </p: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B4C9-1C52-0813-956E-F829EFCA2B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6500" y="-2111590"/>
            <a:ext cx="21971000" cy="1433163"/>
          </a:xfrm>
        </p:spPr>
        <p:txBody>
          <a:bodyPr lIns="50800" tIns="50800" rIns="50800" bIns="50800" anchor="b">
            <a:normAutofit/>
          </a:bodyPr>
          <a:lstStyle/>
          <a:p>
            <a:pPr marL="1054099" indent="-508000" defTabSz="825500">
              <a:spcBef>
                <a:spcPts val="2500"/>
              </a:spcBef>
              <a:defRPr sz="5700">
                <a:solidFill>
                  <a:schemeClr val="accent1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lang="en-US" b="0" dirty="0">
                <a:solidFill>
                  <a:srgbClr val="ECECEC"/>
                </a:solidFill>
              </a:rPr>
              <a:t>Ravelry: An Accessibility Case Study</a:t>
            </a:r>
            <a:endParaRPr lang="en-US" b="0" dirty="0">
              <a:solidFill>
                <a:srgbClr val="ECECE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5" name="Ravelry: An Accessibility Case Study…"/>
          <p:cNvSpPr txBox="1"/>
          <p:nvPr/>
        </p:nvSpPr>
        <p:spPr>
          <a:xfrm>
            <a:off x="14846301" y="2911970"/>
            <a:ext cx="8331200" cy="8958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5700">
                <a:solidFill>
                  <a:schemeClr val="accent1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u="sng" dirty="0">
                <a:hlinkClick r:id="rId2"/>
              </a:rPr>
              <a:t>Ravelry: An Accessibility Case Study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5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lang="en-US" dirty="0"/>
              <a:t>Old design: problematic</a:t>
            </a:r>
            <a:endParaRPr dirty="0"/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5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lang="en-US" dirty="0"/>
              <a:t>New design: problematic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5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rPr lang="en-US" dirty="0" err="1"/>
              <a:t>Ravelry</a:t>
            </a:r>
            <a:r>
              <a:rPr lang="en-US" dirty="0"/>
              <a:t> Response: run away</a:t>
            </a:r>
            <a:endParaRPr dirty="0"/>
          </a:p>
        </p:txBody>
      </p:sp>
      <p:grpSp>
        <p:nvGrpSpPr>
          <p:cNvPr id="344" name="ravelry-screenshot.jpg" descr="Screenshot of popular online knitting hub Ravelry.com.">
            <a:hlinkClick r:id="rId3"/>
          </p:cNvPr>
          <p:cNvGrpSpPr/>
          <p:nvPr/>
        </p:nvGrpSpPr>
        <p:grpSpPr>
          <a:xfrm>
            <a:off x="647700" y="615950"/>
            <a:ext cx="14198600" cy="12484100"/>
            <a:chOff x="0" y="0"/>
            <a:chExt cx="14198600" cy="12484100"/>
          </a:xfrm>
        </p:grpSpPr>
        <p:pic>
          <p:nvPicPr>
            <p:cNvPr id="343" name="ravelry-screenshot.jpg" descr="ravelry-screensho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00" y="88900"/>
              <a:ext cx="13944600" cy="12153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2" name="ravelry-screenshot.jpg" descr="ravelry-screenshot.jp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4198600" cy="12484100"/>
            </a:xfrm>
            <a:prstGeom prst="rect">
              <a:avLst/>
            </a:prstGeom>
            <a:effectLst/>
          </p:spPr>
        </p:pic>
      </p:grpSp>
      <p:sp>
        <p:nvSpPr>
          <p:cNvPr id="341" name="WHEN WEBSITES ATTACK"/>
          <p:cNvSpPr txBox="1"/>
          <p:nvPr/>
        </p:nvSpPr>
        <p:spPr>
          <a:xfrm>
            <a:off x="16992440" y="241299"/>
            <a:ext cx="700944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WHEN WEBSITES ATTACK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ccessible web design is…"/>
          <p:cNvSpPr txBox="1">
            <a:spLocks noGrp="1"/>
          </p:cNvSpPr>
          <p:nvPr>
            <p:ph type="title" idx="4294967295"/>
          </p:nvPr>
        </p:nvSpPr>
        <p:spPr>
          <a:xfrm>
            <a:off x="0" y="1871059"/>
            <a:ext cx="24384001" cy="2819490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Again, an accessible </a:t>
            </a:r>
            <a:r>
              <a:rPr lang="en-US" sz="10700" b="0" spc="-213" dirty="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rPr>
              <a:t>web </a:t>
            </a: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is</a:t>
            </a:r>
          </a:p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everyone’s job.</a:t>
            </a:r>
          </a:p>
        </p:txBody>
      </p:sp>
      <p:sp>
        <p:nvSpPr>
          <p:cNvPr id="179" name="UVM Drupal managers…"/>
          <p:cNvSpPr txBox="1"/>
          <p:nvPr/>
        </p:nvSpPr>
        <p:spPr>
          <a:xfrm>
            <a:off x="889000" y="5647208"/>
            <a:ext cx="11410899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UVM Drupal managers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Drupal updaters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WordPress site creators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Noogle Site creators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Training module creators</a:t>
            </a:r>
          </a:p>
        </p:txBody>
      </p:sp>
      <p:sp>
        <p:nvSpPr>
          <p:cNvPr id="180" name="meme creators…"/>
          <p:cNvSpPr txBox="1"/>
          <p:nvPr/>
        </p:nvSpPr>
        <p:spPr>
          <a:xfrm>
            <a:off x="12973102" y="5685308"/>
            <a:ext cx="11410898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meme creators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fan art creators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Reddit commenters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YouTube in</a:t>
            </a:r>
            <a:r>
              <a:rPr spc="66"/>
              <a:t>fl</a:t>
            </a:r>
            <a:r>
              <a:t>uencers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TikTok weasels</a:t>
            </a:r>
          </a:p>
        </p:txBody>
      </p:sp>
      <p:sp>
        <p:nvSpPr>
          <p:cNvPr id="181" name="THE BASIC BITS"/>
          <p:cNvSpPr txBox="1"/>
          <p:nvPr/>
        </p:nvSpPr>
        <p:spPr>
          <a:xfrm>
            <a:off x="19487673" y="241299"/>
            <a:ext cx="43062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THE BASIC BITS</a:t>
            </a:r>
          </a:p>
        </p:txBody>
      </p:sp>
    </p:spTree>
    <p:extLst>
      <p:ext uri="{BB962C8B-B14F-4D97-AF65-F5344CB8AC3E}">
        <p14:creationId xmlns:p14="http://schemas.microsoft.com/office/powerpoint/2010/main" val="33766034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HE BIG TAKEAWAYS"/>
          <p:cNvSpPr txBox="1"/>
          <p:nvPr/>
        </p:nvSpPr>
        <p:spPr>
          <a:xfrm>
            <a:off x="18346896" y="241299"/>
            <a:ext cx="577500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THE BIG TAKEAWAYS</a:t>
            </a:r>
          </a:p>
        </p:txBody>
      </p:sp>
      <p:sp>
        <p:nvSpPr>
          <p:cNvPr id="348" name="Accessibility = a process"/>
          <p:cNvSpPr txBox="1">
            <a:spLocks noGrp="1"/>
          </p:cNvSpPr>
          <p:nvPr>
            <p:ph type="title" idx="4294967295"/>
          </p:nvPr>
        </p:nvSpPr>
        <p:spPr>
          <a:xfrm>
            <a:off x="697999" y="2023417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Accessibility = a process</a:t>
            </a:r>
          </a:p>
        </p:txBody>
      </p:sp>
      <p:sp>
        <p:nvSpPr>
          <p:cNvPr id="349" name="Try your best…"/>
          <p:cNvSpPr txBox="1"/>
          <p:nvPr/>
        </p:nvSpPr>
        <p:spPr>
          <a:xfrm>
            <a:off x="4678178" y="4584700"/>
            <a:ext cx="15132575" cy="576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228600" algn="l" defTabSz="825500">
              <a:spcBef>
                <a:spcPts val="47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Try your best</a:t>
            </a:r>
          </a:p>
          <a:p>
            <a:pPr marL="457200" indent="-228600" algn="l" defTabSz="825500">
              <a:spcBef>
                <a:spcPts val="47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Ask for help</a:t>
            </a:r>
          </a:p>
          <a:p>
            <a:pPr marL="457200" indent="-228600" algn="l" defTabSz="825500">
              <a:spcBef>
                <a:spcPts val="4700"/>
              </a:spcBef>
              <a:buSzPct val="100000"/>
              <a:buAutoNum type="arabicPeriod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Incorporate user feedback from people with disabilities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Finally, realize two things:"/>
          <p:cNvSpPr txBox="1">
            <a:spLocks noGrp="1"/>
          </p:cNvSpPr>
          <p:nvPr>
            <p:ph type="title" idx="4294967295"/>
          </p:nvPr>
        </p:nvSpPr>
        <p:spPr>
          <a:xfrm>
            <a:off x="393700" y="1893386"/>
            <a:ext cx="21230894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Finally, realize two things:</a:t>
            </a:r>
          </a:p>
        </p:txBody>
      </p:sp>
      <p:sp>
        <p:nvSpPr>
          <p:cNvPr id="352" name="GENERAL GUIDELINES"/>
          <p:cNvSpPr txBox="1"/>
          <p:nvPr/>
        </p:nvSpPr>
        <p:spPr>
          <a:xfrm>
            <a:off x="17201684" y="237455"/>
            <a:ext cx="697626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rPr lang="en-US" dirty="0"/>
              <a:t>BACK TO THE BASIC BITS</a:t>
            </a:r>
            <a:endParaRPr dirty="0"/>
          </a:p>
        </p:txBody>
      </p:sp>
      <p:sp>
        <p:nvSpPr>
          <p:cNvPr id="353" name="1. No one should have to disclose their disability to you in order to access your website effectively.…"/>
          <p:cNvSpPr txBox="1"/>
          <p:nvPr/>
        </p:nvSpPr>
        <p:spPr>
          <a:xfrm>
            <a:off x="7271993" y="4021723"/>
            <a:ext cx="11757819" cy="79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1. No one should have to disclose their disability to you in order to access your website effectively.</a:t>
            </a:r>
          </a:p>
          <a:p>
            <a:pPr algn="l"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endParaRPr/>
          </a:p>
          <a:p>
            <a:pPr algn="l">
              <a:defRPr sz="6400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2. Use human data to supplement general guidelines.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hank you for your time."/>
          <p:cNvSpPr txBox="1">
            <a:spLocks noGrp="1"/>
          </p:cNvSpPr>
          <p:nvPr>
            <p:ph type="title" idx="4294967295"/>
          </p:nvPr>
        </p:nvSpPr>
        <p:spPr>
          <a:xfrm>
            <a:off x="4270895" y="2232091"/>
            <a:ext cx="15842210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Thank you for your time.</a:t>
            </a:r>
          </a:p>
        </p:txBody>
      </p:sp>
      <p:sp>
        <p:nvSpPr>
          <p:cNvPr id="359" name="This presentation is licensed under CC-BY-NC-SA."/>
          <p:cNvSpPr txBox="1"/>
          <p:nvPr/>
        </p:nvSpPr>
        <p:spPr>
          <a:xfrm>
            <a:off x="662146" y="5949950"/>
            <a:ext cx="7217499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spcBef>
                <a:spcPts val="2500"/>
              </a:spcBef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This presentation is licensed under CC-BY-NC-SA.</a:t>
            </a:r>
          </a:p>
        </p:txBody>
      </p:sp>
      <p:sp>
        <p:nvSpPr>
          <p:cNvPr id="357" name="Feel free to share it, and remix it for non-commercial use, with attribution."/>
          <p:cNvSpPr txBox="1"/>
          <p:nvPr/>
        </p:nvSpPr>
        <p:spPr>
          <a:xfrm>
            <a:off x="15679114" y="5039331"/>
            <a:ext cx="7608935" cy="473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spcBef>
                <a:spcPts val="2500"/>
              </a:spcBef>
              <a:defRPr sz="60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Feel free to share it, and remix it for non-commercial use, with attribution.</a:t>
            </a:r>
          </a:p>
        </p:txBody>
      </p:sp>
      <p:pic>
        <p:nvPicPr>
          <p:cNvPr id="358" name="CC04.jpg" descr="Creative Commons badge: attribution, non-commercial, share-ali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365" y="6244365"/>
            <a:ext cx="4557773" cy="201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go.uvm.edu/accessibility"/>
          <p:cNvSpPr txBox="1"/>
          <p:nvPr/>
        </p:nvSpPr>
        <p:spPr>
          <a:xfrm>
            <a:off x="16170720" y="241299"/>
            <a:ext cx="71380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go.uvm.edu/accessibility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B9FE-3424-386E-8260-1666D7E9AA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6500" y="-1433163"/>
            <a:ext cx="21971000" cy="1433163"/>
          </a:xfrm>
        </p:spPr>
        <p:txBody>
          <a:bodyPr lIns="50800" tIns="50800" rIns="50800" bIns="50800" anchor="b">
            <a:normAutofit fontScale="90000"/>
          </a:bodyPr>
          <a:lstStyle/>
          <a:p>
            <a:r>
              <a:rPr lang="en-US" dirty="0">
                <a:solidFill>
                  <a:srgbClr val="ECECEC"/>
                </a:solidFill>
              </a:rPr>
              <a:t>Accessible Graphic Design: Fonts and Readability</a:t>
            </a:r>
          </a:p>
        </p:txBody>
      </p:sp>
      <p:pic>
        <p:nvPicPr>
          <p:cNvPr id="164" name="graphic-design-thumbnail.jpg" descr="Screenshot of the Accessible Graphic Design opening slide. Text: Accessible Graphic Design: Fonts and readability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0760000">
            <a:off x="1206655" y="3421086"/>
            <a:ext cx="13783650" cy="7940628"/>
          </a:xfrm>
          <a:prstGeom prst="rect">
            <a:avLst/>
          </a:prstGeom>
          <a:effectLst>
            <a:outerShdw blurRad="63500" dist="139046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65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15228013" y="5344506"/>
            <a:ext cx="4303707" cy="1"/>
          </a:xfrm>
          <a:prstGeom prst="line">
            <a:avLst/>
          </a:prstGeom>
          <a:ln w="152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" name="slides…"/>
          <p:cNvSpPr txBox="1"/>
          <p:nvPr/>
        </p:nvSpPr>
        <p:spPr>
          <a:xfrm>
            <a:off x="16622963" y="6661150"/>
            <a:ext cx="5817513" cy="257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71962" indent="-486162" algn="l" defTabSz="825500">
              <a:spcBef>
                <a:spcPts val="2500"/>
              </a:spcBef>
              <a:buSzPct val="60000"/>
              <a:buChar char="•"/>
              <a:defRPr sz="7300">
                <a:solidFill>
                  <a:schemeClr val="accent1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u="sng">
                <a:hlinkClick r:id="rId3"/>
              </a:rPr>
              <a:t>slides</a:t>
            </a:r>
          </a:p>
          <a:p>
            <a:pPr marL="1138663" indent="-452863" algn="l">
              <a:buSzPct val="60000"/>
              <a:buChar char="•"/>
              <a:defRPr sz="6800" u="sng">
                <a:solidFill>
                  <a:schemeClr val="accent1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>
                <a:hlinkClick r:id="rId4"/>
              </a:rPr>
              <a:t>video</a:t>
            </a:r>
          </a:p>
        </p:txBody>
      </p:sp>
      <p:sp>
        <p:nvSpPr>
          <p:cNvPr id="167" name="THE BASIC BITS"/>
          <p:cNvSpPr txBox="1"/>
          <p:nvPr/>
        </p:nvSpPr>
        <p:spPr>
          <a:xfrm>
            <a:off x="19487673" y="241299"/>
            <a:ext cx="43062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rPr dirty="0"/>
              <a:t>THE BASIC BITS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Inaccessible design = bad design."/>
          <p:cNvSpPr txBox="1">
            <a:spLocks noGrp="1"/>
          </p:cNvSpPr>
          <p:nvPr>
            <p:ph type="title" idx="4294967295"/>
          </p:nvPr>
        </p:nvSpPr>
        <p:spPr>
          <a:xfrm>
            <a:off x="-12700" y="3959291"/>
            <a:ext cx="24384001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Inaccessible design = bad design.</a:t>
            </a:r>
          </a:p>
        </p:txBody>
      </p:sp>
      <p:sp>
        <p:nvSpPr>
          <p:cNvPr id="170" name="Always."/>
          <p:cNvSpPr txBox="1"/>
          <p:nvPr/>
        </p:nvSpPr>
        <p:spPr>
          <a:xfrm>
            <a:off x="-1" y="7497795"/>
            <a:ext cx="243840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Always.</a:t>
            </a:r>
          </a:p>
        </p:txBody>
      </p:sp>
      <p:sp>
        <p:nvSpPr>
          <p:cNvPr id="171" name="THE BASIC BITS"/>
          <p:cNvSpPr txBox="1"/>
          <p:nvPr/>
        </p:nvSpPr>
        <p:spPr>
          <a:xfrm>
            <a:off x="19487673" y="241299"/>
            <a:ext cx="43062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THE BASIC BITS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67%"/>
          <p:cNvSpPr txBox="1">
            <a:spLocks noGrp="1"/>
          </p:cNvSpPr>
          <p:nvPr>
            <p:ph type="title" idx="4294967295"/>
          </p:nvPr>
        </p:nvSpPr>
        <p:spPr>
          <a:xfrm>
            <a:off x="-49506" y="1579580"/>
            <a:ext cx="24483013" cy="8000995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80000"/>
              </a:lnSpc>
              <a:defRPr sz="40000" spc="-800">
                <a:solidFill>
                  <a:srgbClr val="404040"/>
                </a:solidFill>
                <a:latin typeface="Brocades Script"/>
                <a:ea typeface="Brocades Script"/>
                <a:cs typeface="Brocades Script"/>
                <a:sym typeface="Brocades Script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0" b="0" i="0" u="none" strike="noStrike" kern="0" cap="none" spc="-8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rocades Script"/>
                <a:ea typeface="Brocades Script"/>
                <a:cs typeface="Brocades Script"/>
                <a:sym typeface="Brocades Script"/>
              </a:rPr>
              <a:t>67%</a:t>
            </a:r>
          </a:p>
        </p:txBody>
      </p:sp>
      <p:sp>
        <p:nvSpPr>
          <p:cNvPr id="174" name="of accessibility failures come down to design choices."/>
          <p:cNvSpPr txBox="1"/>
          <p:nvPr/>
        </p:nvSpPr>
        <p:spPr>
          <a:xfrm>
            <a:off x="3886972" y="8704295"/>
            <a:ext cx="16635456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of accessibility failures come down to design choices.</a:t>
            </a:r>
          </a:p>
        </p:txBody>
      </p:sp>
      <p:sp>
        <p:nvSpPr>
          <p:cNvPr id="175" name="Reference"/>
          <p:cNvSpPr txBox="1"/>
          <p:nvPr/>
        </p:nvSpPr>
        <p:spPr>
          <a:xfrm>
            <a:off x="20522427" y="12315047"/>
            <a:ext cx="260324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 u="sng">
                <a:solidFill>
                  <a:schemeClr val="accent1"/>
                </a:solidFill>
                <a:latin typeface="+mn-lt"/>
                <a:ea typeface="+mn-ea"/>
                <a:cs typeface="+mn-cs"/>
                <a:sym typeface="BrownPro-Bold"/>
                <a:hlinkClick r:id="rId2"/>
              </a:defRPr>
            </a:lvl1pPr>
          </a:lstStyle>
          <a:p>
            <a:r>
              <a:rPr>
                <a:hlinkClick r:id="rId2"/>
              </a:rPr>
              <a:t>Reference</a:t>
            </a:r>
          </a:p>
        </p:txBody>
      </p:sp>
      <p:sp>
        <p:nvSpPr>
          <p:cNvPr id="176" name="THE BASIC BITS"/>
          <p:cNvSpPr txBox="1"/>
          <p:nvPr/>
        </p:nvSpPr>
        <p:spPr>
          <a:xfrm>
            <a:off x="19487673" y="241299"/>
            <a:ext cx="43062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THE BASIC BITS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ccessible web design is…"/>
          <p:cNvSpPr txBox="1">
            <a:spLocks noGrp="1"/>
          </p:cNvSpPr>
          <p:nvPr>
            <p:ph type="title" idx="4294967295"/>
          </p:nvPr>
        </p:nvSpPr>
        <p:spPr>
          <a:xfrm>
            <a:off x="0" y="1744104"/>
            <a:ext cx="24384001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Accessible web design is</a:t>
            </a:r>
          </a:p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everyone’s job.</a:t>
            </a:r>
          </a:p>
        </p:txBody>
      </p:sp>
      <p:sp>
        <p:nvSpPr>
          <p:cNvPr id="179" name="UVM Drupal managers…"/>
          <p:cNvSpPr txBox="1"/>
          <p:nvPr/>
        </p:nvSpPr>
        <p:spPr>
          <a:xfrm>
            <a:off x="889000" y="5647208"/>
            <a:ext cx="11410899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UVM Drupal managers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Drupal updaters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WordPress site creators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Noogle Site creators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Training module creators</a:t>
            </a:r>
          </a:p>
        </p:txBody>
      </p:sp>
      <p:sp>
        <p:nvSpPr>
          <p:cNvPr id="180" name="meme creators…"/>
          <p:cNvSpPr txBox="1"/>
          <p:nvPr/>
        </p:nvSpPr>
        <p:spPr>
          <a:xfrm>
            <a:off x="12973102" y="5685308"/>
            <a:ext cx="11410898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meme creators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fan art creators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Reddit commenters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YouTube in</a:t>
            </a:r>
            <a:r>
              <a:rPr spc="66"/>
              <a:t>fl</a:t>
            </a:r>
            <a:r>
              <a:t>uencers</a:t>
            </a:r>
          </a:p>
          <a:p>
            <a:pPr marL="1054099" indent="-508000" algn="l" defTabSz="825500">
              <a:spcBef>
                <a:spcPts val="2500"/>
              </a:spcBef>
              <a:buSzPct val="55000"/>
              <a:buChar char="•"/>
              <a:defRPr sz="6700">
                <a:solidFill>
                  <a:srgbClr val="424242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TikTok weasels</a:t>
            </a:r>
          </a:p>
        </p:txBody>
      </p:sp>
      <p:sp>
        <p:nvSpPr>
          <p:cNvPr id="181" name="THE BASIC BITS"/>
          <p:cNvSpPr txBox="1"/>
          <p:nvPr/>
        </p:nvSpPr>
        <p:spPr>
          <a:xfrm>
            <a:off x="19487673" y="241299"/>
            <a:ext cx="43062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THE BASIC BITS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But who decides what’s…"/>
          <p:cNvSpPr txBox="1">
            <a:spLocks noGrp="1"/>
          </p:cNvSpPr>
          <p:nvPr>
            <p:ph type="title" idx="4294967295"/>
          </p:nvPr>
        </p:nvSpPr>
        <p:spPr>
          <a:xfrm>
            <a:off x="0" y="1689099"/>
            <a:ext cx="24384000" cy="30734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But who decides what’s</a:t>
            </a:r>
          </a:p>
          <a:p>
            <a:pPr marL="0" marR="0" lvl="0" indent="0" algn="ctr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700" spc="-213">
                <a:solidFill>
                  <a:srgbClr val="40404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“accessible”?</a:t>
            </a:r>
          </a:p>
        </p:txBody>
      </p:sp>
      <p:sp>
        <p:nvSpPr>
          <p:cNvPr id="188" name="Enter:…"/>
          <p:cNvSpPr txBox="1"/>
          <p:nvPr/>
        </p:nvSpPr>
        <p:spPr>
          <a:xfrm>
            <a:off x="1499372" y="6292849"/>
            <a:ext cx="6907484" cy="265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Enter: </a:t>
            </a:r>
          </a:p>
          <a:p>
            <a:pPr algn="l" defTabSz="825500">
              <a:spcBef>
                <a:spcPts val="2500"/>
              </a:spcBef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the WCAG.</a:t>
            </a:r>
          </a:p>
        </p:txBody>
      </p:sp>
      <p:grpSp>
        <p:nvGrpSpPr>
          <p:cNvPr id="187" name="enter the WCAG.jpg" descr="Screenshot of the Web Content Accessibility Guidelines homepage"/>
          <p:cNvGrpSpPr/>
          <p:nvPr/>
        </p:nvGrpSpPr>
        <p:grpSpPr>
          <a:xfrm>
            <a:off x="9493250" y="5410199"/>
            <a:ext cx="13456443" cy="7277101"/>
            <a:chOff x="0" y="0"/>
            <a:chExt cx="13456442" cy="7277100"/>
          </a:xfrm>
        </p:grpSpPr>
        <p:pic>
          <p:nvPicPr>
            <p:cNvPr id="186" name="enter the WCAG.jpg" descr="enter the WCA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13202443" cy="6946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5" name="enter the WCAG.jpg" descr="enter the WCAG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456443" cy="7277100"/>
            </a:xfrm>
            <a:prstGeom prst="rect">
              <a:avLst/>
            </a:prstGeom>
            <a:effectLst/>
          </p:spPr>
        </p:pic>
      </p:grpSp>
      <p:sp>
        <p:nvSpPr>
          <p:cNvPr id="184" name="THE LEGAL BITS"/>
          <p:cNvSpPr txBox="1"/>
          <p:nvPr/>
        </p:nvSpPr>
        <p:spPr>
          <a:xfrm>
            <a:off x="19450526" y="241299"/>
            <a:ext cx="438054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THE LEGAL BITS</a:t>
            </a:r>
          </a:p>
        </p:txBody>
      </p:sp>
      <p:sp>
        <p:nvSpPr>
          <p:cNvPr id="189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7813" y="10145106"/>
            <a:ext cx="4303707" cy="1"/>
          </a:xfrm>
          <a:prstGeom prst="line">
            <a:avLst/>
          </a:prstGeom>
          <a:ln w="152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What’s WCAG?"/>
          <p:cNvSpPr txBox="1">
            <a:spLocks noGrp="1"/>
          </p:cNvSpPr>
          <p:nvPr>
            <p:ph type="title" idx="4294967295"/>
          </p:nvPr>
        </p:nvSpPr>
        <p:spPr>
          <a:xfrm>
            <a:off x="266199" y="1617017"/>
            <a:ext cx="18186716" cy="175260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80000"/>
              </a:lnSpc>
              <a:defRPr sz="10700" spc="-213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 marL="0" marR="0" lvl="0" indent="0" algn="l" defTabSz="243833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0" cap="none" spc="-2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BrownPro-Bold"/>
              </a:rPr>
              <a:t>What’s WCAG?</a:t>
            </a:r>
          </a:p>
        </p:txBody>
      </p:sp>
      <p:sp>
        <p:nvSpPr>
          <p:cNvPr id="192" name="Web Content Accessibility Guidelines…"/>
          <p:cNvSpPr txBox="1"/>
          <p:nvPr/>
        </p:nvSpPr>
        <p:spPr>
          <a:xfrm>
            <a:off x="2417376" y="3968339"/>
            <a:ext cx="19061994" cy="77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Web Content Accessibility Guidelines</a:t>
            </a: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International standards</a:t>
            </a: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Currently, in the U.S., accessibility is enforced by lawsuit</a:t>
            </a:r>
          </a:p>
          <a:p>
            <a:pPr marL="703456" indent="-474856" algn="l" defTabSz="825500">
              <a:spcBef>
                <a:spcPts val="2500"/>
              </a:spcBef>
              <a:buSzPct val="48000"/>
              <a:buChar char="•"/>
              <a:defRPr sz="7300">
                <a:solidFill>
                  <a:srgbClr val="424242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rPr dirty="0"/>
              <a:t>In the U.S., public &amp; government entities are required to meet WCAG’s AA level</a:t>
            </a:r>
          </a:p>
        </p:txBody>
      </p:sp>
      <p:sp>
        <p:nvSpPr>
          <p:cNvPr id="193" name="THE LEGAL BITS"/>
          <p:cNvSpPr txBox="1"/>
          <p:nvPr/>
        </p:nvSpPr>
        <p:spPr>
          <a:xfrm>
            <a:off x="19450526" y="241299"/>
            <a:ext cx="438054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r>
              <a:t>THE LEGAL BITS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BrownPro-Bold"/>
        <a:ea typeface="BrownPro-Bold"/>
        <a:cs typeface="BrownPro-Bold"/>
      </a:majorFont>
      <a:minorFont>
        <a:latin typeface="BrownPro-Bold"/>
        <a:ea typeface="BrownPro-Bold"/>
        <a:cs typeface="BrownPro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BrownPro-Bold"/>
        <a:ea typeface="BrownPro-Bold"/>
        <a:cs typeface="BrownPro-Bold"/>
      </a:majorFont>
      <a:minorFont>
        <a:latin typeface="BrownPro-Bold"/>
        <a:ea typeface="BrownPro-Bold"/>
        <a:cs typeface="BrownPro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1120</Words>
  <Application>Microsoft Macintosh PowerPoint</Application>
  <PresentationFormat>Custom</PresentationFormat>
  <Paragraphs>211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Brandon Printed Two Shadow</vt:lpstr>
      <vt:lpstr>Brocades Script</vt:lpstr>
      <vt:lpstr>BrownPro-Bold</vt:lpstr>
      <vt:lpstr>BrownPro-BoldItalic</vt:lpstr>
      <vt:lpstr>BrownPro-Italic</vt:lpstr>
      <vt:lpstr>BrownPro-Regular</vt:lpstr>
      <vt:lpstr>Helvetica Neue</vt:lpstr>
      <vt:lpstr>Helvetica Neue Medium</vt:lpstr>
      <vt:lpstr>Pacifico Regular</vt:lpstr>
      <vt:lpstr>21_BasicWhite</vt:lpstr>
      <vt:lpstr>Accessible Web Design:</vt:lpstr>
      <vt:lpstr>Contents:</vt:lpstr>
      <vt:lpstr>Everything that makes for good graphic design makes for good web design.</vt:lpstr>
      <vt:lpstr>Accessible Graphic Design: Fonts and Readability</vt:lpstr>
      <vt:lpstr>Inaccessible design = bad design.</vt:lpstr>
      <vt:lpstr>67%</vt:lpstr>
      <vt:lpstr>Accessible web design is everyone’s job.</vt:lpstr>
      <vt:lpstr>But who decides what’s “accessible”?</vt:lpstr>
      <vt:lpstr>What’s WCAG?</vt:lpstr>
      <vt:lpstr>WCAG 2.1 Guidelines</vt:lpstr>
      <vt:lpstr>Web Accessibility @ CDCI</vt:lpstr>
      <vt:lpstr>Images</vt:lpstr>
      <vt:lpstr>Images: alt-text</vt:lpstr>
      <vt:lpstr>The Alt-Text Exercise</vt:lpstr>
      <vt:lpstr>The Answer to the Alt-Text Exercise</vt:lpstr>
      <vt:lpstr>Color &amp; Contrast</vt:lpstr>
      <vt:lpstr>Don’t use color to define meaning.</vt:lpstr>
      <vt:lpstr>Color: Contrast</vt:lpstr>
      <vt:lpstr>How do you measure contrast?</vt:lpstr>
      <vt:lpstr>Audio &amp; Video</vt:lpstr>
      <vt:lpstr>Audio &amp; Video accessibility needs</vt:lpstr>
      <vt:lpstr>Links: Format</vt:lpstr>
      <vt:lpstr>Links: Destination</vt:lpstr>
      <vt:lpstr>Links: Do not click here.</vt:lpstr>
      <vt:lpstr>Meaningful text links</vt:lpstr>
      <vt:lpstr>Meaningful short urls</vt:lpstr>
      <vt:lpstr>Use headings to structure your content.</vt:lpstr>
      <vt:lpstr>Headings are an outline for your content.</vt:lpstr>
      <vt:lpstr>What does your outline look like as HTML headings?</vt:lpstr>
      <vt:lpstr>In WordPress:</vt:lpstr>
      <vt:lpstr>Moving, flashing and blinking</vt:lpstr>
      <vt:lpstr>Write for accessibility</vt:lpstr>
      <vt:lpstr>When websites attack</vt:lpstr>
      <vt:lpstr>Ravelry: An Accessibility Case Study</vt:lpstr>
      <vt:lpstr>Again, an accessible web is everyone’s job.</vt:lpstr>
      <vt:lpstr>Accessibility = a process</vt:lpstr>
      <vt:lpstr>Finally, realize two things:</vt:lpstr>
      <vt:lpstr>Thank you for your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Audrey Clare Homan</cp:lastModifiedBy>
  <cp:revision>11</cp:revision>
  <dcterms:modified xsi:type="dcterms:W3CDTF">2022-11-14T16:18:53Z</dcterms:modified>
</cp:coreProperties>
</file>