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95" r:id="rId2"/>
    <p:sldId id="297" r:id="rId3"/>
    <p:sldId id="258" r:id="rId4"/>
    <p:sldId id="299" r:id="rId5"/>
    <p:sldId id="300" r:id="rId6"/>
    <p:sldId id="261" r:id="rId7"/>
    <p:sldId id="262" r:id="rId8"/>
    <p:sldId id="311" r:id="rId9"/>
    <p:sldId id="265" r:id="rId10"/>
    <p:sldId id="301" r:id="rId11"/>
    <p:sldId id="269" r:id="rId12"/>
    <p:sldId id="270" r:id="rId13"/>
    <p:sldId id="309" r:id="rId14"/>
    <p:sldId id="272" r:id="rId15"/>
    <p:sldId id="302" r:id="rId16"/>
    <p:sldId id="304" r:id="rId17"/>
    <p:sldId id="303" r:id="rId18"/>
    <p:sldId id="276" r:id="rId19"/>
    <p:sldId id="305" r:id="rId20"/>
    <p:sldId id="306" r:id="rId21"/>
    <p:sldId id="307" r:id="rId22"/>
    <p:sldId id="308" r:id="rId23"/>
    <p:sldId id="313" r:id="rId24"/>
    <p:sldId id="312" r:id="rId25"/>
    <p:sldId id="278" r:id="rId26"/>
    <p:sldId id="279" r:id="rId27"/>
    <p:sldId id="280" r:id="rId28"/>
    <p:sldId id="281" r:id="rId29"/>
    <p:sldId id="315" r:id="rId30"/>
    <p:sldId id="316" r:id="rId31"/>
    <p:sldId id="317" r:id="rId32"/>
    <p:sldId id="314" r:id="rId33"/>
    <p:sldId id="282" r:id="rId34"/>
    <p:sldId id="283" r:id="rId35"/>
    <p:sldId id="296" r:id="rId36"/>
    <p:sldId id="285" r:id="rId37"/>
    <p:sldId id="292" r:id="rId38"/>
    <p:sldId id="259" r:id="rId39"/>
    <p:sldId id="293" r:id="rId40"/>
    <p:sldId id="294" r:id="rId41"/>
  </p:sldIdLst>
  <p:sldSz cx="24384000" cy="13716000"/>
  <p:notesSz cx="6858000" cy="9144000"/>
  <p:embeddedFontLst>
    <p:embeddedFont>
      <p:font typeface="BrownPro" pitchFamily="2" charset="77"/>
      <p:regular r:id="rId43"/>
      <p:bold r:id="rId44"/>
      <p:italic r:id="rId45"/>
    </p:embeddedFont>
    <p:embeddedFont>
      <p:font typeface="BrownPro-Bold" pitchFamily="2" charset="77"/>
      <p:bold r:id="rId46"/>
    </p:embeddedFont>
    <p:embeddedFont>
      <p:font typeface="BrownPro-Regular" pitchFamily="2" charset="77"/>
      <p:regular r:id="rId4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1pPr>
    <a:lvl2pPr marL="0" marR="0" indent="4572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2pPr>
    <a:lvl3pPr marL="0" marR="0" indent="9144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3pPr>
    <a:lvl4pPr marL="0" marR="0" indent="13716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4pPr>
    <a:lvl5pPr marL="0" marR="0" indent="18288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5pPr>
    <a:lvl6pPr marL="0" marR="0" indent="22860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6pPr>
    <a:lvl7pPr marL="0" marR="0" indent="27432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7pPr>
    <a:lvl8pPr marL="0" marR="0" indent="32004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8pPr>
    <a:lvl9pPr marL="0" marR="0" indent="36576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9pPr>
  </p:defaultTextStyle>
  <p:extLst>
    <p:ext uri="{521415D9-36F7-43E2-AB2F-B90AF26B5E84}">
      <p14:sectionLst xmlns:p14="http://schemas.microsoft.com/office/powerpoint/2010/main">
        <p14:section name="Introduction" id="{85D0853D-AD7D-154F-833D-FF9EC399A7FA}">
          <p14:sldIdLst>
            <p14:sldId id="295"/>
            <p14:sldId id="297"/>
            <p14:sldId id="258"/>
            <p14:sldId id="299"/>
            <p14:sldId id="300"/>
            <p14:sldId id="261"/>
            <p14:sldId id="262"/>
          </p14:sldIdLst>
        </p14:section>
        <p14:section name="Microsoft Accessibility Checker" id="{852BDD18-FB83-C949-9C67-FD93077B7029}">
          <p14:sldIdLst>
            <p14:sldId id="311"/>
            <p14:sldId id="265"/>
            <p14:sldId id="301"/>
            <p14:sldId id="269"/>
            <p14:sldId id="270"/>
            <p14:sldId id="309"/>
            <p14:sldId id="272"/>
            <p14:sldId id="302"/>
            <p14:sldId id="304"/>
            <p14:sldId id="303"/>
            <p14:sldId id="276"/>
            <p14:sldId id="305"/>
            <p14:sldId id="306"/>
            <p14:sldId id="307"/>
            <p14:sldId id="308"/>
            <p14:sldId id="313"/>
          </p14:sldIdLst>
        </p14:section>
        <p14:section name="Manual Accessibility Testing" id="{D1FDBFE7-91F5-4A4A-9EAC-C844B7DCAE89}">
          <p14:sldIdLst>
            <p14:sldId id="312"/>
            <p14:sldId id="278"/>
            <p14:sldId id="279"/>
            <p14:sldId id="280"/>
            <p14:sldId id="281"/>
            <p14:sldId id="315"/>
            <p14:sldId id="316"/>
            <p14:sldId id="317"/>
            <p14:sldId id="314"/>
            <p14:sldId id="282"/>
            <p14:sldId id="283"/>
            <p14:sldId id="296"/>
            <p14:sldId id="285"/>
            <p14:sldId id="292"/>
            <p14:sldId id="259"/>
            <p14:sldId id="293"/>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9637D-FC19-C94A-B3B2-7B2B4453D3A1}" v="6059" dt="2023-03-19T12:51:30.22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FFFFFF"/>
        </a:fontRef>
        <a:srgbClr val="FFFFFF"/>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FFFFFF"/>
        </a:fontRef>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FFFFFF"/>
        </a:fontRef>
        <a:srgbClr val="FFFFFF"/>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4"/>
    <p:restoredTop sz="95646"/>
  </p:normalViewPr>
  <p:slideViewPr>
    <p:cSldViewPr snapToGrid="0">
      <p:cViewPr varScale="1">
        <p:scale>
          <a:sx n="59" d="100"/>
          <a:sy n="59" d="100"/>
        </p:scale>
        <p:origin x="376" y="192"/>
      </p:cViewPr>
      <p:guideLst/>
    </p:cSldViewPr>
  </p:slideViewPr>
  <p:outlineViewPr>
    <p:cViewPr>
      <p:scale>
        <a:sx n="20" d="100"/>
        <a:sy n="20"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C. Suter (he/him)" userId="225954a1-a4d1-4433-9685-9f3f45c54ec7" providerId="ADAL" clId="{D119637D-FC19-C94A-B3B2-7B2B4453D3A1}"/>
    <pc:docChg chg="undo redo custSel modSld sldOrd modMainMaster">
      <pc:chgData name="Jesse C. Suter (he/him)" userId="225954a1-a4d1-4433-9685-9f3f45c54ec7" providerId="ADAL" clId="{D119637D-FC19-C94A-B3B2-7B2B4453D3A1}" dt="2023-03-19T12:55:13.248" v="162" actId="1076"/>
      <pc:docMkLst>
        <pc:docMk/>
      </pc:docMkLst>
      <pc:sldChg chg="modSp mod">
        <pc:chgData name="Jesse C. Suter (he/him)" userId="225954a1-a4d1-4433-9685-9f3f45c54ec7" providerId="ADAL" clId="{D119637D-FC19-C94A-B3B2-7B2B4453D3A1}" dt="2023-03-19T12:48:40.319" v="49" actId="2711"/>
        <pc:sldMkLst>
          <pc:docMk/>
          <pc:sldMk cId="0" sldId="258"/>
        </pc:sldMkLst>
        <pc:spChg chg="mod">
          <ac:chgData name="Jesse C. Suter (he/him)" userId="225954a1-a4d1-4433-9685-9f3f45c54ec7" providerId="ADAL" clId="{D119637D-FC19-C94A-B3B2-7B2B4453D3A1}" dt="2023-03-19T12:48:40.319" v="49" actId="2711"/>
          <ac:spMkLst>
            <pc:docMk/>
            <pc:sldMk cId="0" sldId="258"/>
            <ac:spMk id="163" creationId="{00000000-0000-0000-0000-000000000000}"/>
          </ac:spMkLst>
        </pc:spChg>
      </pc:sldChg>
      <pc:sldChg chg="modSp mod">
        <pc:chgData name="Jesse C. Suter (he/him)" userId="225954a1-a4d1-4433-9685-9f3f45c54ec7" providerId="ADAL" clId="{D119637D-FC19-C94A-B3B2-7B2B4453D3A1}" dt="2023-03-19T12:51:06.884" v="108" actId="1076"/>
        <pc:sldMkLst>
          <pc:docMk/>
          <pc:sldMk cId="0" sldId="259"/>
        </pc:sldMkLst>
        <pc:spChg chg="mod">
          <ac:chgData name="Jesse C. Suter (he/him)" userId="225954a1-a4d1-4433-9685-9f3f45c54ec7" providerId="ADAL" clId="{D119637D-FC19-C94A-B3B2-7B2B4453D3A1}" dt="2023-03-19T12:51:06.884" v="108" actId="1076"/>
          <ac:spMkLst>
            <pc:docMk/>
            <pc:sldMk cId="0" sldId="259"/>
            <ac:spMk id="166" creationId="{00000000-0000-0000-0000-000000000000}"/>
          </ac:spMkLst>
        </pc:spChg>
      </pc:sldChg>
      <pc:sldChg chg="modSp mod">
        <pc:chgData name="Jesse C. Suter (he/him)" userId="225954a1-a4d1-4433-9685-9f3f45c54ec7" providerId="ADAL" clId="{D119637D-FC19-C94A-B3B2-7B2B4453D3A1}" dt="2023-03-19T12:48:56.691" v="57"/>
        <pc:sldMkLst>
          <pc:docMk/>
          <pc:sldMk cId="0" sldId="261"/>
        </pc:sldMkLst>
        <pc:spChg chg="mod">
          <ac:chgData name="Jesse C. Suter (he/him)" userId="225954a1-a4d1-4433-9685-9f3f45c54ec7" providerId="ADAL" clId="{D119637D-FC19-C94A-B3B2-7B2B4453D3A1}" dt="2023-03-19T12:48:56.691" v="57"/>
          <ac:spMkLst>
            <pc:docMk/>
            <pc:sldMk cId="0" sldId="261"/>
            <ac:spMk id="2" creationId="{0F114A50-095C-4D1B-09D7-E97B4FF06362}"/>
          </ac:spMkLst>
        </pc:spChg>
      </pc:sldChg>
      <pc:sldChg chg="addSp modSp mod">
        <pc:chgData name="Jesse C. Suter (he/him)" userId="225954a1-a4d1-4433-9685-9f3f45c54ec7" providerId="ADAL" clId="{D119637D-FC19-C94A-B3B2-7B2B4453D3A1}" dt="2023-03-19T12:48:40.305" v="46" actId="2711"/>
        <pc:sldMkLst>
          <pc:docMk/>
          <pc:sldMk cId="0" sldId="262"/>
        </pc:sldMkLst>
        <pc:spChg chg="add mod">
          <ac:chgData name="Jesse C. Suter (he/him)" userId="225954a1-a4d1-4433-9685-9f3f45c54ec7" providerId="ADAL" clId="{D119637D-FC19-C94A-B3B2-7B2B4453D3A1}" dt="2023-03-19T12:48:40.305" v="46" actId="2711"/>
          <ac:spMkLst>
            <pc:docMk/>
            <pc:sldMk cId="0" sldId="262"/>
            <ac:spMk id="3" creationId="{B08E44B5-E7F9-946F-C92B-3C35311276CF}"/>
          </ac:spMkLst>
        </pc:spChg>
        <pc:spChg chg="mod">
          <ac:chgData name="Jesse C. Suter (he/him)" userId="225954a1-a4d1-4433-9685-9f3f45c54ec7" providerId="ADAL" clId="{D119637D-FC19-C94A-B3B2-7B2B4453D3A1}" dt="2023-03-19T12:48:40.305" v="46" actId="2711"/>
          <ac:spMkLst>
            <pc:docMk/>
            <pc:sldMk cId="0" sldId="262"/>
            <ac:spMk id="177" creationId="{00000000-0000-0000-0000-000000000000}"/>
          </ac:spMkLst>
        </pc:spChg>
        <pc:spChg chg="mod">
          <ac:chgData name="Jesse C. Suter (he/him)" userId="225954a1-a4d1-4433-9685-9f3f45c54ec7" providerId="ADAL" clId="{D119637D-FC19-C94A-B3B2-7B2B4453D3A1}" dt="2023-03-19T12:48:40.305" v="46" actId="2711"/>
          <ac:spMkLst>
            <pc:docMk/>
            <pc:sldMk cId="0" sldId="262"/>
            <ac:spMk id="179" creationId="{00000000-0000-0000-0000-000000000000}"/>
          </ac:spMkLst>
        </pc:spChg>
      </pc:sldChg>
      <pc:sldChg chg="modSp mod">
        <pc:chgData name="Jesse C. Suter (he/him)" userId="225954a1-a4d1-4433-9685-9f3f45c54ec7" providerId="ADAL" clId="{D119637D-FC19-C94A-B3B2-7B2B4453D3A1}" dt="2023-03-19T12:48:40.303" v="45" actId="2711"/>
        <pc:sldMkLst>
          <pc:docMk/>
          <pc:sldMk cId="0" sldId="265"/>
        </pc:sldMkLst>
        <pc:spChg chg="mod">
          <ac:chgData name="Jesse C. Suter (he/him)" userId="225954a1-a4d1-4433-9685-9f3f45c54ec7" providerId="ADAL" clId="{D119637D-FC19-C94A-B3B2-7B2B4453D3A1}" dt="2023-03-19T12:48:40.303" v="45" actId="2711"/>
          <ac:spMkLst>
            <pc:docMk/>
            <pc:sldMk cId="0" sldId="265"/>
            <ac:spMk id="4" creationId="{AC24A8E9-C0A0-4969-A661-A9AEA96B62B8}"/>
          </ac:spMkLst>
        </pc:spChg>
        <pc:spChg chg="mod">
          <ac:chgData name="Jesse C. Suter (he/him)" userId="225954a1-a4d1-4433-9685-9f3f45c54ec7" providerId="ADAL" clId="{D119637D-FC19-C94A-B3B2-7B2B4453D3A1}" dt="2023-03-19T12:48:40.303" v="45" actId="2711"/>
          <ac:spMkLst>
            <pc:docMk/>
            <pc:sldMk cId="0" sldId="265"/>
            <ac:spMk id="5" creationId="{1E6BB423-7172-65FD-594F-0AA49F883967}"/>
          </ac:spMkLst>
        </pc:spChg>
        <pc:spChg chg="mod">
          <ac:chgData name="Jesse C. Suter (he/him)" userId="225954a1-a4d1-4433-9685-9f3f45c54ec7" providerId="ADAL" clId="{D119637D-FC19-C94A-B3B2-7B2B4453D3A1}" dt="2023-03-19T12:48:40.303" v="45" actId="2711"/>
          <ac:spMkLst>
            <pc:docMk/>
            <pc:sldMk cId="0" sldId="265"/>
            <ac:spMk id="195" creationId="{00000000-0000-0000-0000-000000000000}"/>
          </ac:spMkLst>
        </pc:spChg>
        <pc:spChg chg="mod">
          <ac:chgData name="Jesse C. Suter (he/him)" userId="225954a1-a4d1-4433-9685-9f3f45c54ec7" providerId="ADAL" clId="{D119637D-FC19-C94A-B3B2-7B2B4453D3A1}" dt="2023-03-19T12:48:40.303" v="45" actId="2711"/>
          <ac:spMkLst>
            <pc:docMk/>
            <pc:sldMk cId="0" sldId="265"/>
            <ac:spMk id="196" creationId="{00000000-0000-0000-0000-000000000000}"/>
          </ac:spMkLst>
        </pc:spChg>
      </pc:sldChg>
      <pc:sldChg chg="addSp modSp mod">
        <pc:chgData name="Jesse C. Suter (he/him)" userId="225954a1-a4d1-4433-9685-9f3f45c54ec7" providerId="ADAL" clId="{D119637D-FC19-C94A-B3B2-7B2B4453D3A1}" dt="2023-03-19T12:55:13.248" v="162" actId="1076"/>
        <pc:sldMkLst>
          <pc:docMk/>
          <pc:sldMk cId="0" sldId="283"/>
        </pc:sldMkLst>
        <pc:spChg chg="add mod">
          <ac:chgData name="Jesse C. Suter (he/him)" userId="225954a1-a4d1-4433-9685-9f3f45c54ec7" providerId="ADAL" clId="{D119637D-FC19-C94A-B3B2-7B2B4453D3A1}" dt="2023-03-19T12:55:13.248" v="162" actId="1076"/>
          <ac:spMkLst>
            <pc:docMk/>
            <pc:sldMk cId="0" sldId="283"/>
            <ac:spMk id="2" creationId="{F32B146F-7356-8CA1-AED0-E912D8DA7478}"/>
          </ac:spMkLst>
        </pc:spChg>
        <pc:spChg chg="mod">
          <ac:chgData name="Jesse C. Suter (he/him)" userId="225954a1-a4d1-4433-9685-9f3f45c54ec7" providerId="ADAL" clId="{D119637D-FC19-C94A-B3B2-7B2B4453D3A1}" dt="2023-03-19T12:54:59.516" v="161" actId="1076"/>
          <ac:spMkLst>
            <pc:docMk/>
            <pc:sldMk cId="0" sldId="283"/>
            <ac:spMk id="284" creationId="{00000000-0000-0000-0000-000000000000}"/>
          </ac:spMkLst>
        </pc:spChg>
      </pc:sldChg>
      <pc:sldChg chg="modSp mod">
        <pc:chgData name="Jesse C. Suter (he/him)" userId="225954a1-a4d1-4433-9685-9f3f45c54ec7" providerId="ADAL" clId="{D119637D-FC19-C94A-B3B2-7B2B4453D3A1}" dt="2023-03-19T12:50:54.727" v="107" actId="2711"/>
        <pc:sldMkLst>
          <pc:docMk/>
          <pc:sldMk cId="0" sldId="293"/>
        </pc:sldMkLst>
        <pc:spChg chg="mod">
          <ac:chgData name="Jesse C. Suter (he/him)" userId="225954a1-a4d1-4433-9685-9f3f45c54ec7" providerId="ADAL" clId="{D119637D-FC19-C94A-B3B2-7B2B4453D3A1}" dt="2023-03-19T12:50:54.727" v="107" actId="2711"/>
          <ac:spMkLst>
            <pc:docMk/>
            <pc:sldMk cId="0" sldId="293"/>
            <ac:spMk id="318" creationId="{00000000-0000-0000-0000-000000000000}"/>
          </ac:spMkLst>
        </pc:spChg>
      </pc:sldChg>
      <pc:sldChg chg="modSp mod">
        <pc:chgData name="Jesse C. Suter (he/him)" userId="225954a1-a4d1-4433-9685-9f3f45c54ec7" providerId="ADAL" clId="{D119637D-FC19-C94A-B3B2-7B2B4453D3A1}" dt="2023-03-19T12:48:40.359" v="55" actId="2711"/>
        <pc:sldMkLst>
          <pc:docMk/>
          <pc:sldMk cId="310641839" sldId="295"/>
        </pc:sldMkLst>
        <pc:spChg chg="mod">
          <ac:chgData name="Jesse C. Suter (he/him)" userId="225954a1-a4d1-4433-9685-9f3f45c54ec7" providerId="ADAL" clId="{D119637D-FC19-C94A-B3B2-7B2B4453D3A1}" dt="2023-03-19T12:48:40.359" v="55" actId="2711"/>
          <ac:spMkLst>
            <pc:docMk/>
            <pc:sldMk cId="310641839" sldId="295"/>
            <ac:spMk id="152" creationId="{00000000-0000-0000-0000-000000000000}"/>
          </ac:spMkLst>
        </pc:spChg>
        <pc:spChg chg="mod">
          <ac:chgData name="Jesse C. Suter (he/him)" userId="225954a1-a4d1-4433-9685-9f3f45c54ec7" providerId="ADAL" clId="{D119637D-FC19-C94A-B3B2-7B2B4453D3A1}" dt="2023-03-19T12:48:40.359" v="55" actId="2711"/>
          <ac:spMkLst>
            <pc:docMk/>
            <pc:sldMk cId="310641839" sldId="295"/>
            <ac:spMk id="153" creationId="{00000000-0000-0000-0000-000000000000}"/>
          </ac:spMkLst>
        </pc:spChg>
        <pc:spChg chg="mod">
          <ac:chgData name="Jesse C. Suter (he/him)" userId="225954a1-a4d1-4433-9685-9f3f45c54ec7" providerId="ADAL" clId="{D119637D-FC19-C94A-B3B2-7B2B4453D3A1}" dt="2023-03-19T12:48:40.333" v="51" actId="2711"/>
          <ac:spMkLst>
            <pc:docMk/>
            <pc:sldMk cId="310641839" sldId="295"/>
            <ac:spMk id="156" creationId="{00000000-0000-0000-0000-000000000000}"/>
          </ac:spMkLst>
        </pc:spChg>
      </pc:sldChg>
      <pc:sldChg chg="modSp mod">
        <pc:chgData name="Jesse C. Suter (he/him)" userId="225954a1-a4d1-4433-9685-9f3f45c54ec7" providerId="ADAL" clId="{D119637D-FC19-C94A-B3B2-7B2B4453D3A1}" dt="2023-03-19T12:48:40.353" v="54" actId="113"/>
        <pc:sldMkLst>
          <pc:docMk/>
          <pc:sldMk cId="1855817645" sldId="297"/>
        </pc:sldMkLst>
        <pc:spChg chg="mod">
          <ac:chgData name="Jesse C. Suter (he/him)" userId="225954a1-a4d1-4433-9685-9f3f45c54ec7" providerId="ADAL" clId="{D119637D-FC19-C94A-B3B2-7B2B4453D3A1}" dt="2023-03-19T12:46:28.997" v="35" actId="113"/>
          <ac:spMkLst>
            <pc:docMk/>
            <pc:sldMk cId="1855817645" sldId="297"/>
            <ac:spMk id="2" creationId="{B7054F77-61E8-AED5-02B4-88571CC6CCC3}"/>
          </ac:spMkLst>
        </pc:spChg>
        <pc:spChg chg="mod">
          <ac:chgData name="Jesse C. Suter (he/him)" userId="225954a1-a4d1-4433-9685-9f3f45c54ec7" providerId="ADAL" clId="{D119637D-FC19-C94A-B3B2-7B2B4453D3A1}" dt="2023-03-19T12:48:40.324" v="50" actId="2711"/>
          <ac:spMkLst>
            <pc:docMk/>
            <pc:sldMk cId="1855817645" sldId="297"/>
            <ac:spMk id="166" creationId="{00000000-0000-0000-0000-000000000000}"/>
          </ac:spMkLst>
        </pc:spChg>
        <pc:spChg chg="mod">
          <ac:chgData name="Jesse C. Suter (he/him)" userId="225954a1-a4d1-4433-9685-9f3f45c54ec7" providerId="ADAL" clId="{D119637D-FC19-C94A-B3B2-7B2B4453D3A1}" dt="2023-03-19T12:48:40.353" v="54" actId="113"/>
          <ac:spMkLst>
            <pc:docMk/>
            <pc:sldMk cId="1855817645" sldId="297"/>
            <ac:spMk id="167" creationId="{00000000-0000-0000-0000-000000000000}"/>
          </ac:spMkLst>
        </pc:spChg>
      </pc:sldChg>
      <pc:sldChg chg="modSp mod">
        <pc:chgData name="Jesse C. Suter (he/him)" userId="225954a1-a4d1-4433-9685-9f3f45c54ec7" providerId="ADAL" clId="{D119637D-FC19-C94A-B3B2-7B2B4453D3A1}" dt="2023-03-19T12:48:40.342" v="53" actId="2711"/>
        <pc:sldMkLst>
          <pc:docMk/>
          <pc:sldMk cId="3696292969" sldId="299"/>
        </pc:sldMkLst>
        <pc:spChg chg="mod">
          <ac:chgData name="Jesse C. Suter (he/him)" userId="225954a1-a4d1-4433-9685-9f3f45c54ec7" providerId="ADAL" clId="{D119637D-FC19-C94A-B3B2-7B2B4453D3A1}" dt="2023-03-19T12:48:40.342" v="53" actId="2711"/>
          <ac:spMkLst>
            <pc:docMk/>
            <pc:sldMk cId="3696292969" sldId="299"/>
            <ac:spMk id="3" creationId="{06D04A16-B203-22A7-07B3-1EE7D5FC94F7}"/>
          </ac:spMkLst>
        </pc:spChg>
        <pc:spChg chg="mod">
          <ac:chgData name="Jesse C. Suter (he/him)" userId="225954a1-a4d1-4433-9685-9f3f45c54ec7" providerId="ADAL" clId="{D119637D-FC19-C94A-B3B2-7B2B4453D3A1}" dt="2023-03-19T12:48:40.337" v="52" actId="2711"/>
          <ac:spMkLst>
            <pc:docMk/>
            <pc:sldMk cId="3696292969" sldId="299"/>
            <ac:spMk id="158" creationId="{00000000-0000-0000-0000-000000000000}"/>
          </ac:spMkLst>
        </pc:spChg>
        <pc:spChg chg="mod">
          <ac:chgData name="Jesse C. Suter (he/him)" userId="225954a1-a4d1-4433-9685-9f3f45c54ec7" providerId="ADAL" clId="{D119637D-FC19-C94A-B3B2-7B2B4453D3A1}" dt="2023-03-19T12:48:40.342" v="53" actId="2711"/>
          <ac:spMkLst>
            <pc:docMk/>
            <pc:sldMk cId="3696292969" sldId="299"/>
            <ac:spMk id="159" creationId="{00000000-0000-0000-0000-000000000000}"/>
          </ac:spMkLst>
        </pc:spChg>
      </pc:sldChg>
      <pc:sldChg chg="modSp mod">
        <pc:chgData name="Jesse C. Suter (he/him)" userId="225954a1-a4d1-4433-9685-9f3f45c54ec7" providerId="ADAL" clId="{D119637D-FC19-C94A-B3B2-7B2B4453D3A1}" dt="2023-03-19T12:48:40.314" v="48" actId="2711"/>
        <pc:sldMkLst>
          <pc:docMk/>
          <pc:sldMk cId="3993595764" sldId="300"/>
        </pc:sldMkLst>
        <pc:spChg chg="mod">
          <ac:chgData name="Jesse C. Suter (he/him)" userId="225954a1-a4d1-4433-9685-9f3f45c54ec7" providerId="ADAL" clId="{D119637D-FC19-C94A-B3B2-7B2B4453D3A1}" dt="2023-03-19T12:48:40.314" v="48" actId="2711"/>
          <ac:spMkLst>
            <pc:docMk/>
            <pc:sldMk cId="3993595764" sldId="300"/>
            <ac:spMk id="3" creationId="{06D04A16-B203-22A7-07B3-1EE7D5FC94F7}"/>
          </ac:spMkLst>
        </pc:spChg>
        <pc:spChg chg="mod">
          <ac:chgData name="Jesse C. Suter (he/him)" userId="225954a1-a4d1-4433-9685-9f3f45c54ec7" providerId="ADAL" clId="{D119637D-FC19-C94A-B3B2-7B2B4453D3A1}" dt="2023-03-19T12:48:40.314" v="48" actId="2711"/>
          <ac:spMkLst>
            <pc:docMk/>
            <pc:sldMk cId="3993595764" sldId="300"/>
            <ac:spMk id="5" creationId="{A7B36617-4BEC-9601-1255-90632768BF17}"/>
          </ac:spMkLst>
        </pc:spChg>
        <pc:spChg chg="mod">
          <ac:chgData name="Jesse C. Suter (he/him)" userId="225954a1-a4d1-4433-9685-9f3f45c54ec7" providerId="ADAL" clId="{D119637D-FC19-C94A-B3B2-7B2B4453D3A1}" dt="2023-03-19T12:48:40.314" v="48" actId="2711"/>
          <ac:spMkLst>
            <pc:docMk/>
            <pc:sldMk cId="3993595764" sldId="300"/>
            <ac:spMk id="158" creationId="{00000000-0000-0000-0000-000000000000}"/>
          </ac:spMkLst>
        </pc:spChg>
      </pc:sldChg>
      <pc:sldChg chg="modSp mod">
        <pc:chgData name="Jesse C. Suter (he/him)" userId="225954a1-a4d1-4433-9685-9f3f45c54ec7" providerId="ADAL" clId="{D119637D-FC19-C94A-B3B2-7B2B4453D3A1}" dt="2023-03-19T12:48:40.310" v="47" actId="2711"/>
        <pc:sldMkLst>
          <pc:docMk/>
          <pc:sldMk cId="2249610567" sldId="311"/>
        </pc:sldMkLst>
        <pc:spChg chg="mod">
          <ac:chgData name="Jesse C. Suter (he/him)" userId="225954a1-a4d1-4433-9685-9f3f45c54ec7" providerId="ADAL" clId="{D119637D-FC19-C94A-B3B2-7B2B4453D3A1}" dt="2023-03-19T12:48:40.310" v="47" actId="2711"/>
          <ac:spMkLst>
            <pc:docMk/>
            <pc:sldMk cId="2249610567" sldId="311"/>
            <ac:spMk id="2" creationId="{E6D2F1E4-3C55-53D4-0C4B-37DFE7B12343}"/>
          </ac:spMkLst>
        </pc:spChg>
      </pc:sldChg>
      <pc:sldChg chg="ord">
        <pc:chgData name="Jesse C. Suter (he/him)" userId="225954a1-a4d1-4433-9685-9f3f45c54ec7" providerId="ADAL" clId="{D119637D-FC19-C94A-B3B2-7B2B4453D3A1}" dt="2023-03-19T12:44:07.933" v="27" actId="20578"/>
        <pc:sldMkLst>
          <pc:docMk/>
          <pc:sldMk cId="1033399531" sldId="313"/>
        </pc:sldMkLst>
      </pc:sldChg>
      <pc:sldMasterChg chg="modSp modSldLayout">
        <pc:chgData name="Jesse C. Suter (he/him)" userId="225954a1-a4d1-4433-9685-9f3f45c54ec7" providerId="ADAL" clId="{D119637D-FC19-C94A-B3B2-7B2B4453D3A1}" dt="2023-03-19T12:45:50.046" v="31" actId="2711"/>
        <pc:sldMasterMkLst>
          <pc:docMk/>
          <pc:sldMasterMk cId="0" sldId="2147483648"/>
        </pc:sldMasterMkLst>
        <pc:spChg chg="mod">
          <ac:chgData name="Jesse C. Suter (he/him)" userId="225954a1-a4d1-4433-9685-9f3f45c54ec7" providerId="ADAL" clId="{D119637D-FC19-C94A-B3B2-7B2B4453D3A1}" dt="2023-03-19T12:45:26.908" v="30" actId="2711"/>
          <ac:spMkLst>
            <pc:docMk/>
            <pc:sldMasterMk cId="0" sldId="2147483648"/>
            <ac:spMk id="3" creationId="{00000000-0000-0000-0000-000000000000}"/>
          </ac:spMkLst>
        </pc:spChg>
        <pc:sldLayoutChg chg="modSp">
          <pc:chgData name="Jesse C. Suter (he/him)" userId="225954a1-a4d1-4433-9685-9f3f45c54ec7" providerId="ADAL" clId="{D119637D-FC19-C94A-B3B2-7B2B4453D3A1}" dt="2023-03-19T12:45:50.046" v="31" actId="2711"/>
          <pc:sldLayoutMkLst>
            <pc:docMk/>
            <pc:sldMasterMk cId="0" sldId="2147483648"/>
            <pc:sldLayoutMk cId="0" sldId="2147483655"/>
          </pc:sldLayoutMkLst>
          <pc:spChg chg="mod">
            <ac:chgData name="Jesse C. Suter (he/him)" userId="225954a1-a4d1-4433-9685-9f3f45c54ec7" providerId="ADAL" clId="{D119637D-FC19-C94A-B3B2-7B2B4453D3A1}" dt="2023-03-19T12:45:50.046" v="31" actId="2711"/>
            <ac:spMkLst>
              <pc:docMk/>
              <pc:sldMasterMk cId="0" sldId="2147483648"/>
              <pc:sldLayoutMk cId="0" sldId="2147483655"/>
              <ac:spMk id="7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940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4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990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396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0252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356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1424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5027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581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880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954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353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2819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548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254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295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2904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2083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2802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1214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8151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103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1931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1284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9147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1401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568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0148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2172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796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4911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781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773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1564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695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111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12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199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725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The Accessibility Checker is a tool that reviews your content and flags accessibility issues it comes across. It explains why each issue might be a potential problem for someone with a disability. The Accessibility Checker also suggests how you can resolve the issues that appear.</a:t>
            </a:r>
          </a:p>
          <a:p>
            <a:r>
              <a:rPr lang="en-US" sz="2200" b="0" i="0" u="none" strike="noStrike" dirty="0">
                <a:effectLst/>
                <a:latin typeface="Helvetica Neue"/>
                <a:ea typeface="Helvetica Neue"/>
                <a:cs typeface="Helvetica Neue"/>
                <a:sym typeface="Helvetica Neue"/>
              </a:rPr>
              <a:t>In PowerPoint, the Accessibility Checker runs automatically in the background when you're creating a presentation. If the Accessibility Checker detects accessibility issues, you will get a reminder in the status bar.</a:t>
            </a:r>
          </a:p>
          <a:p>
            <a:endParaRPr lang="en-US" dirty="0"/>
          </a:p>
        </p:txBody>
      </p:sp>
    </p:spTree>
    <p:extLst>
      <p:ext uri="{BB962C8B-B14F-4D97-AF65-F5344CB8AC3E}">
        <p14:creationId xmlns:p14="http://schemas.microsoft.com/office/powerpoint/2010/main" val="3498567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p:nvPr/>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 name="Rectangle"/>
          <p:cNvSpPr/>
          <p:nvPr/>
        </p:nvSpPr>
        <p:spPr>
          <a:xfrm>
            <a:off x="-685800" y="13512800"/>
            <a:ext cx="27317806" cy="1270000"/>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3" name="uvm tower green.jpg" descr="uvm tower green.jpg"/>
          <p:cNvPicPr>
            <a:picLocks noChangeAspect="1"/>
          </p:cNvPicPr>
          <p:nvPr/>
        </p:nvPicPr>
        <p:blipFill>
          <a:blip r:embed="rId2"/>
          <a:stretch>
            <a:fillRect/>
          </a:stretch>
        </p:blipFill>
        <p:spPr>
          <a:xfrm>
            <a:off x="0" y="11085386"/>
            <a:ext cx="2113117" cy="2630615"/>
          </a:xfrm>
          <a:prstGeom prst="rect">
            <a:avLst/>
          </a:prstGeom>
          <a:ln w="12700">
            <a:miter lim="400000"/>
          </a:ln>
        </p:spPr>
      </p:pic>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7"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defTabSz="2438338">
              <a:lnSpc>
                <a:spcPct val="80000"/>
              </a:lnSpc>
              <a:buSzTx/>
              <a:buNone/>
              <a:defRPr sz="25000" b="1" spc="-250">
                <a:latin typeface="Helvetica Neue"/>
                <a:ea typeface="Helvetica Neue"/>
                <a:cs typeface="Helvetica Neue"/>
                <a:sym typeface="Helvetica Neue"/>
              </a:defRPr>
            </a:lvl1pPr>
            <a:lvl2pPr marL="0" indent="457200" algn="ctr" defTabSz="2438338">
              <a:lnSpc>
                <a:spcPct val="80000"/>
              </a:lnSpc>
              <a:buSzTx/>
              <a:buNone/>
              <a:defRPr sz="25000" b="1" spc="-250">
                <a:latin typeface="Helvetica Neue"/>
                <a:ea typeface="Helvetica Neue"/>
                <a:cs typeface="Helvetica Neue"/>
                <a:sym typeface="Helvetica Neue"/>
              </a:defRPr>
            </a:lvl2pPr>
            <a:lvl3pPr marL="0" indent="914400" algn="ctr" defTabSz="2438338">
              <a:lnSpc>
                <a:spcPct val="80000"/>
              </a:lnSpc>
              <a:buSzTx/>
              <a:buNone/>
              <a:defRPr sz="25000" b="1" spc="-250">
                <a:latin typeface="Helvetica Neue"/>
                <a:ea typeface="Helvetica Neue"/>
                <a:cs typeface="Helvetica Neue"/>
                <a:sym typeface="Helvetica Neue"/>
              </a:defRPr>
            </a:lvl3pPr>
            <a:lvl4pPr marL="0" indent="1371600" algn="ctr" defTabSz="2438338">
              <a:lnSpc>
                <a:spcPct val="80000"/>
              </a:lnSpc>
              <a:buSzTx/>
              <a:buNone/>
              <a:defRPr sz="25000" b="1" spc="-250">
                <a:latin typeface="Helvetica Neue"/>
                <a:ea typeface="Helvetica Neue"/>
                <a:cs typeface="Helvetica Neue"/>
                <a:sym typeface="Helvetica Neue"/>
              </a:defRPr>
            </a:lvl4pPr>
            <a:lvl5pPr marL="0" indent="1828800" algn="ctr" defTabSz="2438338">
              <a:lnSpc>
                <a:spcPct val="80000"/>
              </a:lnSpc>
              <a:buSzTx/>
              <a:buNone/>
              <a:defRPr sz="25000" b="1" spc="-250">
                <a:latin typeface="Helvetica Neue"/>
                <a:ea typeface="Helvetica Neue"/>
                <a:cs typeface="Helvetica Neue"/>
                <a:sym typeface="Helvetica Neue"/>
              </a:defRPr>
            </a:lvl5pPr>
          </a:lstStyle>
          <a:p>
            <a:r>
              <a:t>100%</a:t>
            </a:r>
          </a:p>
          <a:p>
            <a:pPr lvl="1"/>
            <a:endParaRPr/>
          </a:p>
          <a:p>
            <a:pPr lvl="2"/>
            <a:endParaRPr/>
          </a:p>
          <a:p>
            <a:pPr lvl="3"/>
            <a:endParaRPr/>
          </a:p>
          <a:p>
            <a:pPr lvl="4"/>
            <a:endParaRPr/>
          </a:p>
        </p:txBody>
      </p:sp>
      <p:sp>
        <p:nvSpPr>
          <p:cNvPr id="108"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a:buSzTx/>
              <a:buNone/>
              <a:defRPr sz="5500" b="1">
                <a:latin typeface="Helvetica Neue"/>
                <a:ea typeface="Helvetica Neue"/>
                <a:cs typeface="Helvetica Neue"/>
                <a:sym typeface="Helvetica Neue"/>
              </a:defRPr>
            </a:lvl1pPr>
          </a:lstStyle>
          <a:p>
            <a:r>
              <a:t>Fact information</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6"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a:buSzTx/>
              <a:buNone/>
              <a:defRPr sz="3600" b="1">
                <a:latin typeface="Helvetica Neue"/>
                <a:ea typeface="Helvetica Neue"/>
                <a:cs typeface="Helvetica Neue"/>
                <a:sym typeface="Helvetica Neue"/>
              </a:defRPr>
            </a:lvl1pPr>
          </a:lstStyle>
          <a:p>
            <a:r>
              <a:t>Attribution</a:t>
            </a:r>
          </a:p>
        </p:txBody>
      </p:sp>
      <p:sp>
        <p:nvSpPr>
          <p:cNvPr id="117"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defTabSz="2438338">
              <a:lnSpc>
                <a:spcPct val="90000"/>
              </a:lnSpc>
              <a:buSzTx/>
              <a:buNone/>
              <a:defRPr sz="8500" spc="-170">
                <a:latin typeface="Helvetica Neue Medium"/>
                <a:ea typeface="Helvetica Neue Medium"/>
                <a:cs typeface="Helvetica Neue Medium"/>
                <a:sym typeface="Helvetica Neue Medium"/>
              </a:defRPr>
            </a:lvl1pPr>
            <a:lvl2pPr marL="638923" indent="-12700" defTabSz="2438338">
              <a:lnSpc>
                <a:spcPct val="90000"/>
              </a:lnSpc>
              <a:buSzTx/>
              <a:buNone/>
              <a:defRPr sz="8500" spc="-170">
                <a:latin typeface="Helvetica Neue Medium"/>
                <a:ea typeface="Helvetica Neue Medium"/>
                <a:cs typeface="Helvetica Neue Medium"/>
                <a:sym typeface="Helvetica Neue Medium"/>
              </a:defRPr>
            </a:lvl2pPr>
            <a:lvl3pPr marL="638923" indent="444500" defTabSz="2438338">
              <a:lnSpc>
                <a:spcPct val="90000"/>
              </a:lnSpc>
              <a:buSzTx/>
              <a:buNone/>
              <a:defRPr sz="8500" spc="-170">
                <a:latin typeface="Helvetica Neue Medium"/>
                <a:ea typeface="Helvetica Neue Medium"/>
                <a:cs typeface="Helvetica Neue Medium"/>
                <a:sym typeface="Helvetica Neue Medium"/>
              </a:defRPr>
            </a:lvl3pPr>
            <a:lvl4pPr marL="638923" indent="901700" defTabSz="2438338">
              <a:lnSpc>
                <a:spcPct val="90000"/>
              </a:lnSpc>
              <a:buSzTx/>
              <a:buNone/>
              <a:defRPr sz="8500" spc="-170">
                <a:latin typeface="Helvetica Neue Medium"/>
                <a:ea typeface="Helvetica Neue Medium"/>
                <a:cs typeface="Helvetica Neue Medium"/>
                <a:sym typeface="Helvetica Neue Medium"/>
              </a:defRPr>
            </a:lvl4pPr>
            <a:lvl5pPr marL="638923" indent="1358900" defTabSz="2438338">
              <a:lnSpc>
                <a:spcPct val="90000"/>
              </a:lnSpc>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5"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6"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7"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5"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rPr dirty="0"/>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a:spcBef>
                <a:spcPts val="1200"/>
              </a:spcBef>
              <a:buSzTx/>
              <a:buNone/>
              <a:defRPr sz="7200"/>
            </a:lvl1pPr>
            <a:lvl2pPr marL="0" indent="457200">
              <a:spcBef>
                <a:spcPts val="1200"/>
              </a:spcBef>
              <a:buSzTx/>
              <a:buNone/>
              <a:defRPr sz="7200"/>
            </a:lvl2pPr>
            <a:lvl3pPr marL="0" indent="914400">
              <a:spcBef>
                <a:spcPts val="1200"/>
              </a:spcBef>
              <a:buSzTx/>
              <a:buNone/>
              <a:defRPr sz="7200"/>
            </a:lvl3pPr>
            <a:lvl4pPr marL="0" indent="1371600">
              <a:spcBef>
                <a:spcPts val="1200"/>
              </a:spcBef>
              <a:buSzTx/>
              <a:buNone/>
              <a:defRPr sz="7200"/>
            </a:lvl4pPr>
            <a:lvl5pPr marL="0" indent="1828800">
              <a:spcBef>
                <a:spcPts val="1200"/>
              </a:spcBef>
              <a:buSzTx/>
              <a:buNone/>
              <a:defRPr sz="7200"/>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Rectangle"/>
          <p:cNvSpPr/>
          <p:nvPr/>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 name="Rectangle"/>
          <p:cNvSpPr/>
          <p:nvPr/>
        </p:nvSpPr>
        <p:spPr>
          <a:xfrm>
            <a:off x="-685800" y="13512800"/>
            <a:ext cx="27317806" cy="1270000"/>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6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3"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4"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1"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9"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90"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Agenda Subtitle</a:t>
            </a:r>
          </a:p>
        </p:txBody>
      </p:sp>
      <p:sp>
        <p:nvSpPr>
          <p:cNvPr id="91" name="Body Level One…"/>
          <p:cNvSpPr txBox="1">
            <a:spLocks noGrp="1"/>
          </p:cNvSpPr>
          <p:nvPr>
            <p:ph type="body" idx="1" hasCustomPrompt="1"/>
          </p:nvPr>
        </p:nvSpPr>
        <p:spPr>
          <a:prstGeom prst="rect">
            <a:avLst/>
          </a:prstGeom>
        </p:spPr>
        <p:txBody>
          <a:bodyPr/>
          <a:lstStyle>
            <a:lvl1pPr marL="0" indent="0">
              <a:spcBef>
                <a:spcPts val="1800"/>
              </a:spcBef>
              <a:buSzTx/>
              <a:buNone/>
              <a:defRPr sz="5500" spc="-55">
                <a:latin typeface="Helvetica Neue"/>
                <a:ea typeface="Helvetica Neue"/>
                <a:cs typeface="Helvetica Neue"/>
                <a:sym typeface="Helvetica Neue"/>
              </a:defRPr>
            </a:lvl1pPr>
            <a:lvl2pPr marL="0" indent="457200">
              <a:spcBef>
                <a:spcPts val="1800"/>
              </a:spcBef>
              <a:buSzTx/>
              <a:buNone/>
              <a:defRPr sz="5500" spc="-55">
                <a:latin typeface="Helvetica Neue"/>
                <a:ea typeface="Helvetica Neue"/>
                <a:cs typeface="Helvetica Neue"/>
                <a:sym typeface="Helvetica Neue"/>
              </a:defRPr>
            </a:lvl2pPr>
            <a:lvl3pPr marL="0" indent="914400">
              <a:spcBef>
                <a:spcPts val="1800"/>
              </a:spcBef>
              <a:buSzTx/>
              <a:buNone/>
              <a:defRPr sz="5500" spc="-55">
                <a:latin typeface="Helvetica Neue"/>
                <a:ea typeface="Helvetica Neue"/>
                <a:cs typeface="Helvetica Neue"/>
                <a:sym typeface="Helvetica Neue"/>
              </a:defRPr>
            </a:lvl3pPr>
            <a:lvl4pPr marL="0" indent="1371600">
              <a:spcBef>
                <a:spcPts val="1800"/>
              </a:spcBef>
              <a:buSzTx/>
              <a:buNone/>
              <a:defRPr sz="5500" spc="-55">
                <a:latin typeface="Helvetica Neue"/>
                <a:ea typeface="Helvetica Neue"/>
                <a:cs typeface="Helvetica Neue"/>
                <a:sym typeface="Helvetica Neue"/>
              </a:defRPr>
            </a:lvl4pPr>
            <a:lvl5pPr marL="0" indent="1828800">
              <a:spcBef>
                <a:spcPts val="1800"/>
              </a:spcBef>
              <a:buSzTx/>
              <a:buNone/>
              <a:defRPr sz="5500" spc="-55">
                <a:latin typeface="Helvetica Neue"/>
                <a:ea typeface="Helvetica Neue"/>
                <a:cs typeface="Helvetica Neue"/>
                <a:sym typeface="Helvetica Neue"/>
              </a:defRPr>
            </a:lvl5pPr>
          </a:lstStyle>
          <a:p>
            <a:r>
              <a:t>Agenda Topics</a:t>
            </a:r>
          </a:p>
          <a:p>
            <a:pPr lvl="1"/>
            <a:endParaRPr/>
          </a:p>
          <a:p>
            <a:pPr lvl="2"/>
            <a:endParaRPr/>
          </a:p>
          <a:p>
            <a:pPr lvl="3"/>
            <a:endParaRPr/>
          </a:p>
          <a:p>
            <a:pPr lvl="4"/>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9"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defTabSz="2438338">
              <a:lnSpc>
                <a:spcPct val="80000"/>
              </a:lnSpc>
              <a:buSzTx/>
              <a:buNone/>
              <a:defRPr sz="11600" spc="-232">
                <a:latin typeface="Helvetica Neue Medium"/>
                <a:ea typeface="Helvetica Neue Medium"/>
                <a:cs typeface="Helvetica Neue Medium"/>
                <a:sym typeface="Helvetica Neue Medium"/>
              </a:defRPr>
            </a:lvl1pPr>
            <a:lvl2pPr marL="0" indent="457200" algn="ctr" defTabSz="2438338">
              <a:lnSpc>
                <a:spcPct val="80000"/>
              </a:lnSpc>
              <a:buSzTx/>
              <a:buNone/>
              <a:defRPr sz="11600" spc="-232">
                <a:latin typeface="Helvetica Neue Medium"/>
                <a:ea typeface="Helvetica Neue Medium"/>
                <a:cs typeface="Helvetica Neue Medium"/>
                <a:sym typeface="Helvetica Neue Medium"/>
              </a:defRPr>
            </a:lvl2pPr>
            <a:lvl3pPr marL="0" indent="914400" algn="ctr" defTabSz="2438338">
              <a:lnSpc>
                <a:spcPct val="80000"/>
              </a:lnSpc>
              <a:buSzTx/>
              <a:buNone/>
              <a:defRPr sz="11600" spc="-232">
                <a:latin typeface="Helvetica Neue Medium"/>
                <a:ea typeface="Helvetica Neue Medium"/>
                <a:cs typeface="Helvetica Neue Medium"/>
                <a:sym typeface="Helvetica Neue Medium"/>
              </a:defRPr>
            </a:lvl3pPr>
            <a:lvl4pPr marL="0" indent="1371600" algn="ctr" defTabSz="2438338">
              <a:lnSpc>
                <a:spcPct val="80000"/>
              </a:lnSpc>
              <a:buSzTx/>
              <a:buNone/>
              <a:defRPr sz="11600" spc="-232">
                <a:latin typeface="Helvetica Neue Medium"/>
                <a:ea typeface="Helvetica Neue Medium"/>
                <a:cs typeface="Helvetica Neue Medium"/>
                <a:sym typeface="Helvetica Neue Medium"/>
              </a:defRPr>
            </a:lvl4pPr>
            <a:lvl5pPr marL="0" indent="1828800" algn="ctr" defTabSz="2438338">
              <a:lnSpc>
                <a:spcPct val="80000"/>
              </a:lnSpc>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
        <p:nvSpPr>
          <p:cNvPr id="5" name="Rectangle">
            <a:extLst>
              <a:ext uri="{FF2B5EF4-FFF2-40B4-BE49-F238E27FC236}">
                <a16:creationId xmlns:a16="http://schemas.microsoft.com/office/drawing/2014/main" id="{00D0525C-F81E-4587-493D-3E4870CD6349}"/>
              </a:ext>
              <a:ext uri="{C183D7F6-B498-43B3-948B-1728B52AA6E4}">
                <adec:decorative xmlns:adec="http://schemas.microsoft.com/office/drawing/2017/decorative" val="1"/>
              </a:ext>
            </a:extLst>
          </p:cNvPr>
          <p:cNvSpPr/>
          <p:nvPr userDrawn="1"/>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Rectangle">
            <a:extLst>
              <a:ext uri="{FF2B5EF4-FFF2-40B4-BE49-F238E27FC236}">
                <a16:creationId xmlns:a16="http://schemas.microsoft.com/office/drawing/2014/main" id="{8E77CCD0-F666-6A97-DF44-C271283F1457}"/>
              </a:ext>
              <a:ext uri="{C183D7F6-B498-43B3-948B-1728B52AA6E4}">
                <adec:decorative xmlns:adec="http://schemas.microsoft.com/office/drawing/2017/decorative" val="1"/>
              </a:ext>
            </a:extLst>
          </p:cNvPr>
          <p:cNvSpPr/>
          <p:nvPr userDrawn="1"/>
        </p:nvSpPr>
        <p:spPr>
          <a:xfrm>
            <a:off x="-685800" y="13512800"/>
            <a:ext cx="27317806" cy="1270000"/>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7" name="uvm tower green.jpg">
            <a:extLst>
              <a:ext uri="{FF2B5EF4-FFF2-40B4-BE49-F238E27FC236}">
                <a16:creationId xmlns:a16="http://schemas.microsoft.com/office/drawing/2014/main" id="{F0BE40F7-1505-482D-FBA0-2DA5A5501F97}"/>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0" y="11085386"/>
            <a:ext cx="2113117" cy="2630615"/>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p:titleStyle>
    <p:bodyStyle>
      <a:lvl1pPr marL="6350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1pPr>
      <a:lvl2pPr marL="12446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2pPr>
      <a:lvl3pPr marL="18542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3pPr>
      <a:lvl4pPr marL="24638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4pPr>
      <a:lvl5pPr marL="30734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5pPr>
      <a:lvl6pPr marL="36830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6pPr>
      <a:lvl7pPr marL="42926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7pPr>
      <a:lvl8pPr marL="49022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8pPr>
      <a:lvl9pPr marL="55118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webaim.org/resources/contrastchecker/"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hyperlink" Target="https://www.uvm.edu/academicsuccess/captioning"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uvm.edu/academicsuccess/audio-description"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accessiblewebsiteservices.com/accessible-file-naming-conventions/"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mtu.edu/umc/services/websites/writing/characters-avoi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ccessiblewebsiteservices.com/accessible-file-naming-convention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mtu.edu/umc/services/websites/writing/characters-avoi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www.uvm.edu/sites/default/files/Center-on-Disability-and-Community-Inclusion/A11y/UVM_Center_on_Disability_and_Community_Inclusion_Checklist_for_Designing_Accessible_Documents.pdf" TargetMode="External"/><Relationship Id="rId5" Type="http://schemas.openxmlformats.org/officeDocument/2006/relationships/hyperlink" Target="https://www.uvm.edu/cess/cdci/cdci-accessibility-resources" TargetMode="External"/><Relationship Id="rId4" Type="http://schemas.openxmlformats.org/officeDocument/2006/relationships/hyperlink" Target="https://webaim.org/techniques/powerpoin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c.edu/about/offices_and_divisions/digital-accessibility/guides_tutorials/alternative_text/decorative-images/index.php"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s://www.toptal.com/designers/colorfilter" TargetMode="External"/><Relationship Id="rId4" Type="http://schemas.openxmlformats.org/officeDocument/2006/relationships/hyperlink" Target="https://webaim.org/resources/contrastcheck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o.uvm.edu/accessible-even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tableswi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Accessible PowerPoint"/>
          <p:cNvSpPr txBox="1">
            <a:spLocks noGrp="1"/>
          </p:cNvSpPr>
          <p:nvPr>
            <p:ph type="title" idx="4294967295"/>
          </p:nvPr>
        </p:nvSpPr>
        <p:spPr>
          <a:xfrm>
            <a:off x="2514599" y="1620105"/>
            <a:ext cx="14364731" cy="645773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a:lnSpc>
                <a:spcPct val="80000"/>
              </a:lnSpc>
              <a:defRPr sz="12200" spc="-244">
                <a:solidFill>
                  <a:srgbClr val="000000"/>
                </a:solidFill>
                <a:latin typeface="+mn-lt"/>
                <a:ea typeface="+mn-ea"/>
                <a:cs typeface="+mn-cs"/>
                <a:sym typeface="BrownPro-Bold"/>
              </a:defRPr>
            </a:lvl1pPr>
          </a:lstStyle>
          <a:p>
            <a:pPr marL="0" marR="0" lvl="0" indent="0" algn="l" defTabSz="2438338" rtl="0" eaLnBrk="1" fontAlgn="auto" latinLnBrk="0" hangingPunct="0">
              <a:lnSpc>
                <a:spcPct val="114000"/>
              </a:lnSpc>
              <a:spcBef>
                <a:spcPts val="0"/>
              </a:spcBef>
              <a:spcAft>
                <a:spcPts val="0"/>
              </a:spcAft>
              <a:buClrTx/>
              <a:buSzTx/>
              <a:buFontTx/>
              <a:buNone/>
              <a:tabLst/>
              <a:defRPr/>
            </a:pPr>
            <a:r>
              <a:rPr kumimoji="0" lang="en-US" sz="12200" b="0" u="none" strike="noStrike" kern="0" cap="none" spc="-244" normalizeH="0" baseline="0" noProof="0" dirty="0">
                <a:ln>
                  <a:noFill/>
                </a:ln>
                <a:solidFill>
                  <a:srgbClr val="000000"/>
                </a:solidFill>
                <a:effectLst/>
                <a:uLnTx/>
                <a:uFillTx/>
                <a:sym typeface="BrownPro-Bold"/>
              </a:rPr>
              <a:t>Accessible PowerPoint </a:t>
            </a:r>
            <a:br>
              <a:rPr kumimoji="0" lang="en-US" sz="12200" b="0" u="none" strike="noStrike" kern="0" cap="none" spc="-244" normalizeH="0" baseline="0" noProof="0" dirty="0">
                <a:ln>
                  <a:noFill/>
                </a:ln>
                <a:solidFill>
                  <a:srgbClr val="000000"/>
                </a:solidFill>
                <a:effectLst/>
                <a:uLnTx/>
                <a:uFillTx/>
                <a:sym typeface="BrownPro-Bold"/>
              </a:rPr>
            </a:br>
            <a:r>
              <a:rPr kumimoji="0" lang="en-US" sz="12200" b="0" u="none" strike="noStrike" kern="0" cap="none" spc="-244" normalizeH="0" baseline="0" noProof="0" dirty="0">
                <a:ln>
                  <a:noFill/>
                </a:ln>
                <a:solidFill>
                  <a:srgbClr val="000000"/>
                </a:solidFill>
                <a:effectLst/>
                <a:uLnTx/>
                <a:uFillTx/>
                <a:sym typeface="BrownPro-Bold"/>
              </a:rPr>
              <a:t>Documents</a:t>
            </a:r>
          </a:p>
        </p:txBody>
      </p:sp>
      <p:sp>
        <p:nvSpPr>
          <p:cNvPr id="153" name="Jesse Suter"/>
          <p:cNvSpPr txBox="1"/>
          <p:nvPr/>
        </p:nvSpPr>
        <p:spPr>
          <a:xfrm>
            <a:off x="2514599" y="8822297"/>
            <a:ext cx="462306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4200">
                <a:solidFill>
                  <a:srgbClr val="000000"/>
                </a:solidFill>
                <a:latin typeface="+mn-lt"/>
                <a:ea typeface="+mn-ea"/>
                <a:cs typeface="+mn-cs"/>
                <a:sym typeface="BrownPro-Bold"/>
              </a:defRPr>
            </a:lvl1pPr>
          </a:lstStyle>
          <a:p>
            <a:r>
              <a:rPr lang="en-US" sz="6600" dirty="0"/>
              <a:t>Jesse Suter</a:t>
            </a:r>
            <a:endParaRPr sz="6600" dirty="0"/>
          </a:p>
        </p:txBody>
      </p:sp>
      <p:sp>
        <p:nvSpPr>
          <p:cNvPr id="156" name="go.uvm.edu/accessibility"/>
          <p:cNvSpPr txBox="1"/>
          <p:nvPr/>
        </p:nvSpPr>
        <p:spPr>
          <a:xfrm>
            <a:off x="17220179" y="237454"/>
            <a:ext cx="7163821"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rPr lang="en-US" dirty="0" err="1"/>
              <a:t>go.uvm.edu</a:t>
            </a:r>
            <a:r>
              <a:rPr lang="en-US" dirty="0"/>
              <a:t>/accessibility</a:t>
            </a:r>
            <a:endParaRPr dirty="0"/>
          </a:p>
        </p:txBody>
      </p:sp>
      <p:pic>
        <p:nvPicPr>
          <p:cNvPr id="3" name="ppt icon" descr="Red icon of piece of paper with banner with the letters PPT">
            <a:extLst>
              <a:ext uri="{FF2B5EF4-FFF2-40B4-BE49-F238E27FC236}">
                <a16:creationId xmlns:a16="http://schemas.microsoft.com/office/drawing/2014/main" id="{25C2DE53-64F3-3C29-530D-90B795DEF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1523" y="593124"/>
            <a:ext cx="13559937" cy="13559937"/>
          </a:xfrm>
          <a:prstGeom prst="rect">
            <a:avLst/>
          </a:prstGeom>
        </p:spPr>
      </p:pic>
      <p:pic>
        <p:nvPicPr>
          <p:cNvPr id="6" name="Picture 5" descr="Outline of person representing accessibility.">
            <a:extLst>
              <a:ext uri="{FF2B5EF4-FFF2-40B4-BE49-F238E27FC236}">
                <a16:creationId xmlns:a16="http://schemas.microsoft.com/office/drawing/2014/main" id="{D2768645-9C96-9EA8-0DD2-7510A45BA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1845" y="2538310"/>
            <a:ext cx="5359291" cy="5359291"/>
          </a:xfrm>
          <a:prstGeom prst="rect">
            <a:avLst/>
          </a:prstGeom>
        </p:spPr>
      </p:pic>
    </p:spTree>
    <p:extLst>
      <p:ext uri="{BB962C8B-B14F-4D97-AF65-F5344CB8AC3E}">
        <p14:creationId xmlns:p14="http://schemas.microsoft.com/office/powerpoint/2010/main" val="3106418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OWERPOINT HAS AN AUTOMATED ACCESSIBILITY CHECKER"/>
          <p:cNvSpPr txBox="1">
            <a:spLocks noGrp="1"/>
          </p:cNvSpPr>
          <p:nvPr>
            <p:ph type="title" idx="4294967295"/>
          </p:nvPr>
        </p:nvSpPr>
        <p:spPr>
          <a:xfrm>
            <a:off x="7491500" y="197631"/>
            <a:ext cx="15768740"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all" spc="0" normalizeH="0" baseline="0" noProof="0" dirty="0">
                <a:ln>
                  <a:noFill/>
                </a:ln>
                <a:solidFill>
                  <a:srgbClr val="FFFFFF"/>
                </a:solidFill>
                <a:effectLst/>
                <a:uLnTx/>
                <a:uFillTx/>
                <a:latin typeface="+mn-lt"/>
                <a:ea typeface="+mn-ea"/>
                <a:cs typeface="+mn-cs"/>
                <a:sym typeface="BrownPro-Bold"/>
              </a:rPr>
              <a:t>What the accessibility Checker Should Look Like</a:t>
            </a:r>
            <a:endPar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endParaRPr>
          </a:p>
        </p:txBody>
      </p:sp>
      <p:pic>
        <p:nvPicPr>
          <p:cNvPr id="8" name="Picture 7" descr="A screenshot of a Microsoft PowerPoint document, with the Accessibility Checker open in the right hand pane of the screen.">
            <a:extLst>
              <a:ext uri="{FF2B5EF4-FFF2-40B4-BE49-F238E27FC236}">
                <a16:creationId xmlns:a16="http://schemas.microsoft.com/office/drawing/2014/main" id="{23923F98-C912-A66B-B4C7-CA53E531E6F9}"/>
              </a:ext>
            </a:extLst>
          </p:cNvPr>
          <p:cNvPicPr>
            <a:picLocks noChangeAspect="1"/>
          </p:cNvPicPr>
          <p:nvPr/>
        </p:nvPicPr>
        <p:blipFill rotWithShape="1">
          <a:blip r:embed="rId3">
            <a:extLst>
              <a:ext uri="{28A0092B-C50C-407E-A947-70E740481C1C}">
                <a14:useLocalDpi xmlns:a14="http://schemas.microsoft.com/office/drawing/2010/main" val="0"/>
              </a:ext>
            </a:extLst>
          </a:blip>
          <a:srcRect l="24161"/>
          <a:stretch/>
        </p:blipFill>
        <p:spPr>
          <a:xfrm>
            <a:off x="2711640" y="1328753"/>
            <a:ext cx="20548600" cy="11666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CA56AA95-B610-93EB-7808-CC75969526F5}"/>
              </a:ext>
              <a:ext uri="{C183D7F6-B498-43B3-948B-1728B52AA6E4}">
                <adec:decorative xmlns:adec="http://schemas.microsoft.com/office/drawing/2017/decorative" val="1"/>
              </a:ext>
            </a:extLst>
          </p:cNvPr>
          <p:cNvSpPr/>
          <p:nvPr/>
        </p:nvSpPr>
        <p:spPr>
          <a:xfrm>
            <a:off x="15652560" y="2527300"/>
            <a:ext cx="6019800" cy="8661400"/>
          </a:xfrm>
          <a:prstGeom prst="ellipse">
            <a:avLst/>
          </a:prstGeom>
          <a:noFill/>
          <a:ln w="1397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347606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ACCESSIBILITY CHECKER : ALT-TEXT"/>
          <p:cNvSpPr txBox="1">
            <a:spLocks noGrp="1"/>
          </p:cNvSpPr>
          <p:nvPr>
            <p:ph type="title" idx="4294967295"/>
          </p:nvPr>
        </p:nvSpPr>
        <p:spPr>
          <a:xfrm>
            <a:off x="14076679" y="241299"/>
            <a:ext cx="992695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ALT-TEXT</a:t>
            </a:r>
          </a:p>
        </p:txBody>
      </p:sp>
      <p:sp>
        <p:nvSpPr>
          <p:cNvPr id="213" name="“Missing Object Description” = no alt-text on an image."/>
          <p:cNvSpPr txBox="1"/>
          <p:nvPr/>
        </p:nvSpPr>
        <p:spPr>
          <a:xfrm>
            <a:off x="902997" y="2102932"/>
            <a:ext cx="9003003" cy="595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pPr marL="0" indent="0" algn="ctr">
              <a:buNone/>
            </a:pPr>
            <a:r>
              <a:rPr dirty="0"/>
              <a:t>“Missing Object Description” </a:t>
            </a:r>
            <a:endParaRPr lang="en-US" dirty="0"/>
          </a:p>
          <a:p>
            <a:pPr marL="0" indent="0" algn="ctr">
              <a:buNone/>
            </a:pPr>
            <a:r>
              <a:rPr dirty="0"/>
              <a:t>= </a:t>
            </a:r>
            <a:endParaRPr lang="en-US" dirty="0"/>
          </a:p>
          <a:p>
            <a:pPr marL="0" indent="0" algn="ctr">
              <a:buNone/>
            </a:pPr>
            <a:r>
              <a:rPr dirty="0"/>
              <a:t>no alt-text on an image.</a:t>
            </a:r>
          </a:p>
        </p:txBody>
      </p:sp>
      <p:pic>
        <p:nvPicPr>
          <p:cNvPr id="214" name="Text: Why Fix? Alternative text for images and other objects is very important for people who can’t see the screen. Screen readers read alternative text aloud, so it’s the only information many have about the image. Good alternative text helps them under" descr="Text: Why Fix? Alternative text for images and other objects is very important for people who can’t see the screen. Screen readers read alternative text aloud, so it’s the only information many have about the image. Good alternative text helps them understand the image.Steps to Fix: 1. Right-click the object, then select Edit Alt Text. 2. If the object is meaningful, type a description of it in the text box on the Alt Text pane; otherwise, if the object is purely decorative, select the Decorative check box."/>
          <p:cNvPicPr>
            <a:picLocks noChangeAspect="1"/>
          </p:cNvPicPr>
          <p:nvPr/>
        </p:nvPicPr>
        <p:blipFill>
          <a:blip r:embed="rId3"/>
          <a:stretch>
            <a:fillRect/>
          </a:stretch>
        </p:blipFill>
        <p:spPr>
          <a:xfrm>
            <a:off x="10157033" y="2102932"/>
            <a:ext cx="13323970" cy="10706063"/>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ECORATIVE OBJECTS"/>
          <p:cNvSpPr txBox="1">
            <a:spLocks noGrp="1"/>
          </p:cNvSpPr>
          <p:nvPr>
            <p:ph type="title" idx="4294967295"/>
          </p:nvPr>
        </p:nvSpPr>
        <p:spPr>
          <a:xfrm>
            <a:off x="17588201" y="241299"/>
            <a:ext cx="6249925"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DECORATIVE OBJECTS</a:t>
            </a:r>
          </a:p>
        </p:txBody>
      </p:sp>
      <p:sp>
        <p:nvSpPr>
          <p:cNvPr id="217" name="Decorative objects are items that do not contain meaning necessary to understand the document, such as arrows, starbursts, and lines.…"/>
          <p:cNvSpPr txBox="1"/>
          <p:nvPr/>
        </p:nvSpPr>
        <p:spPr>
          <a:xfrm>
            <a:off x="2787702" y="1530349"/>
            <a:ext cx="16790947" cy="1065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spcBef>
                <a:spcPts val="1200"/>
              </a:spcBef>
              <a:defRPr sz="7200">
                <a:solidFill>
                  <a:srgbClr val="000000"/>
                </a:solidFill>
                <a:latin typeface="+mn-lt"/>
                <a:ea typeface="+mn-ea"/>
                <a:cs typeface="+mn-cs"/>
                <a:sym typeface="BrownPro-Bold"/>
              </a:defRPr>
            </a:pPr>
            <a:r>
              <a:rPr dirty="0"/>
              <a:t>Decorative objects are items that do not contain meaning necessary to understand the document, such as arrows, starbursts, and lines. </a:t>
            </a:r>
          </a:p>
          <a:p>
            <a:pPr algn="l" defTabSz="825500">
              <a:spcBef>
                <a:spcPts val="1200"/>
              </a:spcBef>
              <a:defRPr sz="7200">
                <a:solidFill>
                  <a:srgbClr val="000000"/>
                </a:solidFill>
                <a:latin typeface="+mn-lt"/>
                <a:ea typeface="+mn-ea"/>
                <a:cs typeface="+mn-cs"/>
                <a:sym typeface="BrownPro-Bold"/>
              </a:defRPr>
            </a:pPr>
            <a:endParaRPr dirty="0"/>
          </a:p>
          <a:p>
            <a:pPr algn="l" defTabSz="825500">
              <a:spcBef>
                <a:spcPts val="1200"/>
              </a:spcBef>
              <a:defRPr sz="7200">
                <a:solidFill>
                  <a:srgbClr val="000000"/>
                </a:solidFill>
                <a:latin typeface="+mn-lt"/>
                <a:ea typeface="+mn-ea"/>
                <a:cs typeface="+mn-cs"/>
                <a:sym typeface="BrownPro-Bold"/>
              </a:defRPr>
            </a:pPr>
            <a:endParaRPr dirty="0"/>
          </a:p>
          <a:p>
            <a:pPr algn="l" defTabSz="825500">
              <a:spcBef>
                <a:spcPts val="1200"/>
              </a:spcBef>
              <a:defRPr sz="7200">
                <a:solidFill>
                  <a:srgbClr val="000000"/>
                </a:solidFill>
                <a:latin typeface="+mn-lt"/>
                <a:ea typeface="+mn-ea"/>
                <a:cs typeface="+mn-cs"/>
                <a:sym typeface="BrownPro-Bold"/>
              </a:defRPr>
            </a:pPr>
            <a:endParaRPr dirty="0"/>
          </a:p>
          <a:p>
            <a:pPr algn="l" defTabSz="825500">
              <a:spcBef>
                <a:spcPts val="1200"/>
              </a:spcBef>
              <a:defRPr sz="7200">
                <a:solidFill>
                  <a:srgbClr val="000000"/>
                </a:solidFill>
                <a:latin typeface="+mn-lt"/>
                <a:ea typeface="+mn-ea"/>
                <a:cs typeface="+mn-cs"/>
                <a:sym typeface="BrownPro-Bold"/>
              </a:defRPr>
            </a:pPr>
            <a:r>
              <a:rPr dirty="0"/>
              <a:t>This also includes decorative elements between chunks of text.</a:t>
            </a:r>
          </a:p>
        </p:txBody>
      </p:sp>
      <p:sp>
        <p:nvSpPr>
          <p:cNvPr id="218" name="Line">
            <a:extLst>
              <a:ext uri="{C183D7F6-B498-43B3-948B-1728B52AA6E4}">
                <adec:decorative xmlns:adec="http://schemas.microsoft.com/office/drawing/2017/decorative" val="1"/>
              </a:ext>
            </a:extLst>
          </p:cNvPr>
          <p:cNvSpPr/>
          <p:nvPr/>
        </p:nvSpPr>
        <p:spPr>
          <a:xfrm flipH="1" flipV="1">
            <a:off x="16856893" y="5615371"/>
            <a:ext cx="5316706" cy="4465146"/>
          </a:xfrm>
          <a:prstGeom prst="line">
            <a:avLst/>
          </a:prstGeom>
          <a:ln w="165100">
            <a:solidFill>
              <a:schemeClr val="accent5"/>
            </a:solidFill>
            <a:miter lim="400000"/>
            <a:tailEnd type="triangle"/>
          </a:ln>
        </p:spPr>
        <p:txBody>
          <a:bodyPr lIns="50800" tIns="50800" rIns="50800" bIns="50800" anchor="ctr"/>
          <a:lstStyle/>
          <a:p>
            <a:endParaRPr/>
          </a:p>
        </p:txBody>
      </p:sp>
      <p:sp>
        <p:nvSpPr>
          <p:cNvPr id="219" name="Star">
            <a:extLst>
              <a:ext uri="{C183D7F6-B498-43B3-948B-1728B52AA6E4}">
                <adec:decorative xmlns:adec="http://schemas.microsoft.com/office/drawing/2017/decorative" val="1"/>
              </a:ext>
            </a:extLst>
          </p:cNvPr>
          <p:cNvSpPr/>
          <p:nvPr/>
        </p:nvSpPr>
        <p:spPr>
          <a:xfrm>
            <a:off x="19969441" y="2143165"/>
            <a:ext cx="3650894" cy="3472207"/>
          </a:xfrm>
          <a:prstGeom prst="star5">
            <a:avLst>
              <a:gd name="adj" fmla="val 19100"/>
              <a:gd name="hf" fmla="val 105146"/>
              <a:gd name="vf" fmla="val 110557"/>
            </a:avLst>
          </a:prstGeom>
          <a:solidFill>
            <a:schemeClr val="accent4">
              <a:hueOff val="-476017"/>
              <a:lumOff val="-10042"/>
            </a:scheme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20" name="Line">
            <a:extLst>
              <a:ext uri="{C183D7F6-B498-43B3-948B-1728B52AA6E4}">
                <adec:decorative xmlns:adec="http://schemas.microsoft.com/office/drawing/2017/decorative" val="1"/>
              </a:ext>
            </a:extLst>
          </p:cNvPr>
          <p:cNvSpPr/>
          <p:nvPr/>
        </p:nvSpPr>
        <p:spPr>
          <a:xfrm>
            <a:off x="5125017" y="8158879"/>
            <a:ext cx="2691886" cy="1"/>
          </a:xfrm>
          <a:prstGeom prst="line">
            <a:avLst/>
          </a:prstGeom>
          <a:ln w="50800">
            <a:solidFill>
              <a:schemeClr val="accent2">
                <a:hueOff val="-202083"/>
                <a:satOff val="17755"/>
                <a:lumOff val="-16089"/>
              </a:schemeClr>
            </a:solidFill>
            <a:miter lim="400000"/>
          </a:ln>
        </p:spPr>
        <p:txBody>
          <a:bodyPr lIns="50800" tIns="50800" rIns="50800" bIns="50800" anchor="ctr"/>
          <a:lstStyle/>
          <a:p>
            <a:endParaRPr/>
          </a:p>
        </p:txBody>
      </p:sp>
      <p:sp>
        <p:nvSpPr>
          <p:cNvPr id="221" name="Line">
            <a:extLst>
              <a:ext uri="{C183D7F6-B498-43B3-948B-1728B52AA6E4}">
                <adec:decorative xmlns:adec="http://schemas.microsoft.com/office/drawing/2017/decorative" val="1"/>
              </a:ext>
            </a:extLst>
          </p:cNvPr>
          <p:cNvSpPr/>
          <p:nvPr/>
        </p:nvSpPr>
        <p:spPr>
          <a:xfrm>
            <a:off x="11449617" y="8158879"/>
            <a:ext cx="2691886" cy="1"/>
          </a:xfrm>
          <a:prstGeom prst="line">
            <a:avLst/>
          </a:prstGeom>
          <a:ln w="50800">
            <a:solidFill>
              <a:schemeClr val="accent2">
                <a:hueOff val="-202083"/>
                <a:satOff val="17755"/>
                <a:lumOff val="-16089"/>
              </a:schemeClr>
            </a:solidFill>
            <a:miter lim="400000"/>
          </a:ln>
        </p:spPr>
        <p:txBody>
          <a:bodyPr lIns="50800" tIns="50800" rIns="50800" bIns="50800" anchor="ctr"/>
          <a:lstStyle/>
          <a:p>
            <a:endParaRPr/>
          </a:p>
        </p:txBody>
      </p:sp>
      <p:sp>
        <p:nvSpPr>
          <p:cNvPr id="222" name="Squirrel" descr="Decorative icon of a squirrel."/>
          <p:cNvSpPr/>
          <p:nvPr/>
        </p:nvSpPr>
        <p:spPr>
          <a:xfrm>
            <a:off x="8718175" y="7541879"/>
            <a:ext cx="1398982" cy="1107001"/>
          </a:xfrm>
          <a:custGeom>
            <a:avLst/>
            <a:gdLst/>
            <a:ahLst/>
            <a:cxnLst>
              <a:cxn ang="0">
                <a:pos x="wd2" y="hd2"/>
              </a:cxn>
              <a:cxn ang="5400000">
                <a:pos x="wd2" y="hd2"/>
              </a:cxn>
              <a:cxn ang="10800000">
                <a:pos x="wd2" y="hd2"/>
              </a:cxn>
              <a:cxn ang="16200000">
                <a:pos x="wd2" y="hd2"/>
              </a:cxn>
            </a:cxnLst>
            <a:rect l="0" t="0" r="r" b="b"/>
            <a:pathLst>
              <a:path w="21393" h="21504" extrusionOk="0">
                <a:moveTo>
                  <a:pt x="6268" y="0"/>
                </a:moveTo>
                <a:cubicBezTo>
                  <a:pt x="6220" y="-6"/>
                  <a:pt x="6188" y="55"/>
                  <a:pt x="6209" y="102"/>
                </a:cubicBezTo>
                <a:cubicBezTo>
                  <a:pt x="6247" y="191"/>
                  <a:pt x="6300" y="333"/>
                  <a:pt x="6370" y="523"/>
                </a:cubicBezTo>
                <a:cubicBezTo>
                  <a:pt x="6391" y="584"/>
                  <a:pt x="6348" y="645"/>
                  <a:pt x="6299" y="631"/>
                </a:cubicBezTo>
                <a:cubicBezTo>
                  <a:pt x="4335" y="-96"/>
                  <a:pt x="2404" y="1462"/>
                  <a:pt x="1558" y="2692"/>
                </a:cubicBezTo>
                <a:cubicBezTo>
                  <a:pt x="1494" y="2781"/>
                  <a:pt x="1435" y="2882"/>
                  <a:pt x="1376" y="2977"/>
                </a:cubicBezTo>
                <a:cubicBezTo>
                  <a:pt x="1344" y="3025"/>
                  <a:pt x="1376" y="3100"/>
                  <a:pt x="1424" y="3100"/>
                </a:cubicBezTo>
                <a:lnTo>
                  <a:pt x="1794" y="3100"/>
                </a:lnTo>
                <a:cubicBezTo>
                  <a:pt x="1847" y="3100"/>
                  <a:pt x="1873" y="3182"/>
                  <a:pt x="1836" y="3230"/>
                </a:cubicBezTo>
                <a:cubicBezTo>
                  <a:pt x="1477" y="3672"/>
                  <a:pt x="353" y="5229"/>
                  <a:pt x="69" y="7615"/>
                </a:cubicBezTo>
                <a:cubicBezTo>
                  <a:pt x="37" y="7887"/>
                  <a:pt x="17" y="8165"/>
                  <a:pt x="1" y="8444"/>
                </a:cubicBezTo>
                <a:cubicBezTo>
                  <a:pt x="-5" y="8498"/>
                  <a:pt x="38" y="8547"/>
                  <a:pt x="81" y="8527"/>
                </a:cubicBezTo>
                <a:lnTo>
                  <a:pt x="412" y="8391"/>
                </a:lnTo>
                <a:cubicBezTo>
                  <a:pt x="460" y="8370"/>
                  <a:pt x="503" y="8423"/>
                  <a:pt x="493" y="8484"/>
                </a:cubicBezTo>
                <a:cubicBezTo>
                  <a:pt x="364" y="9035"/>
                  <a:pt x="-48" y="11068"/>
                  <a:pt x="278" y="13175"/>
                </a:cubicBezTo>
                <a:cubicBezTo>
                  <a:pt x="658" y="15079"/>
                  <a:pt x="1392" y="16739"/>
                  <a:pt x="2548" y="17678"/>
                </a:cubicBezTo>
                <a:cubicBezTo>
                  <a:pt x="2580" y="17705"/>
                  <a:pt x="2623" y="17705"/>
                  <a:pt x="2655" y="17678"/>
                </a:cubicBezTo>
                <a:cubicBezTo>
                  <a:pt x="2939" y="17446"/>
                  <a:pt x="4217" y="16203"/>
                  <a:pt x="4115" y="12300"/>
                </a:cubicBezTo>
                <a:cubicBezTo>
                  <a:pt x="4072" y="10675"/>
                  <a:pt x="3307" y="7636"/>
                  <a:pt x="4998" y="7649"/>
                </a:cubicBezTo>
                <a:cubicBezTo>
                  <a:pt x="7498" y="7663"/>
                  <a:pt x="4668" y="13339"/>
                  <a:pt x="6316" y="17187"/>
                </a:cubicBezTo>
                <a:cubicBezTo>
                  <a:pt x="7226" y="19315"/>
                  <a:pt x="8477" y="19514"/>
                  <a:pt x="9414" y="19269"/>
                </a:cubicBezTo>
                <a:cubicBezTo>
                  <a:pt x="9473" y="19255"/>
                  <a:pt x="9521" y="19315"/>
                  <a:pt x="9516" y="19390"/>
                </a:cubicBezTo>
                <a:cubicBezTo>
                  <a:pt x="9446" y="19947"/>
                  <a:pt x="9297" y="20444"/>
                  <a:pt x="9099" y="20852"/>
                </a:cubicBezTo>
                <a:cubicBezTo>
                  <a:pt x="8960" y="21137"/>
                  <a:pt x="9131" y="21504"/>
                  <a:pt x="9394" y="21504"/>
                </a:cubicBezTo>
                <a:lnTo>
                  <a:pt x="10158" y="21504"/>
                </a:lnTo>
                <a:cubicBezTo>
                  <a:pt x="10324" y="21504"/>
                  <a:pt x="10533" y="21504"/>
                  <a:pt x="10763" y="21504"/>
                </a:cubicBezTo>
                <a:cubicBezTo>
                  <a:pt x="12669" y="21504"/>
                  <a:pt x="16447" y="21504"/>
                  <a:pt x="16709" y="21504"/>
                </a:cubicBezTo>
                <a:cubicBezTo>
                  <a:pt x="16918" y="21504"/>
                  <a:pt x="17041" y="21444"/>
                  <a:pt x="17111" y="21383"/>
                </a:cubicBezTo>
                <a:cubicBezTo>
                  <a:pt x="17159" y="21342"/>
                  <a:pt x="17218" y="21348"/>
                  <a:pt x="17261" y="21389"/>
                </a:cubicBezTo>
                <a:cubicBezTo>
                  <a:pt x="17282" y="21410"/>
                  <a:pt x="17303" y="21436"/>
                  <a:pt x="17325" y="21470"/>
                </a:cubicBezTo>
                <a:cubicBezTo>
                  <a:pt x="17346" y="21504"/>
                  <a:pt x="17389" y="21492"/>
                  <a:pt x="17400" y="21445"/>
                </a:cubicBezTo>
                <a:cubicBezTo>
                  <a:pt x="17459" y="21098"/>
                  <a:pt x="17293" y="20778"/>
                  <a:pt x="16993" y="20669"/>
                </a:cubicBezTo>
                <a:cubicBezTo>
                  <a:pt x="16667" y="20547"/>
                  <a:pt x="16436" y="19840"/>
                  <a:pt x="15420" y="20357"/>
                </a:cubicBezTo>
                <a:cubicBezTo>
                  <a:pt x="14884" y="20629"/>
                  <a:pt x="14268" y="20540"/>
                  <a:pt x="13722" y="20357"/>
                </a:cubicBezTo>
                <a:cubicBezTo>
                  <a:pt x="13652" y="20336"/>
                  <a:pt x="13632" y="20220"/>
                  <a:pt x="13680" y="20159"/>
                </a:cubicBezTo>
                <a:cubicBezTo>
                  <a:pt x="14622" y="18983"/>
                  <a:pt x="15570" y="16780"/>
                  <a:pt x="15522" y="14488"/>
                </a:cubicBezTo>
                <a:cubicBezTo>
                  <a:pt x="15522" y="14414"/>
                  <a:pt x="15575" y="14352"/>
                  <a:pt x="15634" y="14365"/>
                </a:cubicBezTo>
                <a:cubicBezTo>
                  <a:pt x="16249" y="14535"/>
                  <a:pt x="17341" y="14618"/>
                  <a:pt x="18251" y="13537"/>
                </a:cubicBezTo>
                <a:cubicBezTo>
                  <a:pt x="19600" y="11939"/>
                  <a:pt x="19706" y="11591"/>
                  <a:pt x="20161" y="11714"/>
                </a:cubicBezTo>
                <a:cubicBezTo>
                  <a:pt x="20739" y="12047"/>
                  <a:pt x="21204" y="11763"/>
                  <a:pt x="21349" y="11654"/>
                </a:cubicBezTo>
                <a:cubicBezTo>
                  <a:pt x="21381" y="11634"/>
                  <a:pt x="21398" y="11585"/>
                  <a:pt x="21387" y="11537"/>
                </a:cubicBezTo>
                <a:cubicBezTo>
                  <a:pt x="21323" y="11170"/>
                  <a:pt x="20953" y="9518"/>
                  <a:pt x="19203" y="10558"/>
                </a:cubicBezTo>
                <a:cubicBezTo>
                  <a:pt x="18314" y="11081"/>
                  <a:pt x="18031" y="10206"/>
                  <a:pt x="17972" y="9716"/>
                </a:cubicBezTo>
                <a:cubicBezTo>
                  <a:pt x="17966" y="9655"/>
                  <a:pt x="18004" y="9594"/>
                  <a:pt x="18052" y="9587"/>
                </a:cubicBezTo>
                <a:cubicBezTo>
                  <a:pt x="18807" y="9532"/>
                  <a:pt x="19535" y="9294"/>
                  <a:pt x="19889" y="8682"/>
                </a:cubicBezTo>
                <a:cubicBezTo>
                  <a:pt x="19910" y="8641"/>
                  <a:pt x="19953" y="8628"/>
                  <a:pt x="19991" y="8641"/>
                </a:cubicBezTo>
                <a:cubicBezTo>
                  <a:pt x="20403" y="8805"/>
                  <a:pt x="20858" y="8287"/>
                  <a:pt x="20847" y="7838"/>
                </a:cubicBezTo>
                <a:cubicBezTo>
                  <a:pt x="20847" y="7791"/>
                  <a:pt x="20862" y="7750"/>
                  <a:pt x="20894" y="7730"/>
                </a:cubicBezTo>
                <a:cubicBezTo>
                  <a:pt x="21263" y="7472"/>
                  <a:pt x="21552" y="7011"/>
                  <a:pt x="21295" y="6521"/>
                </a:cubicBezTo>
                <a:cubicBezTo>
                  <a:pt x="21022" y="6011"/>
                  <a:pt x="20740" y="5751"/>
                  <a:pt x="20499" y="5391"/>
                </a:cubicBezTo>
                <a:cubicBezTo>
                  <a:pt x="20301" y="5092"/>
                  <a:pt x="20091" y="4160"/>
                  <a:pt x="19208" y="3555"/>
                </a:cubicBezTo>
                <a:cubicBezTo>
                  <a:pt x="18416" y="3011"/>
                  <a:pt x="18014" y="2876"/>
                  <a:pt x="17575" y="2890"/>
                </a:cubicBezTo>
                <a:cubicBezTo>
                  <a:pt x="17479" y="2890"/>
                  <a:pt x="17388" y="2828"/>
                  <a:pt x="17335" y="2726"/>
                </a:cubicBezTo>
                <a:cubicBezTo>
                  <a:pt x="16906" y="1877"/>
                  <a:pt x="16741" y="863"/>
                  <a:pt x="16366" y="1039"/>
                </a:cubicBezTo>
                <a:cubicBezTo>
                  <a:pt x="15847" y="1284"/>
                  <a:pt x="15703" y="2481"/>
                  <a:pt x="15714" y="3549"/>
                </a:cubicBezTo>
                <a:cubicBezTo>
                  <a:pt x="15714" y="3671"/>
                  <a:pt x="15677" y="3779"/>
                  <a:pt x="15607" y="3861"/>
                </a:cubicBezTo>
                <a:cubicBezTo>
                  <a:pt x="15259" y="4262"/>
                  <a:pt x="14874" y="4842"/>
                  <a:pt x="14585" y="5637"/>
                </a:cubicBezTo>
                <a:cubicBezTo>
                  <a:pt x="14403" y="6140"/>
                  <a:pt x="13969" y="6411"/>
                  <a:pt x="13546" y="6296"/>
                </a:cubicBezTo>
                <a:cubicBezTo>
                  <a:pt x="12128" y="5901"/>
                  <a:pt x="10945" y="6499"/>
                  <a:pt x="10104" y="7974"/>
                </a:cubicBezTo>
                <a:cubicBezTo>
                  <a:pt x="10072" y="8029"/>
                  <a:pt x="10008" y="8001"/>
                  <a:pt x="10002" y="7940"/>
                </a:cubicBezTo>
                <a:cubicBezTo>
                  <a:pt x="9521" y="1053"/>
                  <a:pt x="6840" y="123"/>
                  <a:pt x="6268" y="0"/>
                </a:cubicBezTo>
                <a:close/>
              </a:path>
            </a:pathLst>
          </a:custGeom>
          <a:solidFill>
            <a:schemeClr val="accent2">
              <a:hueOff val="-202083"/>
              <a:satOff val="17755"/>
              <a:lumOff val="-16089"/>
            </a:schemeClr>
          </a:solidFill>
          <a:ln w="12700">
            <a:miter lim="400000"/>
          </a:ln>
        </p:spPr>
        <p:txBody>
          <a:bodyPr lIns="50800" tIns="50800" rIns="50800" bIns="50800" anchor="ctr"/>
          <a:lstStyle/>
          <a:p>
            <a:pPr defTabSz="825500">
              <a:defRPr sz="3200">
                <a:solidFill>
                  <a:schemeClr val="accent2">
                    <a:hueOff val="-202083"/>
                    <a:satOff val="17755"/>
                    <a:lumOff val="-16089"/>
                  </a:schemeClr>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ECORATIVE OBJECTS"/>
          <p:cNvSpPr txBox="1">
            <a:spLocks noGrp="1"/>
          </p:cNvSpPr>
          <p:nvPr>
            <p:ph type="title" idx="4294967295"/>
          </p:nvPr>
        </p:nvSpPr>
        <p:spPr>
          <a:xfrm>
            <a:off x="16155849" y="237455"/>
            <a:ext cx="6320641"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AUTOMATIC ALT-TEXT</a:t>
            </a:r>
          </a:p>
        </p:txBody>
      </p:sp>
      <p:sp>
        <p:nvSpPr>
          <p:cNvPr id="217" name="Decorative objects are items that do not contain meaning necessary to understand the document, such as arrows, starbursts, and lines.…"/>
          <p:cNvSpPr txBox="1"/>
          <p:nvPr/>
        </p:nvSpPr>
        <p:spPr>
          <a:xfrm>
            <a:off x="390591" y="1587783"/>
            <a:ext cx="20707298"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1200"/>
              </a:spcBef>
              <a:defRPr sz="7200">
                <a:solidFill>
                  <a:srgbClr val="000000"/>
                </a:solidFill>
                <a:latin typeface="+mn-lt"/>
                <a:ea typeface="+mn-ea"/>
                <a:cs typeface="+mn-cs"/>
                <a:sym typeface="BrownPro-Bold"/>
              </a:defRPr>
            </a:pPr>
            <a:r>
              <a:rPr lang="en-US" dirty="0"/>
              <a:t>You should not rely on automatic alt-text.</a:t>
            </a:r>
          </a:p>
        </p:txBody>
      </p:sp>
      <p:pic>
        <p:nvPicPr>
          <p:cNvPr id="3" name="Picture 2" descr="Map shows 14 counties of Vermont. Franklin and Grand Isle counties are shaded green, Lamoille is blue, Orleans, Caledonia, &amp; Essex are red. The remaining counties are white: Chittenden, Washington, Orange, Rutland, Windsor, Bennington, and Windham.”">
            <a:extLst>
              <a:ext uri="{FF2B5EF4-FFF2-40B4-BE49-F238E27FC236}">
                <a16:creationId xmlns:a16="http://schemas.microsoft.com/office/drawing/2014/main" id="{69723CF8-5456-D319-77C1-64821BE2E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91" y="2798371"/>
            <a:ext cx="6467409" cy="8119258"/>
          </a:xfrm>
          <a:prstGeom prst="rect">
            <a:avLst/>
          </a:prstGeom>
        </p:spPr>
      </p:pic>
      <p:sp>
        <p:nvSpPr>
          <p:cNvPr id="5" name="TextBox 4">
            <a:extLst>
              <a:ext uri="{FF2B5EF4-FFF2-40B4-BE49-F238E27FC236}">
                <a16:creationId xmlns:a16="http://schemas.microsoft.com/office/drawing/2014/main" id="{159901C9-D547-153D-DD86-6DB98B76D4D8}"/>
              </a:ext>
            </a:extLst>
          </p:cNvPr>
          <p:cNvSpPr txBox="1"/>
          <p:nvPr/>
        </p:nvSpPr>
        <p:spPr>
          <a:xfrm>
            <a:off x="6924610" y="3153971"/>
            <a:ext cx="17068799" cy="9694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spcBef>
                <a:spcPts val="1200"/>
              </a:spcBef>
              <a:spcAft>
                <a:spcPts val="2400"/>
              </a:spcAft>
              <a:defRPr sz="7200">
                <a:solidFill>
                  <a:srgbClr val="000000"/>
                </a:solidFill>
                <a:latin typeface="+mn-lt"/>
                <a:ea typeface="+mn-ea"/>
                <a:cs typeface="+mn-cs"/>
                <a:sym typeface="BrownPro-Bold"/>
              </a:defRPr>
            </a:pPr>
            <a:r>
              <a:rPr lang="en-US" sz="6600" dirty="0"/>
              <a:t>Microsoft automatic alt-text: “Map”</a:t>
            </a:r>
          </a:p>
          <a:p>
            <a:pPr algn="l" defTabSz="825500">
              <a:spcBef>
                <a:spcPts val="1200"/>
              </a:spcBef>
              <a:defRPr sz="7200">
                <a:solidFill>
                  <a:srgbClr val="000000"/>
                </a:solidFill>
                <a:latin typeface="+mn-lt"/>
                <a:ea typeface="+mn-ea"/>
                <a:cs typeface="+mn-cs"/>
                <a:sym typeface="BrownPro-Bold"/>
              </a:defRPr>
            </a:pPr>
            <a:r>
              <a:rPr lang="en-US" sz="6600" dirty="0"/>
              <a:t>Human: “Map shows 14 counties of Vermont. Franklin and Grand Isle counties are shaded green, Lamoille is blue, Orleans, Caledonia, &amp; Essex are red. The remaining counties are white: Chittenden, Washington, Orange, Rutland, Windsor, Bennington, and Windham.”</a:t>
            </a:r>
          </a:p>
        </p:txBody>
      </p:sp>
    </p:spTree>
    <p:extLst>
      <p:ext uri="{BB962C8B-B14F-4D97-AF65-F5344CB8AC3E}">
        <p14:creationId xmlns:p14="http://schemas.microsoft.com/office/powerpoint/2010/main" val="2347129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2192000" y="237455"/>
            <a:ext cx="10922862"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SLIDE TITLES</a:t>
            </a:r>
          </a:p>
        </p:txBody>
      </p:sp>
      <p:sp>
        <p:nvSpPr>
          <p:cNvPr id="2" name="“Missing Object Description” = no alt-text on an image.">
            <a:extLst>
              <a:ext uri="{FF2B5EF4-FFF2-40B4-BE49-F238E27FC236}">
                <a16:creationId xmlns:a16="http://schemas.microsoft.com/office/drawing/2014/main" id="{8EDBEC2D-72E3-B53B-EF10-635E77F84937}"/>
              </a:ext>
            </a:extLst>
          </p:cNvPr>
          <p:cNvSpPr txBox="1"/>
          <p:nvPr/>
        </p:nvSpPr>
        <p:spPr>
          <a:xfrm>
            <a:off x="533400" y="1726387"/>
            <a:ext cx="8075847" cy="9058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pPr marL="0" indent="0" algn="ctr">
              <a:buNone/>
            </a:pPr>
            <a:r>
              <a:rPr lang="en-US" dirty="0"/>
              <a:t>“Missing Slide Title” OR</a:t>
            </a:r>
          </a:p>
          <a:p>
            <a:pPr marL="0" indent="0" algn="ctr">
              <a:buNone/>
            </a:pPr>
            <a:r>
              <a:rPr lang="en-US" dirty="0"/>
              <a:t>“Duplicate Slide Title”</a:t>
            </a:r>
          </a:p>
          <a:p>
            <a:pPr marL="0" indent="0">
              <a:buNone/>
            </a:pPr>
            <a:endParaRPr lang="en-US" sz="2800" dirty="0"/>
          </a:p>
          <a:p>
            <a:pPr marL="0" indent="0">
              <a:buNone/>
            </a:pPr>
            <a:r>
              <a:rPr lang="en-US" dirty="0"/>
              <a:t>Every slide needs unique &amp; descriptive title.</a:t>
            </a:r>
          </a:p>
        </p:txBody>
      </p:sp>
      <p:pic>
        <p:nvPicPr>
          <p:cNvPr id="4" name="Picture 3" descr="Text: Keep accessibility checker running while I work&#10;Why Fix?&#10;Slide titles are used for navigation and selection by those who are not able to view the slide.&#10;Steps To Fix:&#10;Choose the Slide Title command from the&#10;Accessibility ribbon tab to set the selected object as the title. If you don't want to set one of the objects on the slide as the title, choose Add Slide Title or Add Hidden Slide Title from the dropdown and type a unique description for the slide.">
            <a:extLst>
              <a:ext uri="{FF2B5EF4-FFF2-40B4-BE49-F238E27FC236}">
                <a16:creationId xmlns:a16="http://schemas.microsoft.com/office/drawing/2014/main" id="{758273C0-BECB-033A-68A1-165275BB7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844" y="1541721"/>
            <a:ext cx="14871756" cy="101092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2322649" y="237455"/>
            <a:ext cx="10661573"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CHECK</a:t>
            </a:r>
            <a:r>
              <a:rPr kumimoji="0" lang="en-US" sz="4500" b="0" i="0" u="none" strike="noStrike" kern="0" cap="none" spc="0" normalizeH="0" noProof="0" dirty="0">
                <a:ln>
                  <a:noFill/>
                </a:ln>
                <a:solidFill>
                  <a:srgbClr val="FFFFFF"/>
                </a:solidFill>
                <a:effectLst/>
                <a:uLnTx/>
                <a:uFillTx/>
                <a:latin typeface="+mn-lt"/>
                <a:ea typeface="+mn-ea"/>
                <a:cs typeface="+mn-cs"/>
                <a:sym typeface="BrownPro-Bold"/>
              </a:rPr>
              <a:t> </a:t>
            </a: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SLIDE TITLES IN OUTLINE VIEW</a:t>
            </a:r>
          </a:p>
        </p:txBody>
      </p:sp>
      <p:pic>
        <p:nvPicPr>
          <p:cNvPr id="3" name="Picture 2" descr="A screenshot of a Microsoft PowerPoint document, with the Outline View open in the left hand pane of the screen.">
            <a:extLst>
              <a:ext uri="{FF2B5EF4-FFF2-40B4-BE49-F238E27FC236}">
                <a16:creationId xmlns:a16="http://schemas.microsoft.com/office/drawing/2014/main" id="{F721CD44-41D0-C4B5-DB3D-04FC858A7C5C}"/>
              </a:ext>
            </a:extLst>
          </p:cNvPr>
          <p:cNvPicPr>
            <a:picLocks noChangeAspect="1"/>
          </p:cNvPicPr>
          <p:nvPr/>
        </p:nvPicPr>
        <p:blipFill rotWithShape="1">
          <a:blip r:embed="rId3">
            <a:extLst>
              <a:ext uri="{28A0092B-C50C-407E-A947-70E740481C1C}">
                <a14:useLocalDpi xmlns:a14="http://schemas.microsoft.com/office/drawing/2010/main" val="0"/>
              </a:ext>
            </a:extLst>
          </a:blip>
          <a:srcRect r="37642" b="28673"/>
          <a:stretch/>
        </p:blipFill>
        <p:spPr>
          <a:xfrm>
            <a:off x="3977573" y="1511643"/>
            <a:ext cx="20060708" cy="11162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4448F1B2-4A27-4CAA-4F0A-BA1E6A21CF8B}"/>
              </a:ext>
              <a:ext uri="{C183D7F6-B498-43B3-948B-1728B52AA6E4}">
                <adec:decorative xmlns:adec="http://schemas.microsoft.com/office/drawing/2017/decorative" val="1"/>
              </a:ext>
            </a:extLst>
          </p:cNvPr>
          <p:cNvSpPr/>
          <p:nvPr/>
        </p:nvSpPr>
        <p:spPr>
          <a:xfrm>
            <a:off x="4435119" y="2514600"/>
            <a:ext cx="2311400" cy="231140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BFEB0FE9-CAE6-16FE-E7C3-DB1C2DD13A39}"/>
              </a:ext>
            </a:extLst>
          </p:cNvPr>
          <p:cNvSpPr txBox="1"/>
          <p:nvPr/>
        </p:nvSpPr>
        <p:spPr>
          <a:xfrm>
            <a:off x="345719" y="1686679"/>
            <a:ext cx="3362681"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6600" dirty="0">
                <a:solidFill>
                  <a:schemeClr val="bg2">
                    <a:lumMod val="50000"/>
                  </a:schemeClr>
                </a:solidFill>
                <a:latin typeface="+mn-lt"/>
              </a:rPr>
              <a:t>View &gt; </a:t>
            </a:r>
          </a:p>
          <a:p>
            <a:pPr marL="0" indent="0" algn="l">
              <a:buNone/>
            </a:pPr>
            <a:r>
              <a:rPr lang="en-US" sz="6600" dirty="0">
                <a:solidFill>
                  <a:schemeClr val="bg2">
                    <a:lumMod val="50000"/>
                  </a:schemeClr>
                </a:solidFill>
                <a:latin typeface="+mn-lt"/>
              </a:rPr>
              <a:t>Outline View</a:t>
            </a:r>
          </a:p>
        </p:txBody>
      </p:sp>
    </p:spTree>
    <p:extLst>
      <p:ext uri="{BB962C8B-B14F-4D97-AF65-F5344CB8AC3E}">
        <p14:creationId xmlns:p14="http://schemas.microsoft.com/office/powerpoint/2010/main" val="355988524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6AEEB2B-59EE-41A0-4C1E-51BE5CC8ACED}"/>
              </a:ext>
            </a:extLst>
          </p:cNvPr>
          <p:cNvSpPr txBox="1">
            <a:spLocks noGrp="1"/>
          </p:cNvSpPr>
          <p:nvPr>
            <p:ph type="title" idx="4294967295"/>
          </p:nvPr>
        </p:nvSpPr>
        <p:spPr>
          <a:xfrm>
            <a:off x="4762500" y="360075"/>
            <a:ext cx="14859000" cy="2226250"/>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13800" b="0" i="0" u="none" strike="noStrike" kern="0" cap="none" spc="0" normalizeH="0" baseline="0" noProof="0" dirty="0">
                <a:ln>
                  <a:noFill/>
                </a:ln>
                <a:solidFill>
                  <a:schemeClr val="bg1"/>
                </a:solidFill>
                <a:effectLst/>
                <a:uLnTx/>
                <a:uFillTx/>
                <a:latin typeface="+mj-lt"/>
                <a:ea typeface="Party LET"/>
                <a:cs typeface="Party LET"/>
                <a:sym typeface="Party LET"/>
              </a:rPr>
              <a:t>Unwanted Title</a:t>
            </a:r>
          </a:p>
        </p:txBody>
      </p:sp>
      <p:pic>
        <p:nvPicPr>
          <p:cNvPr id="8" name="Picture" descr="Family playing at the beach">
            <a:extLst>
              <a:ext uri="{FF2B5EF4-FFF2-40B4-BE49-F238E27FC236}">
                <a16:creationId xmlns:a16="http://schemas.microsoft.com/office/drawing/2014/main" id="{A721B6FC-A706-3B6C-28B4-22F540B90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586325"/>
            <a:ext cx="15087600" cy="1005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419386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6909382" y="259747"/>
            <a:ext cx="6161944"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lang="en-US" b="0" spc="0" dirty="0"/>
              <a:t>HOW TO HIDE A TITLE</a:t>
            </a:r>
            <a:endPar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endParaRPr>
          </a:p>
        </p:txBody>
      </p:sp>
      <p:sp>
        <p:nvSpPr>
          <p:cNvPr id="10" name="TextBox 9">
            <a:extLst>
              <a:ext uri="{FF2B5EF4-FFF2-40B4-BE49-F238E27FC236}">
                <a16:creationId xmlns:a16="http://schemas.microsoft.com/office/drawing/2014/main" id="{BFEB0FE9-CAE6-16FE-E7C3-DB1C2DD13A39}"/>
              </a:ext>
            </a:extLst>
          </p:cNvPr>
          <p:cNvSpPr txBox="1"/>
          <p:nvPr/>
        </p:nvSpPr>
        <p:spPr>
          <a:xfrm>
            <a:off x="345719" y="1686679"/>
            <a:ext cx="21117281"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6600" dirty="0">
                <a:solidFill>
                  <a:schemeClr val="bg2">
                    <a:lumMod val="50000"/>
                  </a:schemeClr>
                </a:solidFill>
                <a:latin typeface="+mn-lt"/>
              </a:rPr>
              <a:t>Review &gt; Check Accessibility &gt; Selection Pane</a:t>
            </a:r>
          </a:p>
          <a:p>
            <a:pPr marL="0" indent="0" algn="l">
              <a:buNone/>
            </a:pPr>
            <a:r>
              <a:rPr lang="en-US" sz="6600" dirty="0">
                <a:solidFill>
                  <a:schemeClr val="bg2">
                    <a:lumMod val="50000"/>
                  </a:schemeClr>
                </a:solidFill>
                <a:latin typeface="+mn-lt"/>
              </a:rPr>
              <a:t>	Select eyeball to turn on or off visibility.</a:t>
            </a:r>
          </a:p>
        </p:txBody>
      </p:sp>
      <p:pic>
        <p:nvPicPr>
          <p:cNvPr id="4" name="Picture 3" descr="A screenshot of a Microsoft PowerPoint document, with the Selection Pane open in the right hand pane of the screen.">
            <a:extLst>
              <a:ext uri="{FF2B5EF4-FFF2-40B4-BE49-F238E27FC236}">
                <a16:creationId xmlns:a16="http://schemas.microsoft.com/office/drawing/2014/main" id="{8EC8BB03-CCE1-8123-262A-737FAF1B1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245" y="3731380"/>
            <a:ext cx="21549081" cy="9717184"/>
          </a:xfrm>
          <a:prstGeom prst="rect">
            <a:avLst/>
          </a:prstGeom>
        </p:spPr>
      </p:pic>
      <p:sp>
        <p:nvSpPr>
          <p:cNvPr id="5" name="Oval 4">
            <a:extLst>
              <a:ext uri="{FF2B5EF4-FFF2-40B4-BE49-F238E27FC236}">
                <a16:creationId xmlns:a16="http://schemas.microsoft.com/office/drawing/2014/main" id="{4448F1B2-4A27-4CAA-4F0A-BA1E6A21CF8B}"/>
              </a:ext>
              <a:ext uri="{C183D7F6-B498-43B3-948B-1728B52AA6E4}">
                <adec:decorative xmlns:adec="http://schemas.microsoft.com/office/drawing/2017/decorative" val="1"/>
              </a:ext>
            </a:extLst>
          </p:cNvPr>
          <p:cNvSpPr/>
          <p:nvPr/>
        </p:nvSpPr>
        <p:spPr>
          <a:xfrm>
            <a:off x="8377059" y="4278154"/>
            <a:ext cx="2311400" cy="231140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Oval 5">
            <a:extLst>
              <a:ext uri="{FF2B5EF4-FFF2-40B4-BE49-F238E27FC236}">
                <a16:creationId xmlns:a16="http://schemas.microsoft.com/office/drawing/2014/main" id="{4AC2A47D-1A83-ADF2-6289-C5919555FA61}"/>
              </a:ext>
              <a:ext uri="{C183D7F6-B498-43B3-948B-1728B52AA6E4}">
                <adec:decorative xmlns:adec="http://schemas.microsoft.com/office/drawing/2017/decorative" val="1"/>
              </a:ext>
            </a:extLst>
          </p:cNvPr>
          <p:cNvSpPr/>
          <p:nvPr/>
        </p:nvSpPr>
        <p:spPr>
          <a:xfrm>
            <a:off x="17145000" y="6901577"/>
            <a:ext cx="5410200" cy="1538446"/>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ight Arrow 6">
            <a:extLst>
              <a:ext uri="{FF2B5EF4-FFF2-40B4-BE49-F238E27FC236}">
                <a16:creationId xmlns:a16="http://schemas.microsoft.com/office/drawing/2014/main" id="{E68875B7-B3F0-D4A9-B29F-E9D16EDB0D1E}"/>
              </a:ext>
              <a:ext uri="{C183D7F6-B498-43B3-948B-1728B52AA6E4}">
                <adec:decorative xmlns:adec="http://schemas.microsoft.com/office/drawing/2017/decorative" val="1"/>
              </a:ext>
            </a:extLst>
          </p:cNvPr>
          <p:cNvSpPr/>
          <p:nvPr/>
        </p:nvSpPr>
        <p:spPr>
          <a:xfrm rot="758331">
            <a:off x="10755863" y="6088777"/>
            <a:ext cx="6287470" cy="1625600"/>
          </a:xfrm>
          <a:prstGeom prst="rightArrow">
            <a:avLst>
              <a:gd name="adj1" fmla="val 33935"/>
              <a:gd name="adj2" fmla="val 67104"/>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6006769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p:cNvSpPr txBox="1">
            <a:spLocks noGrp="1"/>
          </p:cNvSpPr>
          <p:nvPr>
            <p:ph type="title" idx="4294967295"/>
          </p:nvPr>
        </p:nvSpPr>
        <p:spPr>
          <a:xfrm>
            <a:off x="11496522" y="237455"/>
            <a:ext cx="12442509"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ACCCESSIBILITY CHECKER: READING ORDER</a:t>
            </a:r>
          </a:p>
        </p:txBody>
      </p:sp>
      <p:pic>
        <p:nvPicPr>
          <p:cNvPr id="3" name="Picture 2" descr="Text: Keep accessibility checker running while I work&#10;Why Fix?&#10;People who cannot view the slide will hear slide text, shapes, and content read back in a specific order. You should verify that the reading order and labels will make sense in the order they will be read back.&#10;Steps To Fix:&#10;To check the reading order of content:&#10;1. Switch to the Home tab, click Arrange, and choose Selection Pane.&#10;2. The Selection Pane lists the objects on the slide.&#10;Objects will be read back beginning with the bottom list item and ending with the top list item.&#10;Correct any items that are out of order by dragging the items to the place you want. In the future, if you put content only in slide placeholder text boxes you can be confident information will be read back correctly.">
            <a:extLst>
              <a:ext uri="{FF2B5EF4-FFF2-40B4-BE49-F238E27FC236}">
                <a16:creationId xmlns:a16="http://schemas.microsoft.com/office/drawing/2014/main" id="{BCC5DCFD-F615-A74A-F9B1-D1FD67806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1627779"/>
            <a:ext cx="11341100" cy="11206885"/>
          </a:xfrm>
          <a:prstGeom prst="rect">
            <a:avLst/>
          </a:prstGeom>
        </p:spPr>
      </p:pic>
      <p:sp>
        <p:nvSpPr>
          <p:cNvPr id="4" name="“Missing Object Description” = no alt-text on an image.">
            <a:extLst>
              <a:ext uri="{FF2B5EF4-FFF2-40B4-BE49-F238E27FC236}">
                <a16:creationId xmlns:a16="http://schemas.microsoft.com/office/drawing/2014/main" id="{426864D4-84EB-53F2-6B85-3B1C9B694E6F}"/>
              </a:ext>
            </a:extLst>
          </p:cNvPr>
          <p:cNvSpPr txBox="1"/>
          <p:nvPr/>
        </p:nvSpPr>
        <p:spPr>
          <a:xfrm>
            <a:off x="1574800" y="1750890"/>
            <a:ext cx="9347200" cy="9028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pPr marL="0" indent="0" algn="ctr">
              <a:buNone/>
            </a:pPr>
            <a:r>
              <a:rPr lang="en-US" sz="8800" dirty="0"/>
              <a:t>“Check Reading Order”</a:t>
            </a:r>
          </a:p>
          <a:p>
            <a:pPr marL="0" indent="0">
              <a:buNone/>
            </a:pPr>
            <a:endParaRPr lang="en-US" sz="2400" dirty="0"/>
          </a:p>
          <a:p>
            <a:pPr marL="0" indent="0">
              <a:buNone/>
            </a:pPr>
            <a:r>
              <a:rPr lang="en-US" dirty="0"/>
              <a:t>Generally, everything is ordered based on when it was added to the slide.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AB841C19-CA02-7A0B-7710-5D762AF9E325}"/>
              </a:ext>
            </a:extLst>
          </p:cNvPr>
          <p:cNvSpPr txBox="1">
            <a:spLocks noGrp="1"/>
          </p:cNvSpPr>
          <p:nvPr>
            <p:ph type="title" idx="4294967295"/>
          </p:nvPr>
        </p:nvSpPr>
        <p:spPr>
          <a:xfrm>
            <a:off x="408954" y="266700"/>
            <a:ext cx="15998936" cy="3642023"/>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500" b="0" i="0" u="none" strike="noStrike" kern="0" cap="none" spc="0" normalizeH="0" baseline="0" noProof="0" dirty="0">
                <a:ln>
                  <a:noFill/>
                </a:ln>
                <a:solidFill>
                  <a:schemeClr val="bg1"/>
                </a:solidFill>
                <a:effectLst/>
                <a:uLnTx/>
                <a:uFillTx/>
                <a:latin typeface="+mj-lt"/>
                <a:ea typeface="Party LET"/>
                <a:cs typeface="Party LET"/>
                <a:sym typeface="Party LET"/>
              </a:rPr>
              <a:t>The reading order of this slide is wrong.</a:t>
            </a:r>
          </a:p>
        </p:txBody>
      </p:sp>
      <p:sp>
        <p:nvSpPr>
          <p:cNvPr id="9" name="order">
            <a:extLst>
              <a:ext uri="{FF2B5EF4-FFF2-40B4-BE49-F238E27FC236}">
                <a16:creationId xmlns:a16="http://schemas.microsoft.com/office/drawing/2014/main" id="{81F23797-317C-DDE8-D7FA-89A1A8B8FCEF}"/>
              </a:ext>
            </a:extLst>
          </p:cNvPr>
          <p:cNvSpPr txBox="1">
            <a:spLocks/>
          </p:cNvSpPr>
          <p:nvPr/>
        </p:nvSpPr>
        <p:spPr>
          <a:xfrm>
            <a:off x="4198627" y="4661118"/>
            <a:ext cx="353060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order</a:t>
            </a:r>
          </a:p>
        </p:txBody>
      </p:sp>
      <p:sp>
        <p:nvSpPr>
          <p:cNvPr id="14" name="matters.">
            <a:extLst>
              <a:ext uri="{FF2B5EF4-FFF2-40B4-BE49-F238E27FC236}">
                <a16:creationId xmlns:a16="http://schemas.microsoft.com/office/drawing/2014/main" id="{96D30B78-DA1D-268D-5128-1A9A51DDB619}"/>
              </a:ext>
            </a:extLst>
          </p:cNvPr>
          <p:cNvSpPr txBox="1">
            <a:spLocks/>
          </p:cNvSpPr>
          <p:nvPr/>
        </p:nvSpPr>
        <p:spPr>
          <a:xfrm>
            <a:off x="1836427" y="624103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matters.</a:t>
            </a:r>
          </a:p>
        </p:txBody>
      </p:sp>
      <p:pic>
        <p:nvPicPr>
          <p:cNvPr id="20" name="eye icon" descr="Eye with solid fill">
            <a:extLst>
              <a:ext uri="{FF2B5EF4-FFF2-40B4-BE49-F238E27FC236}">
                <a16:creationId xmlns:a16="http://schemas.microsoft.com/office/drawing/2014/main" id="{B5E2D8C6-D1C1-0911-7959-1A1B55FC1E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5627" y="8643919"/>
            <a:ext cx="2947420" cy="2947420"/>
          </a:xfrm>
          <a:prstGeom prst="rect">
            <a:avLst/>
          </a:prstGeom>
        </p:spPr>
      </p:pic>
      <p:pic>
        <p:nvPicPr>
          <p:cNvPr id="12" name="checklist icon" descr="Clipboard Checked with solid fill">
            <a:extLst>
              <a:ext uri="{FF2B5EF4-FFF2-40B4-BE49-F238E27FC236}">
                <a16:creationId xmlns:a16="http://schemas.microsoft.com/office/drawing/2014/main" id="{07EC282F-14A5-FDF3-34CC-F9670E0C1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39046" y="2955339"/>
            <a:ext cx="8636000" cy="8636000"/>
          </a:xfrm>
          <a:prstGeom prst="rect">
            <a:avLst/>
          </a:prstGeom>
        </p:spPr>
      </p:pic>
      <p:sp>
        <p:nvSpPr>
          <p:cNvPr id="10" name="of your text">
            <a:extLst>
              <a:ext uri="{FF2B5EF4-FFF2-40B4-BE49-F238E27FC236}">
                <a16:creationId xmlns:a16="http://schemas.microsoft.com/office/drawing/2014/main" id="{0773CDAE-BCC2-E956-EB3C-8A5682576593}"/>
              </a:ext>
            </a:extLst>
          </p:cNvPr>
          <p:cNvSpPr txBox="1">
            <a:spLocks/>
          </p:cNvSpPr>
          <p:nvPr/>
        </p:nvSpPr>
        <p:spPr>
          <a:xfrm>
            <a:off x="7639815" y="466111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of your text</a:t>
            </a:r>
          </a:p>
        </p:txBody>
      </p:sp>
      <p:sp>
        <p:nvSpPr>
          <p:cNvPr id="17" name="clear just by">
            <a:extLst>
              <a:ext uri="{FF2B5EF4-FFF2-40B4-BE49-F238E27FC236}">
                <a16:creationId xmlns:a16="http://schemas.microsoft.com/office/drawing/2014/main" id="{F922D9C4-8474-5108-FD49-64BAAA37A33B}"/>
              </a:ext>
            </a:extLst>
          </p:cNvPr>
          <p:cNvSpPr txBox="1">
            <a:spLocks/>
          </p:cNvSpPr>
          <p:nvPr/>
        </p:nvSpPr>
        <p:spPr>
          <a:xfrm>
            <a:off x="5898384" y="782095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clear just by</a:t>
            </a:r>
          </a:p>
        </p:txBody>
      </p:sp>
      <p:sp>
        <p:nvSpPr>
          <p:cNvPr id="4" name="go.uvm.edu/accessibility">
            <a:extLst>
              <a:ext uri="{FF2B5EF4-FFF2-40B4-BE49-F238E27FC236}">
                <a16:creationId xmlns:a16="http://schemas.microsoft.com/office/drawing/2014/main" id="{0B071BAD-14F2-5EDC-E549-223393BD333F}"/>
              </a:ext>
            </a:extLst>
          </p:cNvPr>
          <p:cNvSpPr txBox="1"/>
          <p:nvPr/>
        </p:nvSpPr>
        <p:spPr>
          <a:xfrm>
            <a:off x="16712179" y="266700"/>
            <a:ext cx="7163821"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rPr lang="en-US" dirty="0" err="1"/>
              <a:t>go.uvm.edu</a:t>
            </a:r>
            <a:r>
              <a:rPr lang="en-US" dirty="0"/>
              <a:t>/accessibility</a:t>
            </a:r>
            <a:endParaRPr dirty="0"/>
          </a:p>
        </p:txBody>
      </p:sp>
      <p:sp>
        <p:nvSpPr>
          <p:cNvPr id="2" name="The">
            <a:extLst>
              <a:ext uri="{FF2B5EF4-FFF2-40B4-BE49-F238E27FC236}">
                <a16:creationId xmlns:a16="http://schemas.microsoft.com/office/drawing/2014/main" id="{164F30AD-F809-9010-6634-6E7DD6F11D7C}"/>
              </a:ext>
            </a:extLst>
          </p:cNvPr>
          <p:cNvSpPr txBox="1">
            <a:spLocks/>
          </p:cNvSpPr>
          <p:nvPr/>
        </p:nvSpPr>
        <p:spPr>
          <a:xfrm>
            <a:off x="1836427" y="4661118"/>
            <a:ext cx="302260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The</a:t>
            </a:r>
          </a:p>
        </p:txBody>
      </p:sp>
      <p:sp>
        <p:nvSpPr>
          <p:cNvPr id="15" name="And it might">
            <a:extLst>
              <a:ext uri="{FF2B5EF4-FFF2-40B4-BE49-F238E27FC236}">
                <a16:creationId xmlns:a16="http://schemas.microsoft.com/office/drawing/2014/main" id="{FC6651A1-1ED9-3A3A-D4B2-0A7EB10405CA}"/>
              </a:ext>
            </a:extLst>
          </p:cNvPr>
          <p:cNvSpPr txBox="1">
            <a:spLocks/>
          </p:cNvSpPr>
          <p:nvPr/>
        </p:nvSpPr>
        <p:spPr>
          <a:xfrm>
            <a:off x="7681968" y="624103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And it might</a:t>
            </a:r>
          </a:p>
        </p:txBody>
      </p:sp>
      <p:sp>
        <p:nvSpPr>
          <p:cNvPr id="16" name="not be">
            <a:extLst>
              <a:ext uri="{FF2B5EF4-FFF2-40B4-BE49-F238E27FC236}">
                <a16:creationId xmlns:a16="http://schemas.microsoft.com/office/drawing/2014/main" id="{138CD884-40E7-8A05-143F-D4188F6CC4F5}"/>
              </a:ext>
            </a:extLst>
          </p:cNvPr>
          <p:cNvSpPr txBox="1">
            <a:spLocks/>
          </p:cNvSpPr>
          <p:nvPr/>
        </p:nvSpPr>
        <p:spPr>
          <a:xfrm>
            <a:off x="1836426" y="782095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not be</a:t>
            </a:r>
          </a:p>
        </p:txBody>
      </p:sp>
      <p:sp>
        <p:nvSpPr>
          <p:cNvPr id="18" name="at it.">
            <a:extLst>
              <a:ext uri="{FF2B5EF4-FFF2-40B4-BE49-F238E27FC236}">
                <a16:creationId xmlns:a16="http://schemas.microsoft.com/office/drawing/2014/main" id="{538F1115-4759-1F0C-7689-92220EC88D4F}"/>
              </a:ext>
            </a:extLst>
          </p:cNvPr>
          <p:cNvSpPr txBox="1">
            <a:spLocks/>
          </p:cNvSpPr>
          <p:nvPr/>
        </p:nvSpPr>
        <p:spPr>
          <a:xfrm>
            <a:off x="4859027" y="9254459"/>
            <a:ext cx="886358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at it.</a:t>
            </a:r>
          </a:p>
        </p:txBody>
      </p:sp>
    </p:spTree>
    <p:extLst>
      <p:ext uri="{BB962C8B-B14F-4D97-AF65-F5344CB8AC3E}">
        <p14:creationId xmlns:p14="http://schemas.microsoft.com/office/powerpoint/2010/main" val="25158670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S"/>
          <p:cNvSpPr txBox="1">
            <a:spLocks noGrp="1"/>
          </p:cNvSpPr>
          <p:nvPr>
            <p:ph type="title" idx="4294967295"/>
          </p:nvPr>
        </p:nvSpPr>
        <p:spPr>
          <a:xfrm>
            <a:off x="19783970" y="286918"/>
            <a:ext cx="3138680"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r" defTabSz="2438338" rtl="0" eaLnBrk="1" fontAlgn="auto" latinLnBrk="0" hangingPunct="0">
              <a:lnSpc>
                <a:spcPct val="100000"/>
              </a:lnSpc>
              <a:spcBef>
                <a:spcPts val="0"/>
              </a:spcBef>
              <a:spcAft>
                <a:spcPts val="0"/>
              </a:spcAft>
              <a:buClrTx/>
              <a:buSzTx/>
              <a:buFontTx/>
              <a:buNone/>
              <a:tabLst/>
              <a:defRPr/>
            </a:pPr>
            <a:r>
              <a:rPr kumimoji="0" lang="en-US" sz="4500" b="0" u="none" strike="noStrike" kern="0" cap="none" spc="0" normalizeH="0" baseline="0" noProof="0" dirty="0">
                <a:ln>
                  <a:noFill/>
                </a:ln>
                <a:solidFill>
                  <a:srgbClr val="FFFFFF"/>
                </a:solidFill>
                <a:effectLst/>
                <a:uLnTx/>
                <a:uFillTx/>
                <a:sym typeface="BrownPro-Bold"/>
              </a:rPr>
              <a:t>CONTENTS</a:t>
            </a:r>
          </a:p>
        </p:txBody>
      </p:sp>
      <p:sp>
        <p:nvSpPr>
          <p:cNvPr id="167" name="We will cover"/>
          <p:cNvSpPr txBox="1"/>
          <p:nvPr/>
        </p:nvSpPr>
        <p:spPr>
          <a:xfrm>
            <a:off x="1630846" y="2819524"/>
            <a:ext cx="10561154" cy="6350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lang="en-US" sz="8800" dirty="0"/>
              <a:t>We will cover:</a:t>
            </a:r>
          </a:p>
          <a:p>
            <a:pPr marL="857250" indent="-857250">
              <a:buSzPct val="75000"/>
              <a:buFont typeface="System Font Regular"/>
              <a:buChar char="🔲"/>
            </a:pPr>
            <a:r>
              <a:rPr lang="en-US" dirty="0">
                <a:latin typeface="BrownPro" pitchFamily="2" charset="77"/>
              </a:rPr>
              <a:t>CDCI requirements for accessible files</a:t>
            </a:r>
          </a:p>
          <a:p>
            <a:pPr marL="857250" indent="-857250">
              <a:buSzPct val="75000"/>
              <a:buFont typeface="System Font Regular"/>
              <a:buChar char="🔲"/>
            </a:pPr>
            <a:r>
              <a:rPr lang="en-US" dirty="0">
                <a:latin typeface="BrownPro" pitchFamily="2" charset="77"/>
              </a:rPr>
              <a:t>Automated testing</a:t>
            </a:r>
          </a:p>
          <a:p>
            <a:pPr marL="857250" indent="-857250">
              <a:buSzPct val="75000"/>
              <a:buFont typeface="System Font Regular"/>
              <a:buChar char="🔲"/>
            </a:pPr>
            <a:r>
              <a:rPr lang="en-US" dirty="0">
                <a:latin typeface="BrownPro" pitchFamily="2" charset="77"/>
              </a:rPr>
              <a:t>Manual testing</a:t>
            </a:r>
          </a:p>
        </p:txBody>
      </p:sp>
      <p:sp>
        <p:nvSpPr>
          <p:cNvPr id="2" name="We will not cover">
            <a:extLst>
              <a:ext uri="{FF2B5EF4-FFF2-40B4-BE49-F238E27FC236}">
                <a16:creationId xmlns:a16="http://schemas.microsoft.com/office/drawing/2014/main" id="{B7054F77-61E8-AED5-02B4-88571CC6CCC3}"/>
              </a:ext>
            </a:extLst>
          </p:cNvPr>
          <p:cNvSpPr txBox="1"/>
          <p:nvPr/>
        </p:nvSpPr>
        <p:spPr>
          <a:xfrm>
            <a:off x="12361496" y="2819524"/>
            <a:ext cx="10561154" cy="6350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lang="en-US" sz="8800" dirty="0"/>
              <a:t>We will not cover:</a:t>
            </a:r>
          </a:p>
          <a:p>
            <a:pPr marL="857250" indent="-857250">
              <a:buSzPct val="75000"/>
              <a:buFont typeface="System Font Regular"/>
              <a:buChar char="✖️"/>
            </a:pPr>
            <a:r>
              <a:rPr lang="en-US" dirty="0">
                <a:latin typeface="BrownPro" pitchFamily="2" charset="77"/>
              </a:rPr>
              <a:t>Accessible presentations</a:t>
            </a:r>
          </a:p>
          <a:p>
            <a:pPr marL="857250" indent="-857250">
              <a:buSzPct val="75000"/>
              <a:buFont typeface="System Font Regular"/>
              <a:buChar char="✖️"/>
            </a:pPr>
            <a:r>
              <a:rPr lang="en-US" dirty="0">
                <a:latin typeface="BrownPro" pitchFamily="2" charset="77"/>
              </a:rPr>
              <a:t>Tables</a:t>
            </a:r>
          </a:p>
          <a:p>
            <a:pPr marL="857250" indent="-857250">
              <a:buSzPct val="75000"/>
              <a:buFont typeface="System Font Regular"/>
              <a:buChar char="✖️"/>
            </a:pPr>
            <a:r>
              <a:rPr lang="en-US" dirty="0">
                <a:latin typeface="BrownPro" pitchFamily="2" charset="77"/>
              </a:rPr>
              <a:t>Converting to PDF</a:t>
            </a:r>
            <a:endParaRPr dirty="0">
              <a:latin typeface="BrownPro" pitchFamily="2" charset="77"/>
            </a:endParaRPr>
          </a:p>
        </p:txBody>
      </p:sp>
    </p:spTree>
    <p:extLst>
      <p:ext uri="{BB962C8B-B14F-4D97-AF65-F5344CB8AC3E}">
        <p14:creationId xmlns:p14="http://schemas.microsoft.com/office/powerpoint/2010/main" val="1855817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AB841C19-CA02-7A0B-7710-5D762AF9E325}"/>
              </a:ext>
            </a:extLst>
          </p:cNvPr>
          <p:cNvSpPr txBox="1">
            <a:spLocks noGrp="1"/>
          </p:cNvSpPr>
          <p:nvPr>
            <p:ph type="title" idx="4294967295"/>
          </p:nvPr>
        </p:nvSpPr>
        <p:spPr>
          <a:xfrm>
            <a:off x="467270" y="454443"/>
            <a:ext cx="23365446" cy="1872307"/>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1500" b="0" i="0" u="none" strike="noStrike" kern="0" cap="none" spc="0" normalizeH="0" baseline="0" noProof="0" dirty="0">
                <a:ln>
                  <a:noFill/>
                </a:ln>
                <a:solidFill>
                  <a:schemeClr val="bg1"/>
                </a:solidFill>
                <a:effectLst/>
                <a:uLnTx/>
                <a:uFillTx/>
                <a:latin typeface="+mj-lt"/>
                <a:ea typeface="Party LET"/>
                <a:cs typeface="Party LET"/>
                <a:sym typeface="Party LET"/>
              </a:rPr>
              <a:t>This is the</a:t>
            </a:r>
            <a:r>
              <a:rPr kumimoji="0" lang="en-US" sz="11500" b="0" i="0" u="none" strike="noStrike" kern="0" cap="none" spc="0" normalizeH="0" noProof="0" dirty="0">
                <a:ln>
                  <a:noFill/>
                </a:ln>
                <a:solidFill>
                  <a:schemeClr val="bg1"/>
                </a:solidFill>
                <a:effectLst/>
                <a:uLnTx/>
                <a:uFillTx/>
                <a:latin typeface="+mj-lt"/>
                <a:ea typeface="Party LET"/>
                <a:cs typeface="Party LET"/>
                <a:sym typeface="Party LET"/>
              </a:rPr>
              <a:t> actual</a:t>
            </a:r>
            <a:r>
              <a:rPr kumimoji="0" lang="en-US" sz="11500" b="0" i="0" u="none" strike="noStrike" kern="0" cap="none" spc="0" normalizeH="0" baseline="0" noProof="0" dirty="0">
                <a:ln>
                  <a:noFill/>
                </a:ln>
                <a:solidFill>
                  <a:schemeClr val="bg1"/>
                </a:solidFill>
                <a:effectLst/>
                <a:uLnTx/>
                <a:uFillTx/>
                <a:latin typeface="+mj-lt"/>
                <a:ea typeface="Party LET"/>
                <a:cs typeface="Party LET"/>
                <a:sym typeface="Party LET"/>
              </a:rPr>
              <a:t> reading order.</a:t>
            </a:r>
          </a:p>
        </p:txBody>
      </p:sp>
      <p:sp>
        <p:nvSpPr>
          <p:cNvPr id="9" name="order">
            <a:extLst>
              <a:ext uri="{FF2B5EF4-FFF2-40B4-BE49-F238E27FC236}">
                <a16:creationId xmlns:a16="http://schemas.microsoft.com/office/drawing/2014/main" id="{81F23797-317C-DDE8-D7FA-89A1A8B8FCEF}"/>
              </a:ext>
            </a:extLst>
          </p:cNvPr>
          <p:cNvSpPr txBox="1">
            <a:spLocks/>
          </p:cNvSpPr>
          <p:nvPr/>
        </p:nvSpPr>
        <p:spPr>
          <a:xfrm>
            <a:off x="939469" y="3837038"/>
            <a:ext cx="353060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order</a:t>
            </a:r>
          </a:p>
        </p:txBody>
      </p:sp>
      <p:sp>
        <p:nvSpPr>
          <p:cNvPr id="14" name="matters.">
            <a:extLst>
              <a:ext uri="{FF2B5EF4-FFF2-40B4-BE49-F238E27FC236}">
                <a16:creationId xmlns:a16="http://schemas.microsoft.com/office/drawing/2014/main" id="{96D30B78-DA1D-268D-5128-1A9A51DDB619}"/>
              </a:ext>
            </a:extLst>
          </p:cNvPr>
          <p:cNvSpPr txBox="1">
            <a:spLocks/>
          </p:cNvSpPr>
          <p:nvPr/>
        </p:nvSpPr>
        <p:spPr>
          <a:xfrm>
            <a:off x="4470069" y="3837038"/>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matters.</a:t>
            </a:r>
          </a:p>
        </p:txBody>
      </p:sp>
      <p:pic>
        <p:nvPicPr>
          <p:cNvPr id="20" name="eye icon" descr="Eye with solid fill">
            <a:extLst>
              <a:ext uri="{FF2B5EF4-FFF2-40B4-BE49-F238E27FC236}">
                <a16:creationId xmlns:a16="http://schemas.microsoft.com/office/drawing/2014/main" id="{B5E2D8C6-D1C1-0911-7959-1A1B55FC1E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33078" y="2968193"/>
            <a:ext cx="2947420" cy="2947420"/>
          </a:xfrm>
          <a:prstGeom prst="rect">
            <a:avLst/>
          </a:prstGeom>
        </p:spPr>
      </p:pic>
      <p:pic>
        <p:nvPicPr>
          <p:cNvPr id="12" name="checklist icon" descr="Clipboard Checked with solid fill">
            <a:extLst>
              <a:ext uri="{FF2B5EF4-FFF2-40B4-BE49-F238E27FC236}">
                <a16:creationId xmlns:a16="http://schemas.microsoft.com/office/drawing/2014/main" id="{07EC282F-14A5-FDF3-34CC-F9670E0C1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91234" y="2968193"/>
            <a:ext cx="2689115" cy="2689115"/>
          </a:xfrm>
          <a:prstGeom prst="rect">
            <a:avLst/>
          </a:prstGeom>
        </p:spPr>
      </p:pic>
      <p:sp>
        <p:nvSpPr>
          <p:cNvPr id="10" name="of your text">
            <a:extLst>
              <a:ext uri="{FF2B5EF4-FFF2-40B4-BE49-F238E27FC236}">
                <a16:creationId xmlns:a16="http://schemas.microsoft.com/office/drawing/2014/main" id="{0773CDAE-BCC2-E956-EB3C-8A5682576593}"/>
              </a:ext>
            </a:extLst>
          </p:cNvPr>
          <p:cNvSpPr txBox="1">
            <a:spLocks/>
          </p:cNvSpPr>
          <p:nvPr/>
        </p:nvSpPr>
        <p:spPr>
          <a:xfrm>
            <a:off x="15394223" y="3840451"/>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of your text</a:t>
            </a:r>
          </a:p>
        </p:txBody>
      </p:sp>
      <p:sp>
        <p:nvSpPr>
          <p:cNvPr id="17" name="clear just by">
            <a:extLst>
              <a:ext uri="{FF2B5EF4-FFF2-40B4-BE49-F238E27FC236}">
                <a16:creationId xmlns:a16="http://schemas.microsoft.com/office/drawing/2014/main" id="{F922D9C4-8474-5108-FD49-64BAAA37A33B}"/>
              </a:ext>
            </a:extLst>
          </p:cNvPr>
          <p:cNvSpPr txBox="1">
            <a:spLocks/>
          </p:cNvSpPr>
          <p:nvPr/>
        </p:nvSpPr>
        <p:spPr>
          <a:xfrm>
            <a:off x="939469" y="5563377"/>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clear just by</a:t>
            </a:r>
          </a:p>
        </p:txBody>
      </p:sp>
      <p:sp>
        <p:nvSpPr>
          <p:cNvPr id="4" name="go.uvm.edu/accessibility">
            <a:extLst>
              <a:ext uri="{FF2B5EF4-FFF2-40B4-BE49-F238E27FC236}">
                <a16:creationId xmlns:a16="http://schemas.microsoft.com/office/drawing/2014/main" id="{0B071BAD-14F2-5EDC-E549-223393BD333F}"/>
              </a:ext>
            </a:extLst>
          </p:cNvPr>
          <p:cNvSpPr txBox="1"/>
          <p:nvPr/>
        </p:nvSpPr>
        <p:spPr>
          <a:xfrm>
            <a:off x="8540674" y="5553707"/>
            <a:ext cx="15161203"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rPr lang="en-US" sz="9600" dirty="0" err="1"/>
              <a:t>go.uvm.edu</a:t>
            </a:r>
            <a:r>
              <a:rPr lang="en-US" sz="9600" dirty="0"/>
              <a:t>/accessibility</a:t>
            </a:r>
            <a:endParaRPr sz="9600" dirty="0"/>
          </a:p>
        </p:txBody>
      </p:sp>
      <p:sp>
        <p:nvSpPr>
          <p:cNvPr id="2" name="The">
            <a:extLst>
              <a:ext uri="{FF2B5EF4-FFF2-40B4-BE49-F238E27FC236}">
                <a16:creationId xmlns:a16="http://schemas.microsoft.com/office/drawing/2014/main" id="{164F30AD-F809-9010-6634-6E7DD6F11D7C}"/>
              </a:ext>
            </a:extLst>
          </p:cNvPr>
          <p:cNvSpPr txBox="1">
            <a:spLocks/>
          </p:cNvSpPr>
          <p:nvPr/>
        </p:nvSpPr>
        <p:spPr>
          <a:xfrm>
            <a:off x="939469" y="7289716"/>
            <a:ext cx="302260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The</a:t>
            </a:r>
          </a:p>
        </p:txBody>
      </p:sp>
      <p:sp>
        <p:nvSpPr>
          <p:cNvPr id="15" name="And it might">
            <a:extLst>
              <a:ext uri="{FF2B5EF4-FFF2-40B4-BE49-F238E27FC236}">
                <a16:creationId xmlns:a16="http://schemas.microsoft.com/office/drawing/2014/main" id="{FC6651A1-1ED9-3A3A-D4B2-0A7EB10405CA}"/>
              </a:ext>
            </a:extLst>
          </p:cNvPr>
          <p:cNvSpPr txBox="1">
            <a:spLocks/>
          </p:cNvSpPr>
          <p:nvPr/>
        </p:nvSpPr>
        <p:spPr>
          <a:xfrm>
            <a:off x="3547820" y="7289716"/>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And it might</a:t>
            </a:r>
          </a:p>
        </p:txBody>
      </p:sp>
      <p:sp>
        <p:nvSpPr>
          <p:cNvPr id="16" name="not be">
            <a:extLst>
              <a:ext uri="{FF2B5EF4-FFF2-40B4-BE49-F238E27FC236}">
                <a16:creationId xmlns:a16="http://schemas.microsoft.com/office/drawing/2014/main" id="{138CD884-40E7-8A05-143F-D4188F6CC4F5}"/>
              </a:ext>
            </a:extLst>
          </p:cNvPr>
          <p:cNvSpPr txBox="1">
            <a:spLocks/>
          </p:cNvSpPr>
          <p:nvPr/>
        </p:nvSpPr>
        <p:spPr>
          <a:xfrm>
            <a:off x="11406788" y="7284881"/>
            <a:ext cx="8039611"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not be</a:t>
            </a:r>
          </a:p>
        </p:txBody>
      </p:sp>
      <p:sp>
        <p:nvSpPr>
          <p:cNvPr id="18" name="at it.">
            <a:extLst>
              <a:ext uri="{FF2B5EF4-FFF2-40B4-BE49-F238E27FC236}">
                <a16:creationId xmlns:a16="http://schemas.microsoft.com/office/drawing/2014/main" id="{538F1115-4759-1F0C-7689-92220EC88D4F}"/>
              </a:ext>
            </a:extLst>
          </p:cNvPr>
          <p:cNvSpPr txBox="1">
            <a:spLocks/>
          </p:cNvSpPr>
          <p:nvPr/>
        </p:nvSpPr>
        <p:spPr>
          <a:xfrm>
            <a:off x="15520420" y="7280046"/>
            <a:ext cx="8863580" cy="1579920"/>
          </a:xfrm>
          <a:prstGeom prst="rect">
            <a:avLst/>
          </a:prstGeom>
          <a:ln w="12700" cap="flat">
            <a:noFill/>
            <a:prstDash/>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hangingPunct="0">
              <a:lnSpc>
                <a:spcPct val="100000"/>
              </a:lnSpc>
              <a:defRPr/>
            </a:pPr>
            <a:r>
              <a:rPr lang="en-US" sz="9600" b="0" spc="0" dirty="0">
                <a:solidFill>
                  <a:schemeClr val="bg1"/>
                </a:solidFill>
                <a:latin typeface="+mj-lt"/>
                <a:ea typeface="Party LET"/>
                <a:cs typeface="Party LET"/>
                <a:sym typeface="Party LET"/>
              </a:rPr>
              <a:t>at it.</a:t>
            </a:r>
          </a:p>
        </p:txBody>
      </p:sp>
    </p:spTree>
    <p:extLst>
      <p:ext uri="{BB962C8B-B14F-4D97-AF65-F5344CB8AC3E}">
        <p14:creationId xmlns:p14="http://schemas.microsoft.com/office/powerpoint/2010/main" val="1169828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4766723" y="255652"/>
            <a:ext cx="8364469"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lang="en-US" b="0" spc="0" dirty="0"/>
              <a:t>HOW TO FIX READING ORDER</a:t>
            </a:r>
            <a:endPar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endParaRPr>
          </a:p>
        </p:txBody>
      </p:sp>
      <p:sp>
        <p:nvSpPr>
          <p:cNvPr id="10" name="TextBox 9">
            <a:extLst>
              <a:ext uri="{FF2B5EF4-FFF2-40B4-BE49-F238E27FC236}">
                <a16:creationId xmlns:a16="http://schemas.microsoft.com/office/drawing/2014/main" id="{BFEB0FE9-CAE6-16FE-E7C3-DB1C2DD13A39}"/>
              </a:ext>
            </a:extLst>
          </p:cNvPr>
          <p:cNvSpPr txBox="1"/>
          <p:nvPr/>
        </p:nvSpPr>
        <p:spPr>
          <a:xfrm>
            <a:off x="345719" y="1686679"/>
            <a:ext cx="23340537"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6600" dirty="0">
                <a:solidFill>
                  <a:schemeClr val="bg2">
                    <a:lumMod val="50000"/>
                  </a:schemeClr>
                </a:solidFill>
                <a:latin typeface="+mn-lt"/>
              </a:rPr>
              <a:t>Review &gt; Check Accessibility &gt; Selection Pane</a:t>
            </a:r>
          </a:p>
          <a:p>
            <a:pPr marL="0" indent="0" algn="l">
              <a:buNone/>
            </a:pPr>
            <a:r>
              <a:rPr lang="en-US" sz="6600" dirty="0">
                <a:solidFill>
                  <a:schemeClr val="bg2">
                    <a:lumMod val="50000"/>
                  </a:schemeClr>
                </a:solidFill>
                <a:latin typeface="+mn-lt"/>
              </a:rPr>
              <a:t>   Move elements into correct order. Bottom to Top!</a:t>
            </a:r>
          </a:p>
        </p:txBody>
      </p:sp>
      <p:pic>
        <p:nvPicPr>
          <p:cNvPr id="2" name="Picture 1" descr="A screenshot of a Microsoft PowerPoint document, with the Selection Pane open in the right hand pane of the screen.">
            <a:extLst>
              <a:ext uri="{FF2B5EF4-FFF2-40B4-BE49-F238E27FC236}">
                <a16:creationId xmlns:a16="http://schemas.microsoft.com/office/drawing/2014/main" id="{E79E4B88-1FB3-8710-CA23-3FB5FABC7819}"/>
              </a:ext>
            </a:extLst>
          </p:cNvPr>
          <p:cNvPicPr>
            <a:picLocks noChangeAspect="1"/>
          </p:cNvPicPr>
          <p:nvPr/>
        </p:nvPicPr>
        <p:blipFill rotWithShape="1">
          <a:blip r:embed="rId3">
            <a:extLst>
              <a:ext uri="{28A0092B-C50C-407E-A947-70E740481C1C}">
                <a14:useLocalDpi xmlns:a14="http://schemas.microsoft.com/office/drawing/2010/main" val="0"/>
              </a:ext>
            </a:extLst>
          </a:blip>
          <a:srcRect l="5598" b="31286"/>
          <a:stretch/>
        </p:blipFill>
        <p:spPr>
          <a:xfrm>
            <a:off x="2235200" y="4343737"/>
            <a:ext cx="21451056" cy="8388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4448F1B2-4A27-4CAA-4F0A-BA1E6A21CF8B}"/>
              </a:ext>
              <a:ext uri="{C183D7F6-B498-43B3-948B-1728B52AA6E4}">
                <adec:decorative xmlns:adec="http://schemas.microsoft.com/office/drawing/2017/decorative" val="1"/>
              </a:ext>
            </a:extLst>
          </p:cNvPr>
          <p:cNvSpPr/>
          <p:nvPr/>
        </p:nvSpPr>
        <p:spPr>
          <a:xfrm>
            <a:off x="7767459" y="5161130"/>
            <a:ext cx="1585754" cy="1585754"/>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Oval 5">
            <a:extLst>
              <a:ext uri="{FF2B5EF4-FFF2-40B4-BE49-F238E27FC236}">
                <a16:creationId xmlns:a16="http://schemas.microsoft.com/office/drawing/2014/main" id="{4AC2A47D-1A83-ADF2-6289-C5919555FA61}"/>
              </a:ext>
              <a:ext uri="{C183D7F6-B498-43B3-948B-1728B52AA6E4}">
                <adec:decorative xmlns:adec="http://schemas.microsoft.com/office/drawing/2017/decorative" val="1"/>
              </a:ext>
            </a:extLst>
          </p:cNvPr>
          <p:cNvSpPr/>
          <p:nvPr/>
        </p:nvSpPr>
        <p:spPr>
          <a:xfrm>
            <a:off x="16909382" y="5175272"/>
            <a:ext cx="7068218" cy="8388327"/>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ight Arrow 6">
            <a:extLst>
              <a:ext uri="{FF2B5EF4-FFF2-40B4-BE49-F238E27FC236}">
                <a16:creationId xmlns:a16="http://schemas.microsoft.com/office/drawing/2014/main" id="{E68875B7-B3F0-D4A9-B29F-E9D16EDB0D1E}"/>
              </a:ext>
              <a:ext uri="{C183D7F6-B498-43B3-948B-1728B52AA6E4}">
                <adec:decorative xmlns:adec="http://schemas.microsoft.com/office/drawing/2017/decorative" val="1"/>
              </a:ext>
            </a:extLst>
          </p:cNvPr>
          <p:cNvSpPr/>
          <p:nvPr/>
        </p:nvSpPr>
        <p:spPr>
          <a:xfrm rot="758331">
            <a:off x="9228045" y="6452980"/>
            <a:ext cx="7834026" cy="1625600"/>
          </a:xfrm>
          <a:prstGeom prst="rightArrow">
            <a:avLst>
              <a:gd name="adj1" fmla="val 33935"/>
              <a:gd name="adj2" fmla="val 67104"/>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 name="Straight Arrow Connector 8">
            <a:extLst>
              <a:ext uri="{FF2B5EF4-FFF2-40B4-BE49-F238E27FC236}">
                <a16:creationId xmlns:a16="http://schemas.microsoft.com/office/drawing/2014/main" id="{1E40DA23-5569-6636-698B-5BEB1051E3E1}"/>
              </a:ext>
              <a:ext uri="{C183D7F6-B498-43B3-948B-1728B52AA6E4}">
                <adec:decorative xmlns:adec="http://schemas.microsoft.com/office/drawing/2017/decorative" val="1"/>
              </a:ext>
            </a:extLst>
          </p:cNvPr>
          <p:cNvCxnSpPr/>
          <p:nvPr/>
        </p:nvCxnSpPr>
        <p:spPr>
          <a:xfrm flipV="1">
            <a:off x="21564600" y="7899400"/>
            <a:ext cx="0" cy="4343400"/>
          </a:xfrm>
          <a:prstGeom prst="straightConnector1">
            <a:avLst/>
          </a:prstGeom>
          <a:noFill/>
          <a:ln w="88900" cap="flat">
            <a:solidFill>
              <a:schemeClr val="accent6">
                <a:lumMod val="75000"/>
              </a:schemeClr>
            </a:solidFill>
            <a:prstDash val="sysDash"/>
            <a:miter lim="400000"/>
            <a:headEnd type="oval"/>
            <a:tailEnd type="arrow"/>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0C8CE4C6-0542-193D-3DC8-D23E96CD66C2}"/>
              </a:ext>
              <a:ext uri="{C183D7F6-B498-43B3-948B-1728B52AA6E4}">
                <adec:decorative xmlns:adec="http://schemas.microsoft.com/office/drawing/2017/decorative" val="1"/>
              </a:ext>
            </a:extLst>
          </p:cNvPr>
          <p:cNvCxnSpPr/>
          <p:nvPr/>
        </p:nvCxnSpPr>
        <p:spPr>
          <a:xfrm flipV="1">
            <a:off x="21767800" y="2311737"/>
            <a:ext cx="0" cy="1498600"/>
          </a:xfrm>
          <a:prstGeom prst="straightConnector1">
            <a:avLst/>
          </a:prstGeom>
          <a:noFill/>
          <a:ln w="88900" cap="flat">
            <a:solidFill>
              <a:schemeClr val="accent6">
                <a:lumMod val="75000"/>
              </a:schemeClr>
            </a:solidFill>
            <a:prstDash val="sysDash"/>
            <a:miter lim="400000"/>
            <a:headEnd type="oval"/>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906083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2761978" y="227346"/>
            <a:ext cx="10443565"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lang="en-US" b="0" spc="0" dirty="0"/>
              <a:t>HOW TO FIX READING ORDER PART 2</a:t>
            </a:r>
            <a:endPar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endParaRPr>
          </a:p>
        </p:txBody>
      </p:sp>
      <p:sp>
        <p:nvSpPr>
          <p:cNvPr id="10" name="TextBox 9">
            <a:extLst>
              <a:ext uri="{FF2B5EF4-FFF2-40B4-BE49-F238E27FC236}">
                <a16:creationId xmlns:a16="http://schemas.microsoft.com/office/drawing/2014/main" id="{BFEB0FE9-CAE6-16FE-E7C3-DB1C2DD13A39}"/>
              </a:ext>
            </a:extLst>
          </p:cNvPr>
          <p:cNvSpPr txBox="1"/>
          <p:nvPr/>
        </p:nvSpPr>
        <p:spPr>
          <a:xfrm>
            <a:off x="1762697" y="2448679"/>
            <a:ext cx="20858606" cy="7478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8000" dirty="0">
                <a:solidFill>
                  <a:schemeClr val="bg2">
                    <a:lumMod val="50000"/>
                  </a:schemeClr>
                </a:solidFill>
                <a:latin typeface="+mn-lt"/>
              </a:rPr>
              <a:t>Start with a built-in template and do not change place holders for text and graphics.</a:t>
            </a:r>
          </a:p>
          <a:p>
            <a:pPr marL="0" indent="0" algn="l">
              <a:buNone/>
            </a:pPr>
            <a:endParaRPr lang="en-US" sz="8000" dirty="0">
              <a:solidFill>
                <a:schemeClr val="bg2">
                  <a:lumMod val="50000"/>
                </a:schemeClr>
              </a:solidFill>
              <a:latin typeface="+mn-lt"/>
            </a:endParaRPr>
          </a:p>
          <a:p>
            <a:pPr marL="0" indent="0" algn="l">
              <a:buNone/>
            </a:pPr>
            <a:r>
              <a:rPr lang="en-US" sz="8000" dirty="0">
                <a:solidFill>
                  <a:schemeClr val="bg2">
                    <a:lumMod val="50000"/>
                  </a:schemeClr>
                </a:solidFill>
                <a:latin typeface="+mn-lt"/>
              </a:rPr>
              <a:t>If you change or add to the slide, check reading order.</a:t>
            </a:r>
          </a:p>
        </p:txBody>
      </p:sp>
    </p:spTree>
    <p:extLst>
      <p:ext uri="{BB962C8B-B14F-4D97-AF65-F5344CB8AC3E}">
        <p14:creationId xmlns:p14="http://schemas.microsoft.com/office/powerpoint/2010/main" val="227528377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p:cNvSpPr txBox="1">
            <a:spLocks noGrp="1"/>
          </p:cNvSpPr>
          <p:nvPr>
            <p:ph type="title" idx="4294967295"/>
          </p:nvPr>
        </p:nvSpPr>
        <p:spPr>
          <a:xfrm>
            <a:off x="11110928" y="288255"/>
            <a:ext cx="12069010"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SECTION NAMES</a:t>
            </a:r>
          </a:p>
        </p:txBody>
      </p:sp>
      <p:sp>
        <p:nvSpPr>
          <p:cNvPr id="2" name="“Missing Object Description” = no alt-text on an image.">
            <a:extLst>
              <a:ext uri="{FF2B5EF4-FFF2-40B4-BE49-F238E27FC236}">
                <a16:creationId xmlns:a16="http://schemas.microsoft.com/office/drawing/2014/main" id="{8EDBEC2D-72E3-B53B-EF10-635E77F84937}"/>
              </a:ext>
            </a:extLst>
          </p:cNvPr>
          <p:cNvSpPr txBox="1"/>
          <p:nvPr/>
        </p:nvSpPr>
        <p:spPr>
          <a:xfrm>
            <a:off x="533400" y="2388107"/>
            <a:ext cx="8075847" cy="7735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pPr marL="0" indent="0" algn="ctr">
              <a:buNone/>
            </a:pPr>
            <a:r>
              <a:rPr lang="en-US" sz="8000" dirty="0"/>
              <a:t>“Default Section Name”</a:t>
            </a:r>
          </a:p>
          <a:p>
            <a:pPr marL="0" indent="0">
              <a:buNone/>
            </a:pPr>
            <a:endParaRPr lang="en-US" sz="2800" dirty="0"/>
          </a:p>
          <a:p>
            <a:pPr marL="0" indent="0">
              <a:buNone/>
            </a:pPr>
            <a:r>
              <a:rPr lang="en-US" dirty="0"/>
              <a:t>Sections are helpful to navigate longer presentations.</a:t>
            </a:r>
          </a:p>
        </p:txBody>
      </p:sp>
      <p:pic>
        <p:nvPicPr>
          <p:cNvPr id="5" name="Picture 4" descr="TEXT: Keep accessibility checker running while I work&#10;Why Fix?&#10;Section names are used for navigation and selection by those who are not able to see the screen.&#10;Steps To Fix:&#10;Control-click on the selected section. Choose Rename Section from the menu and type a unique description for the section.">
            <a:extLst>
              <a:ext uri="{FF2B5EF4-FFF2-40B4-BE49-F238E27FC236}">
                <a16:creationId xmlns:a16="http://schemas.microsoft.com/office/drawing/2014/main" id="{C5F73BB6-44E4-E31B-A12D-B72173447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0995" y="2388107"/>
            <a:ext cx="15009605" cy="7993281"/>
          </a:xfrm>
          <a:prstGeom prst="rect">
            <a:avLst/>
          </a:prstGeom>
        </p:spPr>
      </p:pic>
      <p:sp>
        <p:nvSpPr>
          <p:cNvPr id="7" name="TextBox 6">
            <a:extLst>
              <a:ext uri="{FF2B5EF4-FFF2-40B4-BE49-F238E27FC236}">
                <a16:creationId xmlns:a16="http://schemas.microsoft.com/office/drawing/2014/main" id="{99FB598B-8C10-E113-2CD6-DC750422B8D7}"/>
              </a:ext>
            </a:extLst>
          </p:cNvPr>
          <p:cNvSpPr txBox="1"/>
          <p:nvPr/>
        </p:nvSpPr>
        <p:spPr>
          <a:xfrm>
            <a:off x="1962825" y="10901321"/>
            <a:ext cx="1375634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9600" dirty="0">
                <a:solidFill>
                  <a:schemeClr val="bg2">
                    <a:lumMod val="50000"/>
                  </a:schemeClr>
                </a:solidFill>
                <a:latin typeface="+mn-lt"/>
              </a:rPr>
              <a:t>Insert &gt; Section</a:t>
            </a:r>
            <a:endParaRPr lang="en-US" dirty="0"/>
          </a:p>
        </p:txBody>
      </p:sp>
    </p:spTree>
    <p:extLst>
      <p:ext uri="{BB962C8B-B14F-4D97-AF65-F5344CB8AC3E}">
        <p14:creationId xmlns:p14="http://schemas.microsoft.com/office/powerpoint/2010/main" val="103339953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F1E4-3C55-53D4-0C4B-37DFE7B12343}"/>
              </a:ext>
            </a:extLst>
          </p:cNvPr>
          <p:cNvSpPr>
            <a:spLocks noGrp="1"/>
          </p:cNvSpPr>
          <p:nvPr>
            <p:ph type="title"/>
          </p:nvPr>
        </p:nvSpPr>
        <p:spPr>
          <a:xfrm>
            <a:off x="1932639" y="2982297"/>
            <a:ext cx="12433302" cy="5746750"/>
          </a:xfrm>
        </p:spPr>
        <p:txBody>
          <a:bodyPr>
            <a:noAutofit/>
          </a:bodyPr>
          <a:lstStyle/>
          <a:p>
            <a:pPr>
              <a:lnSpc>
                <a:spcPct val="114000"/>
              </a:lnSpc>
            </a:pPr>
            <a:r>
              <a:rPr lang="en-US" sz="12500" dirty="0">
                <a:latin typeface="+mj-lt"/>
              </a:rPr>
              <a:t>MANUAL</a:t>
            </a:r>
            <a:br>
              <a:rPr lang="en-US" sz="12500" dirty="0">
                <a:latin typeface="+mj-lt"/>
              </a:rPr>
            </a:br>
            <a:r>
              <a:rPr lang="en-US" sz="12500" dirty="0">
                <a:latin typeface="+mj-lt"/>
              </a:rPr>
              <a:t>ACCESSIBILITY TESTING</a:t>
            </a:r>
          </a:p>
        </p:txBody>
      </p:sp>
      <p:pic>
        <p:nvPicPr>
          <p:cNvPr id="8" name="Graphic 7" descr="Paper with solid fill">
            <a:extLst>
              <a:ext uri="{FF2B5EF4-FFF2-40B4-BE49-F238E27FC236}">
                <a16:creationId xmlns:a16="http://schemas.microsoft.com/office/drawing/2014/main" id="{7725F406-94C1-0466-844D-CC42A13D7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65572" y="2188731"/>
            <a:ext cx="8544972" cy="8544972"/>
          </a:xfrm>
          <a:prstGeom prst="rect">
            <a:avLst/>
          </a:prstGeom>
        </p:spPr>
      </p:pic>
      <p:sp>
        <p:nvSpPr>
          <p:cNvPr id="7" name="Oval 6">
            <a:extLst>
              <a:ext uri="{FF2B5EF4-FFF2-40B4-BE49-F238E27FC236}">
                <a16:creationId xmlns:a16="http://schemas.microsoft.com/office/drawing/2014/main" id="{B932373B-9060-7FCB-F529-3F1FDE0E36EC}"/>
              </a:ext>
              <a:ext uri="{C183D7F6-B498-43B3-948B-1728B52AA6E4}">
                <adec:decorative xmlns:adec="http://schemas.microsoft.com/office/drawing/2017/decorative" val="1"/>
              </a:ext>
            </a:extLst>
          </p:cNvPr>
          <p:cNvSpPr/>
          <p:nvPr/>
        </p:nvSpPr>
        <p:spPr>
          <a:xfrm>
            <a:off x="17534965" y="7135191"/>
            <a:ext cx="4079743" cy="4079743"/>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Graphic 3" descr="Magnifying glass with solid fill">
            <a:extLst>
              <a:ext uri="{FF2B5EF4-FFF2-40B4-BE49-F238E27FC236}">
                <a16:creationId xmlns:a16="http://schemas.microsoft.com/office/drawing/2014/main" id="{A6A58A7F-3C7C-5777-A682-FB75CD6B52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19812" y="6858000"/>
            <a:ext cx="5615643" cy="5615643"/>
          </a:xfrm>
          <a:prstGeom prst="rect">
            <a:avLst/>
          </a:prstGeom>
        </p:spPr>
      </p:pic>
    </p:spTree>
    <p:extLst>
      <p:ext uri="{BB962C8B-B14F-4D97-AF65-F5344CB8AC3E}">
        <p14:creationId xmlns:p14="http://schemas.microsoft.com/office/powerpoint/2010/main" val="22687393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MANUAL ACCESSIBILITY TESTING"/>
          <p:cNvSpPr txBox="1">
            <a:spLocks noGrp="1"/>
          </p:cNvSpPr>
          <p:nvPr>
            <p:ph type="title" idx="4294967295"/>
          </p:nvPr>
        </p:nvSpPr>
        <p:spPr>
          <a:xfrm>
            <a:off x="11816470" y="204980"/>
            <a:ext cx="10515700"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ACCESSIBILITY TESTING LIST</a:t>
            </a:r>
          </a:p>
        </p:txBody>
      </p:sp>
      <p:sp>
        <p:nvSpPr>
          <p:cNvPr id="261" name="You also need to do some manual accessibility testing."/>
          <p:cNvSpPr txBox="1"/>
          <p:nvPr/>
        </p:nvSpPr>
        <p:spPr>
          <a:xfrm>
            <a:off x="1625601" y="2764770"/>
            <a:ext cx="8661399"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sz="8000" dirty="0"/>
              <a:t>You also need to do some manual accessibility testing.</a:t>
            </a:r>
          </a:p>
        </p:txBody>
      </p:sp>
      <p:sp>
        <p:nvSpPr>
          <p:cNvPr id="3" name="TextBox 2">
            <a:extLst>
              <a:ext uri="{FF2B5EF4-FFF2-40B4-BE49-F238E27FC236}">
                <a16:creationId xmlns:a16="http://schemas.microsoft.com/office/drawing/2014/main" id="{406AF11C-5ABB-DDE4-BAE7-86F1BE668662}"/>
              </a:ext>
            </a:extLst>
          </p:cNvPr>
          <p:cNvSpPr txBox="1"/>
          <p:nvPr/>
        </p:nvSpPr>
        <p:spPr>
          <a:xfrm>
            <a:off x="11518900" y="2764770"/>
            <a:ext cx="13754100" cy="8217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Font size, family, &amp; style</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Text alignment</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Color &amp; contrast</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Links format</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Video &amp; audio</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Room for captions</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Readable file name</a:t>
            </a:r>
          </a:p>
          <a:p>
            <a:pPr marL="857250" lvl="0" indent="-857250" algn="l">
              <a:buSzPct val="75000"/>
              <a:buFont typeface="Courier New" panose="02070309020205020404" pitchFamily="49" charset="0"/>
              <a:buChar char="o"/>
            </a:pPr>
            <a:r>
              <a:rPr lang="en-US" sz="6600" dirty="0">
                <a:solidFill>
                  <a:schemeClr val="tx2">
                    <a:lumMod val="10000"/>
                  </a:schemeClr>
                </a:solidFill>
                <a:latin typeface="BrownPro" pitchFamily="2" charset="77"/>
              </a:rPr>
              <a:t>Properties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MANUAL TESTING: FONT SIZE, FAMILY, AND STYLE"/>
          <p:cNvSpPr txBox="1">
            <a:spLocks noGrp="1"/>
          </p:cNvSpPr>
          <p:nvPr>
            <p:ph type="title" idx="4294967295"/>
          </p:nvPr>
        </p:nvSpPr>
        <p:spPr>
          <a:xfrm>
            <a:off x="10408760" y="241299"/>
            <a:ext cx="13655994"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FONT SIZE, FAMILY, AND STYLE</a:t>
            </a:r>
          </a:p>
        </p:txBody>
      </p:sp>
      <p:sp>
        <p:nvSpPr>
          <p:cNvPr id="268" name="Check your minimum font size on the body text and headings.…"/>
          <p:cNvSpPr txBox="1"/>
          <p:nvPr/>
        </p:nvSpPr>
        <p:spPr>
          <a:xfrm>
            <a:off x="696537" y="1649922"/>
            <a:ext cx="11495463" cy="8874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dirty="0"/>
              <a:t>Check your minimum font size on the body text and headings.</a:t>
            </a:r>
          </a:p>
          <a:p>
            <a:pPr algn="l" defTabSz="825500">
              <a:spcBef>
                <a:spcPts val="5400"/>
              </a:spcBef>
              <a:buSzPct val="71000"/>
              <a:defRPr sz="7500">
                <a:solidFill>
                  <a:srgbClr val="000000"/>
                </a:solidFill>
                <a:latin typeface="+mn-lt"/>
                <a:ea typeface="+mn-ea"/>
                <a:cs typeface="+mn-cs"/>
                <a:sym typeface="BrownPro-Bold"/>
              </a:defRPr>
            </a:pPr>
            <a:r>
              <a:rPr dirty="0"/>
              <a:t>Choose a readable font family for the type and length of text you’re working with.</a:t>
            </a:r>
          </a:p>
        </p:txBody>
      </p:sp>
      <p:sp>
        <p:nvSpPr>
          <p:cNvPr id="269" name="Think about how much of your text is italicized, bolded, or in ALL CAPS — and why."/>
          <p:cNvSpPr txBox="1"/>
          <p:nvPr/>
        </p:nvSpPr>
        <p:spPr>
          <a:xfrm>
            <a:off x="12888097" y="1649922"/>
            <a:ext cx="10799366" cy="772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pPr marL="0" indent="0">
              <a:buNone/>
            </a:pPr>
            <a:r>
              <a:rPr dirty="0"/>
              <a:t>Think about how much of your text is </a:t>
            </a:r>
            <a:r>
              <a:rPr i="1" dirty="0"/>
              <a:t>italicized</a:t>
            </a:r>
            <a:r>
              <a:rPr dirty="0"/>
              <a:t>, bolded, or in ALL CAPS — and why.</a:t>
            </a:r>
            <a:endParaRPr lang="en-US" dirty="0"/>
          </a:p>
          <a:p>
            <a:pPr marL="0" indent="0">
              <a:buNone/>
            </a:pPr>
            <a:r>
              <a:rPr lang="en-US" dirty="0"/>
              <a:t>Use underlined text only for links.</a:t>
            </a:r>
            <a:endParaRPr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MANUAL TESTING: TEXT ALIGNMENT"/>
          <p:cNvSpPr txBox="1">
            <a:spLocks noGrp="1"/>
          </p:cNvSpPr>
          <p:nvPr>
            <p:ph type="title" idx="4294967295"/>
          </p:nvPr>
        </p:nvSpPr>
        <p:spPr>
          <a:xfrm>
            <a:off x="13756639" y="241299"/>
            <a:ext cx="1010983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TEXT ALIGNMENT</a:t>
            </a:r>
          </a:p>
        </p:txBody>
      </p:sp>
      <p:sp>
        <p:nvSpPr>
          <p:cNvPr id="272" name="Left-justify your text. If you choose to justify text on both sides, have a good reason for it, or better yet, test its readability with some users."/>
          <p:cNvSpPr txBox="1"/>
          <p:nvPr/>
        </p:nvSpPr>
        <p:spPr>
          <a:xfrm>
            <a:off x="9547411" y="2786177"/>
            <a:ext cx="13496364" cy="772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pPr marL="0" indent="0">
              <a:buNone/>
            </a:pPr>
            <a:r>
              <a:rPr dirty="0"/>
              <a:t>Left-justify your text. </a:t>
            </a:r>
            <a:endParaRPr lang="en-US" dirty="0"/>
          </a:p>
          <a:p>
            <a:pPr marL="0" indent="0">
              <a:buNone/>
            </a:pPr>
            <a:r>
              <a:rPr dirty="0"/>
              <a:t>If you choose to justify text on both sides, have a good reason for it, or better yet, test its readability with some users.</a:t>
            </a:r>
          </a:p>
        </p:txBody>
      </p:sp>
      <p:pic>
        <p:nvPicPr>
          <p:cNvPr id="3" name="Picture 2">
            <a:extLst>
              <a:ext uri="{FF2B5EF4-FFF2-40B4-BE49-F238E27FC236}">
                <a16:creationId xmlns:a16="http://schemas.microsoft.com/office/drawing/2014/main" id="{39B7CE4C-DB08-1917-240E-B5A49FDCBC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435474" y="3842497"/>
            <a:ext cx="8411135" cy="5607423"/>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ANUAL TESTING: COLOR CONTRAST"/>
          <p:cNvSpPr txBox="1">
            <a:spLocks noGrp="1"/>
          </p:cNvSpPr>
          <p:nvPr>
            <p:ph type="title" idx="4294967295"/>
          </p:nvPr>
        </p:nvSpPr>
        <p:spPr>
          <a:xfrm>
            <a:off x="13550899" y="241299"/>
            <a:ext cx="1052131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COLOR CONTRAST</a:t>
            </a:r>
          </a:p>
        </p:txBody>
      </p:sp>
      <p:sp>
        <p:nvSpPr>
          <p:cNvPr id="275" name="Check your color contrast throughout the document:…"/>
          <p:cNvSpPr txBox="1"/>
          <p:nvPr/>
        </p:nvSpPr>
        <p:spPr>
          <a:xfrm>
            <a:off x="567611" y="1618529"/>
            <a:ext cx="12771871" cy="7950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dirty="0"/>
              <a:t>Check color contrast throughout the document</a:t>
            </a:r>
            <a:r>
              <a:rPr lang="en-US" dirty="0"/>
              <a:t>.</a:t>
            </a:r>
            <a:endParaRPr dirty="0"/>
          </a:p>
          <a:p>
            <a:pPr marL="1767324" lvl="1" indent="-395724" algn="l" defTabSz="825500">
              <a:spcBef>
                <a:spcPts val="5400"/>
              </a:spcBef>
              <a:buSzPct val="71000"/>
              <a:buChar char="•"/>
              <a:defRPr sz="7500">
                <a:solidFill>
                  <a:srgbClr val="000000"/>
                </a:solidFill>
                <a:latin typeface="+mn-lt"/>
                <a:ea typeface="+mn-ea"/>
                <a:cs typeface="+mn-cs"/>
                <a:sym typeface="BrownPro-Bold"/>
              </a:defRPr>
            </a:pPr>
            <a:r>
              <a:rPr dirty="0"/>
              <a:t>small text: 4.5: 1</a:t>
            </a:r>
          </a:p>
          <a:p>
            <a:pPr marL="1767324" lvl="1" indent="-395724" algn="l" defTabSz="825500">
              <a:spcBef>
                <a:spcPts val="5400"/>
              </a:spcBef>
              <a:buSzPct val="71000"/>
              <a:buChar char="•"/>
              <a:defRPr sz="7500">
                <a:solidFill>
                  <a:srgbClr val="000000"/>
                </a:solidFill>
                <a:latin typeface="+mn-lt"/>
                <a:ea typeface="+mn-ea"/>
                <a:cs typeface="+mn-cs"/>
                <a:sym typeface="BrownPro-Bold"/>
              </a:defRPr>
            </a:pPr>
            <a:r>
              <a:rPr dirty="0"/>
              <a:t>large text: 3:1</a:t>
            </a:r>
          </a:p>
          <a:p>
            <a:pPr marL="1767324" lvl="1" indent="-395724" algn="l" defTabSz="825500">
              <a:spcBef>
                <a:spcPts val="5400"/>
              </a:spcBef>
              <a:buSzPct val="71000"/>
              <a:buChar char="•"/>
              <a:defRPr sz="7500">
                <a:solidFill>
                  <a:srgbClr val="000000"/>
                </a:solidFill>
                <a:latin typeface="+mn-lt"/>
                <a:ea typeface="+mn-ea"/>
                <a:cs typeface="+mn-cs"/>
                <a:sym typeface="BrownPro-Bold"/>
              </a:defRPr>
            </a:pPr>
            <a:r>
              <a:rPr dirty="0"/>
              <a:t>icons and graphics: 3:1</a:t>
            </a:r>
          </a:p>
        </p:txBody>
      </p:sp>
      <p:grpSp>
        <p:nvGrpSpPr>
          <p:cNvPr id="278" name="Screenshot of the WebAIM Contrast Checker" descr="Screenshot of the WebAIM Color Contrast Checker webpage, leaning in at a jaunty angle."/>
          <p:cNvGrpSpPr/>
          <p:nvPr/>
        </p:nvGrpSpPr>
        <p:grpSpPr>
          <a:xfrm>
            <a:off x="13339482" y="4328251"/>
            <a:ext cx="13675177" cy="10482346"/>
            <a:chOff x="0" y="0"/>
            <a:chExt cx="14795500" cy="11341100"/>
          </a:xfrm>
        </p:grpSpPr>
        <p:pic>
          <p:nvPicPr>
            <p:cNvPr id="277" name="Screenshot of the WebAIM Contrast Checker" descr="Screenshot of the WebAIM Contrast Checker"/>
            <p:cNvPicPr>
              <a:picLocks noChangeAspect="1"/>
            </p:cNvPicPr>
            <p:nvPr/>
          </p:nvPicPr>
          <p:blipFill>
            <a:blip r:embed="rId3"/>
            <a:stretch>
              <a:fillRect/>
            </a:stretch>
          </p:blipFill>
          <p:spPr>
            <a:xfrm>
              <a:off x="127000" y="88900"/>
              <a:ext cx="14541500" cy="11010900"/>
            </a:xfrm>
            <a:prstGeom prst="rect">
              <a:avLst/>
            </a:prstGeom>
            <a:ln>
              <a:noFill/>
            </a:ln>
            <a:effectLst/>
          </p:spPr>
        </p:pic>
        <p:pic>
          <p:nvPicPr>
            <p:cNvPr id="276" name="Screenshot of the WebAIM Contrast Checker" descr="Screenshot of the WebAIM Contrast Checker"/>
            <p:cNvPicPr>
              <a:picLocks/>
            </p:cNvPicPr>
            <p:nvPr/>
          </p:nvPicPr>
          <p:blipFill>
            <a:blip r:embed="rId4"/>
            <a:stretch>
              <a:fillRect/>
            </a:stretch>
          </p:blipFill>
          <p:spPr>
            <a:xfrm>
              <a:off x="0" y="0"/>
              <a:ext cx="14795500" cy="11341100"/>
            </a:xfrm>
            <a:prstGeom prst="rect">
              <a:avLst/>
            </a:prstGeom>
            <a:effectLst/>
          </p:spPr>
        </p:pic>
      </p:grpSp>
      <p:sp>
        <p:nvSpPr>
          <p:cNvPr id="3" name="TextBox 2">
            <a:extLst>
              <a:ext uri="{FF2B5EF4-FFF2-40B4-BE49-F238E27FC236}">
                <a16:creationId xmlns:a16="http://schemas.microsoft.com/office/drawing/2014/main" id="{BA7FDAB5-F81D-0ED7-1118-1514AEB2A8AA}"/>
              </a:ext>
            </a:extLst>
          </p:cNvPr>
          <p:cNvSpPr txBox="1"/>
          <p:nvPr/>
        </p:nvSpPr>
        <p:spPr>
          <a:xfrm>
            <a:off x="1439563" y="9812436"/>
            <a:ext cx="1385192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Bef>
                <a:spcPts val="4600"/>
              </a:spcBef>
              <a:buSzPct val="63000"/>
              <a:defRPr sz="5500">
                <a:solidFill>
                  <a:schemeClr val="accent1"/>
                </a:solidFill>
                <a:latin typeface="BrownPro-Regular"/>
                <a:ea typeface="BrownPro-Regular"/>
                <a:cs typeface="BrownPro-Regular"/>
                <a:sym typeface="BrownPro-Regular"/>
              </a:defRPr>
            </a:pPr>
            <a:r>
              <a:rPr lang="en-US" sz="7200" u="sng" dirty="0">
                <a:hlinkClick r:id="rId5"/>
              </a:rPr>
              <a:t>WebAIM Contrast Checker</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ANUAL TESTING: COLOR CONTRAST"/>
          <p:cNvSpPr txBox="1">
            <a:spLocks noGrp="1"/>
          </p:cNvSpPr>
          <p:nvPr>
            <p:ph type="title" idx="4294967295"/>
          </p:nvPr>
        </p:nvSpPr>
        <p:spPr>
          <a:xfrm>
            <a:off x="15268922" y="237455"/>
            <a:ext cx="7085273"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LINKS</a:t>
            </a:r>
          </a:p>
        </p:txBody>
      </p:sp>
      <p:sp>
        <p:nvSpPr>
          <p:cNvPr id="275" name="Check your color contrast throughout the document:…"/>
          <p:cNvSpPr txBox="1"/>
          <p:nvPr/>
        </p:nvSpPr>
        <p:spPr>
          <a:xfrm>
            <a:off x="2435530" y="1807567"/>
            <a:ext cx="21440594" cy="9105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lang="en-US" sz="7500" dirty="0">
                <a:sym typeface="BrownPro-Bold"/>
              </a:rPr>
              <a:t>Link text = clear and accurate information about destination. </a:t>
            </a:r>
          </a:p>
          <a:p>
            <a:pPr algn="l" defTabSz="825500">
              <a:spcBef>
                <a:spcPts val="5400"/>
              </a:spcBef>
              <a:buSzPct val="71000"/>
              <a:defRPr sz="7500">
                <a:solidFill>
                  <a:srgbClr val="000000"/>
                </a:solidFill>
                <a:latin typeface="+mn-lt"/>
                <a:ea typeface="+mn-ea"/>
                <a:cs typeface="+mn-cs"/>
                <a:sym typeface="BrownPro-Bold"/>
              </a:defRPr>
            </a:pPr>
            <a:r>
              <a:rPr lang="en-US" sz="7500" dirty="0">
                <a:sym typeface="BrownPro-Bold"/>
              </a:rPr>
              <a:t>Avoid “Link,” "Click here," "See this page," "Go here," or "Learn more." </a:t>
            </a:r>
          </a:p>
          <a:p>
            <a:pPr algn="l" defTabSz="825500">
              <a:spcBef>
                <a:spcPts val="5400"/>
              </a:spcBef>
              <a:buSzPct val="71000"/>
              <a:defRPr sz="7500">
                <a:solidFill>
                  <a:srgbClr val="000000"/>
                </a:solidFill>
                <a:latin typeface="+mn-lt"/>
                <a:ea typeface="+mn-ea"/>
                <a:cs typeface="+mn-cs"/>
                <a:sym typeface="BrownPro-Bold"/>
              </a:defRPr>
            </a:pPr>
            <a:r>
              <a:rPr lang="en-US" sz="7500" dirty="0">
                <a:sym typeface="BrownPro-Bold"/>
              </a:rPr>
              <a:t>Use title or short description of destination.</a:t>
            </a:r>
          </a:p>
          <a:p>
            <a:pPr algn="l" defTabSz="825500">
              <a:spcBef>
                <a:spcPts val="5400"/>
              </a:spcBef>
              <a:buSzPct val="71000"/>
              <a:defRPr sz="7500">
                <a:solidFill>
                  <a:srgbClr val="000000"/>
                </a:solidFill>
                <a:latin typeface="+mn-lt"/>
                <a:ea typeface="+mn-ea"/>
                <a:cs typeface="+mn-cs"/>
                <a:sym typeface="BrownPro-Bold"/>
              </a:defRPr>
            </a:pPr>
            <a:r>
              <a:rPr lang="en-US" sz="7500" dirty="0">
                <a:sym typeface="BrownPro-Bold"/>
              </a:rPr>
              <a:t>Use underlines only for links. </a:t>
            </a:r>
            <a:endParaRPr dirty="0"/>
          </a:p>
        </p:txBody>
      </p:sp>
    </p:spTree>
    <p:extLst>
      <p:ext uri="{BB962C8B-B14F-4D97-AF65-F5344CB8AC3E}">
        <p14:creationId xmlns:p14="http://schemas.microsoft.com/office/powerpoint/2010/main" val="1582036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Death by powerpoint or just torture"/>
          <p:cNvSpPr txBox="1">
            <a:spLocks noGrp="1"/>
          </p:cNvSpPr>
          <p:nvPr>
            <p:ph type="title" idx="4294967295"/>
          </p:nvPr>
        </p:nvSpPr>
        <p:spPr>
          <a:xfrm>
            <a:off x="10959844" y="237455"/>
            <a:ext cx="12418464"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lang="en-US" b="0" spc="0" dirty="0"/>
              <a:t>DEATH BY POWERPOINT OR JUST TORTURE?</a:t>
            </a:r>
            <a:endParaRPr kumimoji="0" lang="en-US" sz="4500" b="0" u="none" strike="noStrike" kern="0" cap="none" spc="0" normalizeH="0" baseline="0" noProof="0" dirty="0">
              <a:ln>
                <a:noFill/>
              </a:ln>
              <a:solidFill>
                <a:srgbClr val="FFFFFF"/>
              </a:solidFill>
              <a:effectLst/>
              <a:uLnTx/>
              <a:uFillTx/>
              <a:sym typeface="BrownPro-Bold"/>
            </a:endParaRPr>
          </a:p>
        </p:txBody>
      </p:sp>
      <p:pic>
        <p:nvPicPr>
          <p:cNvPr id="2" name="cartoon" descr="Cartoon strip in a cave with a dark haired person with horns, goatee, and barbed tail sitting in a tall chair with skulls at the top and behind a stone desk. The figure has hands together in front of chest while talking to a demon figure across from them. Demon as horns, wings, bare chested, furry legs, and hooved feet. The caption reads, &quot;I need someone well versed in the art of torture - do you know PowerPoint?&quot;">
            <a:extLst>
              <a:ext uri="{FF2B5EF4-FFF2-40B4-BE49-F238E27FC236}">
                <a16:creationId xmlns:a16="http://schemas.microsoft.com/office/drawing/2014/main" id="{12D91D90-F2BC-4757-33DA-74455D46D2D2}"/>
              </a:ext>
            </a:extLst>
          </p:cNvPr>
          <p:cNvPicPr>
            <a:picLocks noChangeAspect="1"/>
          </p:cNvPicPr>
          <p:nvPr/>
        </p:nvPicPr>
        <p:blipFill>
          <a:blip r:embed="rId3"/>
          <a:stretch>
            <a:fillRect/>
          </a:stretch>
        </p:blipFill>
        <p:spPr>
          <a:xfrm>
            <a:off x="4608886" y="1294397"/>
            <a:ext cx="15166227" cy="10237203"/>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ANUAL TESTING: COLOR CONTRAST"/>
          <p:cNvSpPr txBox="1">
            <a:spLocks noGrp="1"/>
          </p:cNvSpPr>
          <p:nvPr>
            <p:ph type="title" idx="4294967295"/>
          </p:nvPr>
        </p:nvSpPr>
        <p:spPr>
          <a:xfrm>
            <a:off x="12897258" y="188028"/>
            <a:ext cx="9752670"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VIDEO &amp; AUDIO</a:t>
            </a:r>
          </a:p>
        </p:txBody>
      </p:sp>
      <p:sp>
        <p:nvSpPr>
          <p:cNvPr id="275" name="Check your color contrast throughout the document:…"/>
          <p:cNvSpPr txBox="1"/>
          <p:nvPr/>
        </p:nvSpPr>
        <p:spPr>
          <a:xfrm>
            <a:off x="1306238" y="2214392"/>
            <a:ext cx="13883988" cy="8135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latin typeface="+mn-lt"/>
              </a:rPr>
              <a:t>Audio &amp; video in </a:t>
            </a:r>
            <a:r>
              <a:rPr lang="en-US" sz="7200" dirty="0">
                <a:solidFill>
                  <a:schemeClr val="tx2">
                    <a:lumMod val="10000"/>
                  </a:schemeClr>
                </a:solidFill>
                <a:sym typeface="BrownPro-Bold"/>
              </a:rPr>
              <a:t>(or linked to) </a:t>
            </a:r>
            <a:r>
              <a:rPr lang="en-US" sz="7200" dirty="0">
                <a:solidFill>
                  <a:schemeClr val="tx2">
                    <a:lumMod val="10000"/>
                  </a:schemeClr>
                </a:solidFill>
                <a:latin typeface="+mn-lt"/>
              </a:rPr>
              <a:t>your PowerPoint should be accessible.</a:t>
            </a:r>
          </a:p>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latin typeface="+mn-lt"/>
              </a:rPr>
              <a:t>Videos need captions.</a:t>
            </a:r>
          </a:p>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latin typeface="+mn-lt"/>
              </a:rPr>
              <a:t>Audio descriptions narrate visual information.</a:t>
            </a:r>
          </a:p>
        </p:txBody>
      </p:sp>
      <p:pic>
        <p:nvPicPr>
          <p:cNvPr id="3" name="Graphic 2" descr="Vlog with solid fill">
            <a:extLst>
              <a:ext uri="{FF2B5EF4-FFF2-40B4-BE49-F238E27FC236}">
                <a16:creationId xmlns:a16="http://schemas.microsoft.com/office/drawing/2014/main" id="{378CC243-D51A-250C-F45C-02F4710F6A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76638" y="188028"/>
            <a:ext cx="9420518" cy="9420518"/>
          </a:xfrm>
          <a:prstGeom prst="rect">
            <a:avLst/>
          </a:prstGeom>
        </p:spPr>
      </p:pic>
      <p:sp>
        <p:nvSpPr>
          <p:cNvPr id="4" name="Rectangle 3">
            <a:extLst>
              <a:ext uri="{FF2B5EF4-FFF2-40B4-BE49-F238E27FC236}">
                <a16:creationId xmlns:a16="http://schemas.microsoft.com/office/drawing/2014/main" id="{7DFE1084-A97C-5170-121C-4C858DFDBB95}"/>
              </a:ext>
            </a:extLst>
          </p:cNvPr>
          <p:cNvSpPr/>
          <p:nvPr/>
        </p:nvSpPr>
        <p:spPr>
          <a:xfrm>
            <a:off x="15190226" y="6628246"/>
            <a:ext cx="7793341" cy="1118255"/>
          </a:xfrm>
          <a:prstGeom prst="rect">
            <a:avLst/>
          </a:prstGeom>
          <a:solidFill>
            <a:schemeClr val="tx2">
              <a:lumMod val="10000"/>
            </a:schemeClr>
          </a:solidFill>
          <a:ln w="1270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Hello,</a:t>
            </a:r>
            <a:r>
              <a:rPr kumimoji="0" lang="en-US" sz="6600" b="0" i="0" u="none" strike="noStrike" cap="none" spc="0" normalizeH="0" dirty="0">
                <a:ln>
                  <a:noFill/>
                </a:ln>
                <a:solidFill>
                  <a:srgbClr val="FFFFFF"/>
                </a:solidFill>
                <a:effectLst/>
                <a:uFillTx/>
                <a:latin typeface="Helvetica Neue Medium"/>
                <a:ea typeface="Helvetica Neue Medium"/>
                <a:cs typeface="Helvetica Neue Medium"/>
                <a:sym typeface="Helvetica Neue Medium"/>
              </a:rPr>
              <a:t> world!</a:t>
            </a:r>
            <a:endPar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91268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ANUAL TESTING: COLOR CONTRAST"/>
          <p:cNvSpPr txBox="1">
            <a:spLocks noGrp="1"/>
          </p:cNvSpPr>
          <p:nvPr>
            <p:ph type="title" idx="4294967295"/>
          </p:nvPr>
        </p:nvSpPr>
        <p:spPr>
          <a:xfrm>
            <a:off x="13004662" y="188028"/>
            <a:ext cx="9537867"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a:t>
            </a:r>
            <a:r>
              <a:rPr lang="en-US" b="0" spc="0" dirty="0"/>
              <a:t>UVM SERVICES</a:t>
            </a:r>
            <a:endPar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endParaRPr>
          </a:p>
        </p:txBody>
      </p:sp>
      <p:sp>
        <p:nvSpPr>
          <p:cNvPr id="275" name="Check your color contrast throughout the document:…"/>
          <p:cNvSpPr txBox="1"/>
          <p:nvPr/>
        </p:nvSpPr>
        <p:spPr>
          <a:xfrm>
            <a:off x="1400433" y="1709820"/>
            <a:ext cx="13883988" cy="924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sym typeface="BrownPro-Bold"/>
              </a:rPr>
              <a:t>UVM Student accessibility services can provide </a:t>
            </a:r>
            <a:r>
              <a:rPr lang="en-US" sz="7200" dirty="0">
                <a:solidFill>
                  <a:schemeClr val="tx2">
                    <a:lumMod val="10000"/>
                  </a:schemeClr>
                </a:solidFill>
                <a:sym typeface="BrownPro-Bold"/>
                <a:hlinkClick r:id="rId3"/>
              </a:rPr>
              <a:t>captions</a:t>
            </a:r>
            <a:r>
              <a:rPr lang="en-US" sz="7200" dirty="0">
                <a:solidFill>
                  <a:schemeClr val="tx2">
                    <a:lumMod val="10000"/>
                  </a:schemeClr>
                </a:solidFill>
                <a:sym typeface="BrownPro-Bold"/>
              </a:rPr>
              <a:t> and </a:t>
            </a:r>
            <a:r>
              <a:rPr lang="en-US" sz="7200" dirty="0">
                <a:solidFill>
                  <a:schemeClr val="tx2">
                    <a:lumMod val="10000"/>
                  </a:schemeClr>
                </a:solidFill>
                <a:sym typeface="BrownPro-Bold"/>
                <a:hlinkClick r:id="rId4"/>
              </a:rPr>
              <a:t>audio descriptions</a:t>
            </a:r>
            <a:r>
              <a:rPr lang="en-US" sz="7200" dirty="0">
                <a:solidFill>
                  <a:schemeClr val="tx2">
                    <a:lumMod val="10000"/>
                  </a:schemeClr>
                </a:solidFill>
                <a:sym typeface="BrownPro-Bold"/>
              </a:rPr>
              <a:t>. </a:t>
            </a:r>
          </a:p>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sym typeface="BrownPro-Bold"/>
              </a:rPr>
              <a:t>It may be free or not depending on your audience.</a:t>
            </a:r>
          </a:p>
          <a:p>
            <a:pPr algn="l" defTabSz="825500">
              <a:spcBef>
                <a:spcPts val="5400"/>
              </a:spcBef>
              <a:buSzPct val="71000"/>
              <a:defRPr sz="7500">
                <a:solidFill>
                  <a:srgbClr val="000000"/>
                </a:solidFill>
                <a:latin typeface="+mn-lt"/>
                <a:ea typeface="+mn-ea"/>
                <a:cs typeface="+mn-cs"/>
                <a:sym typeface="BrownPro-Bold"/>
              </a:defRPr>
            </a:pPr>
            <a:r>
              <a:rPr lang="en-US" sz="7200" dirty="0">
                <a:solidFill>
                  <a:schemeClr val="tx2">
                    <a:lumMod val="10000"/>
                  </a:schemeClr>
                </a:solidFill>
                <a:sym typeface="BrownPro-Bold"/>
              </a:rPr>
              <a:t>You need to submit a request form. Plan ahead.</a:t>
            </a:r>
          </a:p>
        </p:txBody>
      </p:sp>
      <p:pic>
        <p:nvPicPr>
          <p:cNvPr id="3" name="Graphic 2" descr="Vlog with solid fill">
            <a:extLst>
              <a:ext uri="{FF2B5EF4-FFF2-40B4-BE49-F238E27FC236}">
                <a16:creationId xmlns:a16="http://schemas.microsoft.com/office/drawing/2014/main" id="{378CC243-D51A-250C-F45C-02F4710F6A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76638" y="188028"/>
            <a:ext cx="9420518" cy="9420518"/>
          </a:xfrm>
          <a:prstGeom prst="rect">
            <a:avLst/>
          </a:prstGeom>
        </p:spPr>
      </p:pic>
      <p:sp>
        <p:nvSpPr>
          <p:cNvPr id="4" name="Rectangle 3">
            <a:extLst>
              <a:ext uri="{FF2B5EF4-FFF2-40B4-BE49-F238E27FC236}">
                <a16:creationId xmlns:a16="http://schemas.microsoft.com/office/drawing/2014/main" id="{7DFE1084-A97C-5170-121C-4C858DFDBB95}"/>
              </a:ext>
            </a:extLst>
          </p:cNvPr>
          <p:cNvSpPr/>
          <p:nvPr/>
        </p:nvSpPr>
        <p:spPr>
          <a:xfrm>
            <a:off x="15190226" y="6628246"/>
            <a:ext cx="7793341" cy="1118255"/>
          </a:xfrm>
          <a:prstGeom prst="rect">
            <a:avLst/>
          </a:prstGeom>
          <a:solidFill>
            <a:schemeClr val="tx2">
              <a:lumMod val="10000"/>
            </a:schemeClr>
          </a:solidFill>
          <a:ln w="1270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Hello,</a:t>
            </a:r>
            <a:r>
              <a:rPr kumimoji="0" lang="en-US" sz="6600" b="0" i="0" u="none" strike="noStrike" cap="none" spc="0" normalizeH="0" dirty="0">
                <a:ln>
                  <a:noFill/>
                </a:ln>
                <a:solidFill>
                  <a:srgbClr val="FFFFFF"/>
                </a:solidFill>
                <a:effectLst/>
                <a:uFillTx/>
                <a:latin typeface="Helvetica Neue Medium"/>
                <a:ea typeface="Helvetica Neue Medium"/>
                <a:cs typeface="Helvetica Neue Medium"/>
                <a:sym typeface="Helvetica Neue Medium"/>
              </a:rPr>
              <a:t> world!</a:t>
            </a:r>
            <a:endPar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095726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NUAL TESTING: PROPERTIES">
            <a:extLst>
              <a:ext uri="{FF2B5EF4-FFF2-40B4-BE49-F238E27FC236}">
                <a16:creationId xmlns:a16="http://schemas.microsoft.com/office/drawing/2014/main" id="{7BFC7444-BB4E-2756-547D-1821A42DDB06}"/>
              </a:ext>
            </a:extLst>
          </p:cNvPr>
          <p:cNvSpPr txBox="1">
            <a:spLocks noGrp="1"/>
          </p:cNvSpPr>
          <p:nvPr>
            <p:ph type="title" idx="4294967295"/>
          </p:nvPr>
        </p:nvSpPr>
        <p:spPr>
          <a:xfrm>
            <a:off x="11801167" y="291244"/>
            <a:ext cx="11556049"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marL="0" marR="0" indent="0" algn="l" defTabSz="2438338" rtl="0" latinLnBrk="0">
              <a:lnSpc>
                <a:spcPct val="80000"/>
              </a:lnSpc>
              <a:spcBef>
                <a:spcPts val="0"/>
              </a:spcBef>
              <a:spcAft>
                <a:spcPts val="0"/>
              </a:spcAft>
              <a:buClrTx/>
              <a:buSzTx/>
              <a:buFontTx/>
              <a:buNone/>
              <a:tabLst/>
              <a:defRPr sz="4500" b="1" i="0" u="none" strike="noStrike" cap="none" spc="-170" baseline="0">
                <a:solidFill>
                  <a:srgbClr val="FFFFFF"/>
                </a:solidFill>
                <a:uFillTx/>
                <a:latin typeface="+mn-lt"/>
                <a:ea typeface="+mn-ea"/>
                <a:cs typeface="+mn-cs"/>
                <a:sym typeface="BrownPro-Bold"/>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ROOM FOR CAPTIONS</a:t>
            </a:r>
          </a:p>
        </p:txBody>
      </p:sp>
      <p:sp>
        <p:nvSpPr>
          <p:cNvPr id="3" name="Open up the Properties window: File &gt; Properties……">
            <a:extLst>
              <a:ext uri="{FF2B5EF4-FFF2-40B4-BE49-F238E27FC236}">
                <a16:creationId xmlns:a16="http://schemas.microsoft.com/office/drawing/2014/main" id="{9559148B-4118-127B-24D7-B8BE2B480D36}"/>
              </a:ext>
            </a:extLst>
          </p:cNvPr>
          <p:cNvSpPr txBox="1"/>
          <p:nvPr/>
        </p:nvSpPr>
        <p:spPr>
          <a:xfrm>
            <a:off x="1313461" y="1948474"/>
            <a:ext cx="9514546" cy="8258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300"/>
              </a:spcBef>
              <a:defRPr sz="7500">
                <a:solidFill>
                  <a:srgbClr val="000000"/>
                </a:solidFill>
                <a:latin typeface="+mn-lt"/>
                <a:ea typeface="+mn-ea"/>
                <a:cs typeface="+mn-cs"/>
                <a:sym typeface="BrownPro-Bold"/>
              </a:defRPr>
            </a:pPr>
            <a:r>
              <a:rPr lang="en-US" sz="7500" dirty="0">
                <a:solidFill>
                  <a:srgbClr val="000000"/>
                </a:solidFill>
                <a:sym typeface="BrownPro-Bold"/>
              </a:rPr>
              <a:t>Leave 10-15% at the bottom of each slide for captions.</a:t>
            </a:r>
          </a:p>
          <a:p>
            <a:pPr algn="l" defTabSz="825500">
              <a:spcBef>
                <a:spcPts val="300"/>
              </a:spcBef>
              <a:defRPr sz="7500">
                <a:solidFill>
                  <a:srgbClr val="000000"/>
                </a:solidFill>
                <a:latin typeface="+mn-lt"/>
                <a:ea typeface="+mn-ea"/>
                <a:cs typeface="+mn-cs"/>
                <a:sym typeface="BrownPro-Bold"/>
              </a:defRPr>
            </a:pPr>
            <a:endParaRPr lang="en-US" sz="7500" dirty="0">
              <a:solidFill>
                <a:srgbClr val="000000"/>
              </a:solidFill>
              <a:sym typeface="BrownPro-Bold"/>
            </a:endParaRPr>
          </a:p>
          <a:p>
            <a:pPr algn="l" defTabSz="825500">
              <a:spcBef>
                <a:spcPts val="300"/>
              </a:spcBef>
              <a:defRPr sz="7500">
                <a:solidFill>
                  <a:srgbClr val="000000"/>
                </a:solidFill>
                <a:latin typeface="+mn-lt"/>
                <a:ea typeface="+mn-ea"/>
                <a:cs typeface="+mn-cs"/>
                <a:sym typeface="BrownPro-Bold"/>
              </a:defRPr>
            </a:pPr>
            <a:r>
              <a:rPr lang="en-US" sz="7500" dirty="0">
                <a:solidFill>
                  <a:srgbClr val="000000"/>
                </a:solidFill>
                <a:sym typeface="BrownPro-Bold"/>
              </a:rPr>
              <a:t>Live and recorded presentations can have captions. </a:t>
            </a:r>
          </a:p>
        </p:txBody>
      </p:sp>
      <p:sp>
        <p:nvSpPr>
          <p:cNvPr id="6" name="Rectangle 5">
            <a:extLst>
              <a:ext uri="{FF2B5EF4-FFF2-40B4-BE49-F238E27FC236}">
                <a16:creationId xmlns:a16="http://schemas.microsoft.com/office/drawing/2014/main" id="{03E0D680-9B2A-E2A8-3669-41B9FE7D60FE}"/>
              </a:ext>
            </a:extLst>
          </p:cNvPr>
          <p:cNvSpPr/>
          <p:nvPr/>
        </p:nvSpPr>
        <p:spPr>
          <a:xfrm>
            <a:off x="11193163" y="2843325"/>
            <a:ext cx="12713389" cy="7151281"/>
          </a:xfrm>
          <a:prstGeom prst="rect">
            <a:avLst/>
          </a:prstGeom>
          <a:solidFill>
            <a:schemeClr val="accent4">
              <a:lumMod val="20000"/>
              <a:lumOff val="80000"/>
            </a:schemeClr>
          </a:solidFill>
          <a:ln w="1270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2195AAE0-C8EF-AB30-35A4-1AA2BE77CCC6}"/>
              </a:ext>
            </a:extLst>
          </p:cNvPr>
          <p:cNvSpPr/>
          <p:nvPr/>
        </p:nvSpPr>
        <p:spPr>
          <a:xfrm>
            <a:off x="11193163" y="8924758"/>
            <a:ext cx="12713388" cy="1069848"/>
          </a:xfrm>
          <a:prstGeom prst="rect">
            <a:avLst/>
          </a:prstGeom>
          <a:solidFill>
            <a:schemeClr val="tx2">
              <a:lumMod val="10000"/>
            </a:schemeClr>
          </a:solidFill>
          <a:ln w="1270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15% FOR CAPTIONS</a:t>
            </a:r>
          </a:p>
        </p:txBody>
      </p:sp>
      <p:sp>
        <p:nvSpPr>
          <p:cNvPr id="10" name="TextBox 9">
            <a:extLst>
              <a:ext uri="{FF2B5EF4-FFF2-40B4-BE49-F238E27FC236}">
                <a16:creationId xmlns:a16="http://schemas.microsoft.com/office/drawing/2014/main" id="{CA791BFD-C96C-CF35-864B-E59292A80948}"/>
              </a:ext>
            </a:extLst>
          </p:cNvPr>
          <p:cNvSpPr txBox="1"/>
          <p:nvPr/>
        </p:nvSpPr>
        <p:spPr>
          <a:xfrm>
            <a:off x="11642753" y="3294989"/>
            <a:ext cx="1226379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800" dirty="0">
                <a:solidFill>
                  <a:schemeClr val="tx2">
                    <a:lumMod val="10000"/>
                  </a:schemeClr>
                </a:solidFill>
                <a:latin typeface="+mj-lt"/>
              </a:rPr>
              <a:t>Random icons are distracting</a:t>
            </a:r>
            <a:endParaRPr kumimoji="0" lang="en-US" sz="4800" b="0" i="0" u="none" strike="noStrike" cap="none" spc="0" normalizeH="0" baseline="0" dirty="0">
              <a:ln>
                <a:noFill/>
              </a:ln>
              <a:solidFill>
                <a:schemeClr val="tx2">
                  <a:lumMod val="10000"/>
                </a:schemeClr>
              </a:solidFill>
              <a:effectLst/>
              <a:uFillTx/>
              <a:latin typeface="+mj-lt"/>
              <a:ea typeface="Party LET"/>
              <a:cs typeface="Party LET"/>
              <a:sym typeface="Party LET"/>
            </a:endParaRPr>
          </a:p>
        </p:txBody>
      </p:sp>
      <p:pic>
        <p:nvPicPr>
          <p:cNvPr id="12" name="Graphic 11" descr="Agriculture with solid fill">
            <a:extLst>
              <a:ext uri="{FF2B5EF4-FFF2-40B4-BE49-F238E27FC236}">
                <a16:creationId xmlns:a16="http://schemas.microsoft.com/office/drawing/2014/main" id="{45458F3D-2DDB-9AD2-47ED-594027F54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35539" y="4855983"/>
            <a:ext cx="2443652" cy="2443652"/>
          </a:xfrm>
          <a:prstGeom prst="rect">
            <a:avLst/>
          </a:prstGeom>
        </p:spPr>
      </p:pic>
      <p:pic>
        <p:nvPicPr>
          <p:cNvPr id="14" name="Graphic 13" descr="Beehive with solid fill">
            <a:extLst>
              <a:ext uri="{FF2B5EF4-FFF2-40B4-BE49-F238E27FC236}">
                <a16:creationId xmlns:a16="http://schemas.microsoft.com/office/drawing/2014/main" id="{FCE3F86C-6390-8FB6-C587-58DFE6FF65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78908" y="4855983"/>
            <a:ext cx="2443652" cy="2443652"/>
          </a:xfrm>
          <a:prstGeom prst="rect">
            <a:avLst/>
          </a:prstGeom>
        </p:spPr>
      </p:pic>
      <p:pic>
        <p:nvPicPr>
          <p:cNvPr id="16" name="Graphic 15" descr="Cake with solid fill">
            <a:extLst>
              <a:ext uri="{FF2B5EF4-FFF2-40B4-BE49-F238E27FC236}">
                <a16:creationId xmlns:a16="http://schemas.microsoft.com/office/drawing/2014/main" id="{D0509ACB-A702-3046-9DE3-14DDC60DE4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222278" y="4855983"/>
            <a:ext cx="2443652" cy="2443652"/>
          </a:xfrm>
          <a:prstGeom prst="rect">
            <a:avLst/>
          </a:prstGeom>
        </p:spPr>
      </p:pic>
      <p:pic>
        <p:nvPicPr>
          <p:cNvPr id="18" name="Graphic 17" descr="Rubber duck with solid fill">
            <a:extLst>
              <a:ext uri="{FF2B5EF4-FFF2-40B4-BE49-F238E27FC236}">
                <a16:creationId xmlns:a16="http://schemas.microsoft.com/office/drawing/2014/main" id="{724D7765-A6AB-3817-CBF8-F9EF6387FA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92170" y="4855983"/>
            <a:ext cx="2443652" cy="2443652"/>
          </a:xfrm>
          <a:prstGeom prst="rect">
            <a:avLst/>
          </a:prstGeom>
        </p:spPr>
      </p:pic>
    </p:spTree>
    <p:extLst>
      <p:ext uri="{BB962C8B-B14F-4D97-AF65-F5344CB8AC3E}">
        <p14:creationId xmlns:p14="http://schemas.microsoft.com/office/powerpoint/2010/main" val="31695211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MANUAL TESTING: ACCESSIBLE FILE NAMES"/>
          <p:cNvSpPr txBox="1">
            <a:spLocks noGrp="1"/>
          </p:cNvSpPr>
          <p:nvPr>
            <p:ph type="title" idx="4294967295"/>
          </p:nvPr>
        </p:nvSpPr>
        <p:spPr>
          <a:xfrm>
            <a:off x="12192000" y="241299"/>
            <a:ext cx="11941493"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ACCESSIBLE FILE NAMES</a:t>
            </a:r>
          </a:p>
        </p:txBody>
      </p:sp>
      <p:sp>
        <p:nvSpPr>
          <p:cNvPr id="281" name="Don’t start or end your filename with a space, period, special character or underline.…"/>
          <p:cNvSpPr txBox="1"/>
          <p:nvPr/>
        </p:nvSpPr>
        <p:spPr>
          <a:xfrm>
            <a:off x="2150076" y="2783959"/>
            <a:ext cx="20635784" cy="7258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dirty="0"/>
              <a:t>Don’t start or end your filename with a space, period, special character or underline.</a:t>
            </a:r>
          </a:p>
          <a:p>
            <a:pPr algn="l" defTabSz="825500">
              <a:spcBef>
                <a:spcPts val="5400"/>
              </a:spcBef>
              <a:buSzPct val="71000"/>
              <a:defRPr sz="7500">
                <a:solidFill>
                  <a:srgbClr val="000000"/>
                </a:solidFill>
                <a:latin typeface="+mn-lt"/>
                <a:ea typeface="+mn-ea"/>
                <a:cs typeface="+mn-cs"/>
                <a:sym typeface="BrownPro-Bold"/>
              </a:defRPr>
            </a:pPr>
            <a:r>
              <a:rPr dirty="0"/>
              <a:t>Keep your filenames to a reasonable length.</a:t>
            </a:r>
          </a:p>
          <a:p>
            <a:pPr algn="l" defTabSz="825500">
              <a:spcBef>
                <a:spcPts val="5400"/>
              </a:spcBef>
              <a:buSzPct val="71000"/>
              <a:defRPr sz="7500">
                <a:solidFill>
                  <a:srgbClr val="000000"/>
                </a:solidFill>
                <a:latin typeface="+mn-lt"/>
                <a:ea typeface="+mn-ea"/>
                <a:cs typeface="+mn-cs"/>
                <a:sym typeface="BrownPro-Bold"/>
              </a:defRPr>
            </a:pPr>
            <a:r>
              <a:rPr dirty="0"/>
              <a:t>Use lowercase or Camel Case.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MANUAL TESTING: MORE TIPS FOR ACCESSIBLE FILE NAMES"/>
          <p:cNvSpPr txBox="1">
            <a:spLocks noGrp="1"/>
          </p:cNvSpPr>
          <p:nvPr>
            <p:ph type="title" idx="4294967295"/>
          </p:nvPr>
        </p:nvSpPr>
        <p:spPr>
          <a:xfrm>
            <a:off x="7724298" y="241299"/>
            <a:ext cx="1630489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MORE TIPS FOR ACCESSIBLE FILE NAMES</a:t>
            </a:r>
          </a:p>
        </p:txBody>
      </p:sp>
      <p:sp>
        <p:nvSpPr>
          <p:cNvPr id="284" name="To be accessible to screen readers, file names should not contain spaces and/or special characters.…"/>
          <p:cNvSpPr txBox="1"/>
          <p:nvPr/>
        </p:nvSpPr>
        <p:spPr>
          <a:xfrm>
            <a:off x="1582548" y="1626684"/>
            <a:ext cx="12283499" cy="8874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5400"/>
              </a:spcBef>
              <a:buSzPct val="71000"/>
              <a:defRPr sz="7500">
                <a:solidFill>
                  <a:srgbClr val="000000"/>
                </a:solidFill>
                <a:latin typeface="+mn-lt"/>
                <a:ea typeface="+mn-ea"/>
                <a:cs typeface="+mn-cs"/>
                <a:sym typeface="BrownPro-Bold"/>
              </a:defRPr>
            </a:pPr>
            <a:r>
              <a:rPr dirty="0"/>
              <a:t>To be accessible to screen readers, file names should not contain spaces and/or special characters.</a:t>
            </a:r>
          </a:p>
          <a:p>
            <a:pPr algn="l" defTabSz="825500">
              <a:spcBef>
                <a:spcPts val="5400"/>
              </a:spcBef>
              <a:buSzPct val="71000"/>
              <a:defRPr sz="7500">
                <a:solidFill>
                  <a:srgbClr val="000000"/>
                </a:solidFill>
                <a:latin typeface="+mn-lt"/>
                <a:ea typeface="+mn-ea"/>
                <a:cs typeface="+mn-cs"/>
                <a:sym typeface="BrownPro-Bold"/>
              </a:defRPr>
            </a:pPr>
            <a:r>
              <a:rPr dirty="0"/>
              <a:t>Don’t use spaces and underscores; use hyphens instead.</a:t>
            </a:r>
            <a:r>
              <a:rPr lang="en-US" dirty="0"/>
              <a:t> Use lowercase.</a:t>
            </a:r>
            <a:endParaRPr dirty="0"/>
          </a:p>
        </p:txBody>
      </p:sp>
      <p:sp>
        <p:nvSpPr>
          <p:cNvPr id="2" name="ACCESSIBLE FILE NAMES: Please…No Spaces and/or Special Characters…">
            <a:extLst>
              <a:ext uri="{FF2B5EF4-FFF2-40B4-BE49-F238E27FC236}">
                <a16:creationId xmlns:a16="http://schemas.microsoft.com/office/drawing/2014/main" id="{F32B146F-7356-8CA1-AED0-E912D8DA7478}"/>
              </a:ext>
            </a:extLst>
          </p:cNvPr>
          <p:cNvSpPr txBox="1"/>
          <p:nvPr/>
        </p:nvSpPr>
        <p:spPr>
          <a:xfrm>
            <a:off x="14416961" y="1891250"/>
            <a:ext cx="9394519" cy="6360716"/>
          </a:xfrm>
          <a:prstGeom prst="rect">
            <a:avLst/>
          </a:prstGeom>
          <a:ln w="76200">
            <a:solidFill>
              <a:schemeClr val="bg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spcBef>
                <a:spcPts val="4600"/>
              </a:spcBef>
              <a:buSzPct val="63000"/>
              <a:defRPr sz="5500">
                <a:solidFill>
                  <a:schemeClr val="accent1"/>
                </a:solidFill>
                <a:latin typeface="BrownPro-Regular"/>
                <a:ea typeface="BrownPro-Regular"/>
                <a:cs typeface="BrownPro-Regular"/>
                <a:sym typeface="BrownPro-Regular"/>
              </a:defRPr>
            </a:pPr>
            <a:r>
              <a:rPr lang="en-US" dirty="0">
                <a:solidFill>
                  <a:schemeClr val="tx2">
                    <a:lumMod val="10000"/>
                  </a:schemeClr>
                </a:solidFill>
                <a:latin typeface="+mn-lt"/>
              </a:rPr>
              <a:t>RESOURCES:</a:t>
            </a:r>
            <a:endParaRPr lang="en-US" dirty="0">
              <a:solidFill>
                <a:schemeClr val="tx2">
                  <a:lumMod val="10000"/>
                </a:schemeClr>
              </a:solidFill>
              <a:latin typeface="+mn-lt"/>
              <a:hlinkClick r:id="rId3">
                <a:extLst>
                  <a:ext uri="{A12FA001-AC4F-418D-AE19-62706E023703}">
                    <ahyp:hlinkClr xmlns:ahyp="http://schemas.microsoft.com/office/drawing/2018/hyperlinkcolor" val="tx"/>
                  </a:ext>
                </a:extLst>
              </a:hlinkClick>
            </a:endParaRP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lang="en-US" u="sng" dirty="0">
                <a:solidFill>
                  <a:srgbClr val="0000FF"/>
                </a:solidFill>
                <a:hlinkClick r:id="rId3">
                  <a:extLst>
                    <a:ext uri="{A12FA001-AC4F-418D-AE19-62706E023703}">
                      <ahyp:hlinkClr xmlns:ahyp="http://schemas.microsoft.com/office/drawing/2018/hyperlinkcolor" val="tx"/>
                    </a:ext>
                  </a:extLst>
                </a:hlinkClick>
              </a:rPr>
              <a:t>ACCESSIBLE FILE NAMES: Please…No Spaces and/or Special Characters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dirty="0">
                <a:hlinkClick r:id="rId4"/>
              </a:rPr>
              <a:t>Characters to Avoid in File Names and Directories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FERENCES"/>
          <p:cNvSpPr txBox="1">
            <a:spLocks noGrp="1"/>
          </p:cNvSpPr>
          <p:nvPr>
            <p:ph type="title" idx="4294967295"/>
          </p:nvPr>
        </p:nvSpPr>
        <p:spPr>
          <a:xfrm>
            <a:off x="16430014" y="236804"/>
            <a:ext cx="7027565" cy="795089"/>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RESOURCES: FILE NAMES</a:t>
            </a:r>
          </a:p>
        </p:txBody>
      </p:sp>
      <p:sp>
        <p:nvSpPr>
          <p:cNvPr id="318" name="ACCESSIBLE FILE NAMES: Please…No Spaces and/or Special Characters…"/>
          <p:cNvSpPr txBox="1"/>
          <p:nvPr/>
        </p:nvSpPr>
        <p:spPr>
          <a:xfrm>
            <a:off x="2198379" y="4977477"/>
            <a:ext cx="20142637"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lang="en-US" u="sng" dirty="0">
                <a:solidFill>
                  <a:srgbClr val="0000FF"/>
                </a:solidFill>
                <a:hlinkClick r:id="rId3">
                  <a:extLst>
                    <a:ext uri="{A12FA001-AC4F-418D-AE19-62706E023703}">
                      <ahyp:hlinkClr xmlns:ahyp="http://schemas.microsoft.com/office/drawing/2018/hyperlinkcolor" val="tx"/>
                    </a:ext>
                  </a:extLst>
                </a:hlinkClick>
              </a:rPr>
              <a:t>ACCESSIBLE FILE NAMES: Please…No Spaces and/or Special Characters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dirty="0">
                <a:hlinkClick r:id="rId4"/>
              </a:rPr>
              <a:t>Characters to Avoid in File Names and Directories</a:t>
            </a:r>
          </a:p>
        </p:txBody>
      </p:sp>
    </p:spTree>
    <p:extLst>
      <p:ext uri="{BB962C8B-B14F-4D97-AF65-F5344CB8AC3E}">
        <p14:creationId xmlns:p14="http://schemas.microsoft.com/office/powerpoint/2010/main" val="22349364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MANUAL TESTING: PROPERTIES"/>
          <p:cNvSpPr txBox="1">
            <a:spLocks noGrp="1"/>
          </p:cNvSpPr>
          <p:nvPr>
            <p:ph type="title" idx="4294967295"/>
          </p:nvPr>
        </p:nvSpPr>
        <p:spPr>
          <a:xfrm>
            <a:off x="15212170" y="241299"/>
            <a:ext cx="860679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PROPERTIES</a:t>
            </a:r>
          </a:p>
        </p:txBody>
      </p:sp>
      <p:sp>
        <p:nvSpPr>
          <p:cNvPr id="291" name="Open up the Properties window: File &gt; Properties……"/>
          <p:cNvSpPr txBox="1"/>
          <p:nvPr/>
        </p:nvSpPr>
        <p:spPr>
          <a:xfrm>
            <a:off x="932329" y="2061815"/>
            <a:ext cx="10085032" cy="4796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825500">
              <a:spcBef>
                <a:spcPts val="300"/>
              </a:spcBef>
              <a:defRPr sz="7500">
                <a:solidFill>
                  <a:srgbClr val="000000"/>
                </a:solidFill>
                <a:latin typeface="+mn-lt"/>
                <a:ea typeface="+mn-ea"/>
                <a:cs typeface="+mn-cs"/>
                <a:sym typeface="BrownPro-Bold"/>
              </a:defRPr>
            </a:pPr>
            <a:r>
              <a:rPr dirty="0"/>
              <a:t>Open Properties </a:t>
            </a:r>
            <a:endParaRPr lang="en-US" dirty="0"/>
          </a:p>
          <a:p>
            <a:pPr algn="l" defTabSz="825500">
              <a:spcBef>
                <a:spcPts val="300"/>
              </a:spcBef>
              <a:defRPr sz="7500">
                <a:solidFill>
                  <a:srgbClr val="000000"/>
                </a:solidFill>
                <a:latin typeface="+mn-lt"/>
                <a:ea typeface="+mn-ea"/>
                <a:cs typeface="+mn-cs"/>
                <a:sym typeface="BrownPro-Bold"/>
              </a:defRPr>
            </a:pPr>
            <a:r>
              <a:rPr dirty="0"/>
              <a:t>File &gt; Properties…</a:t>
            </a:r>
            <a:r>
              <a:rPr lang="en-US" dirty="0"/>
              <a:t> </a:t>
            </a:r>
          </a:p>
          <a:p>
            <a:pPr algn="l" defTabSz="825500">
              <a:spcBef>
                <a:spcPts val="300"/>
              </a:spcBef>
              <a:defRPr sz="7500">
                <a:solidFill>
                  <a:srgbClr val="000000"/>
                </a:solidFill>
                <a:latin typeface="+mn-lt"/>
                <a:ea typeface="+mn-ea"/>
                <a:cs typeface="+mn-cs"/>
                <a:sym typeface="BrownPro-Bold"/>
              </a:defRPr>
            </a:pPr>
            <a:r>
              <a:rPr dirty="0"/>
              <a:t>go to the Summary tab.</a:t>
            </a:r>
            <a:r>
              <a:rPr lang="en-US" dirty="0"/>
              <a:t> </a:t>
            </a:r>
            <a:endParaRPr lang="en-US" sz="7500" dirty="0">
              <a:solidFill>
                <a:srgbClr val="000000"/>
              </a:solidFill>
              <a:sym typeface="BrownPro-Bold"/>
            </a:endParaRPr>
          </a:p>
        </p:txBody>
      </p:sp>
      <p:pic>
        <p:nvPicPr>
          <p:cNvPr id="5" name="Picture 4" descr="Screenshot of properties window.&#10;Accessible-PowerPoint-Documents-2023. ppt &#10;Tabs read General, Summary, Statistics, Content, Custom. Summary is selected tab.&#10;Title: Accessible PowerPoint Documents&#10;Subiect:&#10;Author: Center on Disability and Community Inclusion&#10;Manager: Jesse C Suter&#10;Company:">
            <a:extLst>
              <a:ext uri="{FF2B5EF4-FFF2-40B4-BE49-F238E27FC236}">
                <a16:creationId xmlns:a16="http://schemas.microsoft.com/office/drawing/2014/main" id="{BDF063F6-268F-4A53-ECB8-0A6C917E0F6F}"/>
              </a:ext>
            </a:extLst>
          </p:cNvPr>
          <p:cNvPicPr>
            <a:picLocks noChangeAspect="1"/>
          </p:cNvPicPr>
          <p:nvPr/>
        </p:nvPicPr>
        <p:blipFill rotWithShape="1">
          <a:blip r:embed="rId3">
            <a:extLst>
              <a:ext uri="{28A0092B-C50C-407E-A947-70E740481C1C}">
                <a14:useLocalDpi xmlns:a14="http://schemas.microsoft.com/office/drawing/2010/main" val="0"/>
              </a:ext>
            </a:extLst>
          </a:blip>
          <a:srcRect l="9733" r="4446"/>
          <a:stretch/>
        </p:blipFill>
        <p:spPr>
          <a:xfrm>
            <a:off x="11017361" y="1846472"/>
            <a:ext cx="12801600" cy="6615952"/>
          </a:xfrm>
          <a:prstGeom prst="rect">
            <a:avLst/>
          </a:prstGeom>
        </p:spPr>
      </p:pic>
      <p:sp>
        <p:nvSpPr>
          <p:cNvPr id="7" name="TextBox 6">
            <a:extLst>
              <a:ext uri="{FF2B5EF4-FFF2-40B4-BE49-F238E27FC236}">
                <a16:creationId xmlns:a16="http://schemas.microsoft.com/office/drawing/2014/main" id="{DAFE0F7F-1B1F-9707-8091-EA5F3669F1E8}"/>
              </a:ext>
            </a:extLst>
          </p:cNvPr>
          <p:cNvSpPr txBox="1"/>
          <p:nvPr/>
        </p:nvSpPr>
        <p:spPr>
          <a:xfrm>
            <a:off x="2760865" y="8480095"/>
            <a:ext cx="20358848" cy="3631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184400" indent="-1371600" algn="l" defTabSz="825500">
              <a:spcBef>
                <a:spcPts val="300"/>
              </a:spcBef>
              <a:buSzPct val="100000"/>
              <a:buFont typeface="+mj-lt"/>
              <a:buAutoNum type="arabicPeriod"/>
              <a:defRPr sz="7500">
                <a:solidFill>
                  <a:srgbClr val="000000"/>
                </a:solidFill>
                <a:latin typeface="+mn-lt"/>
                <a:ea typeface="+mn-ea"/>
                <a:cs typeface="+mn-cs"/>
                <a:sym typeface="BrownPro-Bold"/>
              </a:defRPr>
            </a:pPr>
            <a:r>
              <a:rPr lang="en-US" dirty="0"/>
              <a:t>Title: </a:t>
            </a:r>
            <a:r>
              <a:rPr lang="en-US" dirty="0">
                <a:latin typeface="BrownPro-Regular"/>
                <a:ea typeface="BrownPro-Regular"/>
                <a:cs typeface="BrownPro-Regular"/>
                <a:sym typeface="BrownPro-Regular"/>
              </a:rPr>
              <a:t>Document Title</a:t>
            </a:r>
          </a:p>
          <a:p>
            <a:pPr marL="2184400" indent="-1371600" algn="l" defTabSz="825500">
              <a:spcBef>
                <a:spcPts val="300"/>
              </a:spcBef>
              <a:buSzPct val="100000"/>
              <a:buFont typeface="+mj-lt"/>
              <a:buAutoNum type="arabicPeriod"/>
              <a:defRPr sz="7500">
                <a:solidFill>
                  <a:srgbClr val="000000"/>
                </a:solidFill>
                <a:latin typeface="+mn-lt"/>
                <a:ea typeface="+mn-ea"/>
                <a:cs typeface="+mn-cs"/>
                <a:sym typeface="BrownPro-Bold"/>
              </a:defRPr>
            </a:pPr>
            <a:r>
              <a:rPr lang="en-US" dirty="0"/>
              <a:t>Author: </a:t>
            </a:r>
            <a:r>
              <a:rPr lang="en-US" dirty="0">
                <a:latin typeface="BrownPro-Regular"/>
                <a:ea typeface="BrownPro-Regular"/>
                <a:cs typeface="BrownPro-Regular"/>
                <a:sym typeface="BrownPro-Regular"/>
              </a:rPr>
              <a:t>Project or Organization Name</a:t>
            </a:r>
          </a:p>
          <a:p>
            <a:pPr marL="2184400" indent="-1371600" algn="l" defTabSz="825500">
              <a:spcBef>
                <a:spcPts val="300"/>
              </a:spcBef>
              <a:buSzPct val="100000"/>
              <a:buFont typeface="+mj-lt"/>
              <a:buAutoNum type="arabicPeriod"/>
              <a:defRPr sz="7500">
                <a:solidFill>
                  <a:srgbClr val="000000"/>
                </a:solidFill>
                <a:latin typeface="+mn-lt"/>
                <a:ea typeface="+mn-ea"/>
                <a:cs typeface="+mn-cs"/>
                <a:sym typeface="BrownPro-Bold"/>
              </a:defRPr>
            </a:pPr>
            <a:r>
              <a:rPr lang="en-US" dirty="0"/>
              <a:t>Manager: </a:t>
            </a:r>
            <a:r>
              <a:rPr lang="en-US" dirty="0">
                <a:latin typeface="BrownPro-Regular"/>
                <a:ea typeface="BrownPro-Regular"/>
                <a:cs typeface="BrownPro-Regular"/>
                <a:sym typeface="BrownPro-Regular"/>
              </a:rPr>
              <a:t>Your Name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FOUR FOR THE ROAD:"/>
          <p:cNvSpPr txBox="1">
            <a:spLocks noGrp="1"/>
          </p:cNvSpPr>
          <p:nvPr>
            <p:ph type="title" idx="4294967295"/>
          </p:nvPr>
        </p:nvSpPr>
        <p:spPr>
          <a:xfrm>
            <a:off x="17070609" y="290726"/>
            <a:ext cx="614076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FOUR FOR THE ROAD</a:t>
            </a:r>
          </a:p>
        </p:txBody>
      </p:sp>
      <p:sp>
        <p:nvSpPr>
          <p:cNvPr id="315" name="Resist the freakout. This is a lot to train yourself to do. Pick one thing from today’s workshop and try it for 30 days.…"/>
          <p:cNvSpPr txBox="1"/>
          <p:nvPr/>
        </p:nvSpPr>
        <p:spPr>
          <a:xfrm>
            <a:off x="2792627" y="2507211"/>
            <a:ext cx="19235518" cy="9428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rPr dirty="0"/>
              <a:t>Resist the freakout. </a:t>
            </a:r>
            <a:r>
              <a:rPr dirty="0">
                <a:latin typeface="BrownPro-Regular"/>
                <a:ea typeface="BrownPro-Regular"/>
                <a:cs typeface="BrownPro-Regular"/>
                <a:sym typeface="BrownPro-Regular"/>
              </a:rPr>
              <a:t>This is a lot to train yourself to do. Pick one thing from today’s workshop and try it for 30 days.</a:t>
            </a:r>
            <a:r>
              <a:rPr dirty="0"/>
              <a:t> </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rPr dirty="0"/>
              <a:t>Accessibility is a continuum. </a:t>
            </a:r>
            <a:r>
              <a:rPr dirty="0">
                <a:latin typeface="BrownPro-Regular"/>
                <a:ea typeface="BrownPro-Regular"/>
                <a:cs typeface="BrownPro-Regular"/>
                <a:sym typeface="BrownPro-Regular"/>
              </a:rPr>
              <a:t>We are all doing our best. And we can all do better.</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rPr dirty="0"/>
              <a:t>Ask for help. </a:t>
            </a:r>
            <a:r>
              <a:rPr dirty="0">
                <a:latin typeface="BrownPro-Regular"/>
                <a:ea typeface="BrownPro-Regular"/>
                <a:cs typeface="BrownPro-Regular"/>
                <a:sym typeface="BrownPro-Regular"/>
              </a:rPr>
              <a:t>This is all our jobs, and we’re all learning.</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rPr dirty="0"/>
              <a:t>Trust human data over automation.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WHAT WORD CAN (AND CANNOT) DO"/>
          <p:cNvSpPr txBox="1">
            <a:spLocks noGrp="1"/>
          </p:cNvSpPr>
          <p:nvPr>
            <p:ph type="title" idx="4294967295"/>
          </p:nvPr>
        </p:nvSpPr>
        <p:spPr>
          <a:xfrm>
            <a:off x="16808557" y="280998"/>
            <a:ext cx="6418424"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RESOURCES: GENERAL</a:t>
            </a:r>
          </a:p>
        </p:txBody>
      </p:sp>
      <p:sp>
        <p:nvSpPr>
          <p:cNvPr id="167" name="Microsoft Word is great for creating and delivering text documents."/>
          <p:cNvSpPr txBox="1"/>
          <p:nvPr/>
        </p:nvSpPr>
        <p:spPr>
          <a:xfrm>
            <a:off x="2780057" y="2005390"/>
            <a:ext cx="21257465" cy="9705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pPr marL="857250" indent="-857250">
              <a:spcAft>
                <a:spcPts val="3600"/>
              </a:spcAft>
              <a:buFont typeface="Arial" panose="020B0604020202020204" pitchFamily="34" charset="0"/>
              <a:buChar char="•"/>
            </a:pPr>
            <a:r>
              <a:rPr lang="en-US" dirty="0">
                <a:latin typeface="BrownPro" pitchFamily="2" charset="77"/>
                <a:hlinkClick r:id="rId3"/>
              </a:rPr>
              <a:t>Microsoft: Make your PowerPoint presentations accessible to people with disabilities</a:t>
            </a:r>
            <a:endParaRPr lang="en-US" dirty="0">
              <a:latin typeface="BrownPro" pitchFamily="2" charset="77"/>
            </a:endParaRPr>
          </a:p>
          <a:p>
            <a:pPr marL="857250" indent="-857250">
              <a:spcAft>
                <a:spcPts val="3600"/>
              </a:spcAft>
              <a:buFont typeface="Arial" panose="020B0604020202020204" pitchFamily="34" charset="0"/>
              <a:buChar char="•"/>
            </a:pPr>
            <a:r>
              <a:rPr lang="en-US" dirty="0">
                <a:latin typeface="BrownPro" pitchFamily="2" charset="77"/>
                <a:hlinkClick r:id="rId4"/>
              </a:rPr>
              <a:t>WebAIM: </a:t>
            </a:r>
            <a:r>
              <a:rPr lang="en-US" b="0" i="0" u="none" strike="noStrike" dirty="0">
                <a:solidFill>
                  <a:srgbClr val="1C205B"/>
                </a:solidFill>
                <a:effectLst/>
                <a:latin typeface="BrownPro" pitchFamily="2" charset="77"/>
                <a:hlinkClick r:id="rId4"/>
              </a:rPr>
              <a:t>PowerPoint Accessibility</a:t>
            </a:r>
            <a:endParaRPr lang="en-US" b="0" i="0" u="none" strike="noStrike" dirty="0">
              <a:solidFill>
                <a:srgbClr val="1C205B"/>
              </a:solidFill>
              <a:effectLst/>
              <a:latin typeface="BrownPro" pitchFamily="2" charset="77"/>
            </a:endParaRPr>
          </a:p>
          <a:p>
            <a:pPr marL="857250" indent="-857250">
              <a:spcAft>
                <a:spcPts val="3600"/>
              </a:spcAft>
              <a:buFont typeface="Arial" panose="020B0604020202020204" pitchFamily="34" charset="0"/>
              <a:buChar char="•"/>
            </a:pPr>
            <a:r>
              <a:rPr lang="en-US" b="0" i="0" u="none" strike="noStrike" dirty="0">
                <a:solidFill>
                  <a:srgbClr val="1C205B"/>
                </a:solidFill>
                <a:effectLst/>
                <a:latin typeface="BrownPro" pitchFamily="2" charset="77"/>
                <a:hlinkClick r:id="rId5"/>
              </a:rPr>
              <a:t>CDCI Accessibility Resources</a:t>
            </a:r>
            <a:endParaRPr lang="en-US" b="0" i="0" u="none" strike="noStrike" dirty="0">
              <a:solidFill>
                <a:srgbClr val="1C205B"/>
              </a:solidFill>
              <a:effectLst/>
              <a:latin typeface="BrownPro" pitchFamily="2" charset="77"/>
            </a:endParaRPr>
          </a:p>
          <a:p>
            <a:pPr marL="857250" indent="-857250">
              <a:spcAft>
                <a:spcPts val="3600"/>
              </a:spcAft>
              <a:buFont typeface="Arial" panose="020B0604020202020204" pitchFamily="34" charset="0"/>
              <a:buChar char="•"/>
            </a:pPr>
            <a:r>
              <a:rPr lang="en-US" dirty="0">
                <a:latin typeface="BrownPro" pitchFamily="2" charset="77"/>
                <a:hlinkClick r:id="rId6"/>
              </a:rPr>
              <a:t>CDCI Checklist for Designing Accessible Documents </a:t>
            </a:r>
            <a:endParaRPr lang="en-US" dirty="0">
              <a:latin typeface="BrownPro" pitchFamily="2" charset="77"/>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FERENCES"/>
          <p:cNvSpPr txBox="1">
            <a:spLocks noGrp="1"/>
          </p:cNvSpPr>
          <p:nvPr>
            <p:ph type="title" idx="4294967295"/>
          </p:nvPr>
        </p:nvSpPr>
        <p:spPr>
          <a:xfrm>
            <a:off x="17449920" y="260869"/>
            <a:ext cx="5931112"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RESOURCES: IMAGES</a:t>
            </a:r>
          </a:p>
        </p:txBody>
      </p:sp>
      <p:sp>
        <p:nvSpPr>
          <p:cNvPr id="318" name="ACCESSIBLE FILE NAMES: Please…No Spaces and/or Special Characters…"/>
          <p:cNvSpPr txBox="1"/>
          <p:nvPr/>
        </p:nvSpPr>
        <p:spPr>
          <a:xfrm>
            <a:off x="2238485" y="3705855"/>
            <a:ext cx="14986834" cy="6304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sz="7200" u="sng" dirty="0">
                <a:latin typeface="+mn-lt"/>
                <a:hlinkClick r:id="rId3"/>
              </a:rPr>
              <a:t>About Decorative Images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sz="7200" u="sng" dirty="0">
                <a:latin typeface="+mn-lt"/>
                <a:hlinkClick r:id="rId4"/>
              </a:rPr>
              <a:t>WebAIM Contrast Checker</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sz="7200" u="sng" dirty="0">
                <a:latin typeface="+mn-lt"/>
                <a:hlinkClick r:id="rId5"/>
              </a:rPr>
              <a:t>Colorblind WebPage Filter</a:t>
            </a:r>
            <a:endParaRPr lang="en-US" sz="7200" u="sng" dirty="0">
              <a:latin typeface="+mn-lt"/>
              <a:hlinkClick r:id="rId5"/>
            </a:endParaRP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lang="en-US" sz="7200" u="sng" dirty="0">
                <a:latin typeface="+mn-lt"/>
                <a:hlinkClick r:id="rId5"/>
              </a:rPr>
              <a:t>The Alt-Text Decision Tree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p:cNvSpPr txBox="1">
            <a:spLocks noGrp="1"/>
          </p:cNvSpPr>
          <p:nvPr>
            <p:ph type="title" idx="4294967295"/>
          </p:nvPr>
        </p:nvSpPr>
        <p:spPr>
          <a:xfrm>
            <a:off x="2099124" y="2224023"/>
            <a:ext cx="20185749" cy="342657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825500">
              <a:spcBef>
                <a:spcPts val="1200"/>
              </a:spcBef>
              <a:defRPr sz="10800">
                <a:solidFill>
                  <a:srgbClr val="000000"/>
                </a:solidFill>
                <a:latin typeface="+mn-lt"/>
                <a:ea typeface="+mn-ea"/>
                <a:cs typeface="+mn-cs"/>
                <a:sym typeface="BrownPro-Bold"/>
              </a:defRPr>
            </a:lvl1pPr>
          </a:lstStyle>
          <a:p>
            <a:pPr marL="0" marR="0" lvl="0" indent="0" algn="ctr" defTabSz="825500" rtl="0" eaLnBrk="1" fontAlgn="auto" latinLnBrk="0" hangingPunct="0">
              <a:lnSpc>
                <a:spcPct val="100000"/>
              </a:lnSpc>
              <a:spcBef>
                <a:spcPts val="1200"/>
              </a:spcBef>
              <a:spcAft>
                <a:spcPts val="0"/>
              </a:spcAft>
              <a:buClrTx/>
              <a:buSzTx/>
              <a:buFontTx/>
              <a:buNone/>
              <a:tabLst/>
              <a:defRPr/>
            </a:pPr>
            <a:r>
              <a:rPr kumimoji="0" lang="en-US" sz="10800" b="0" u="none" strike="noStrike" kern="0" cap="none" spc="0" normalizeH="0" baseline="0" noProof="0" dirty="0">
                <a:ln>
                  <a:noFill/>
                </a:ln>
                <a:solidFill>
                  <a:srgbClr val="000000"/>
                </a:solidFill>
                <a:effectLst/>
                <a:uLnTx/>
                <a:uFillTx/>
                <a:sym typeface="BrownPro-Bold"/>
              </a:rPr>
              <a:t>New CDCI guide to </a:t>
            </a:r>
            <a:br>
              <a:rPr kumimoji="0" lang="en-US" sz="10800" b="0" u="none" strike="noStrike" kern="0" cap="none" spc="0" normalizeH="0" baseline="0" noProof="0" dirty="0">
                <a:ln>
                  <a:noFill/>
                </a:ln>
                <a:solidFill>
                  <a:srgbClr val="000000"/>
                </a:solidFill>
                <a:effectLst/>
                <a:uLnTx/>
                <a:uFillTx/>
                <a:sym typeface="BrownPro-Bold"/>
              </a:rPr>
            </a:br>
            <a:r>
              <a:rPr kumimoji="0" lang="en-US" sz="10800" b="0" u="none" strike="noStrike" kern="0" cap="none" spc="0" normalizeH="0" baseline="0" noProof="0" dirty="0">
                <a:ln>
                  <a:noFill/>
                </a:ln>
                <a:solidFill>
                  <a:srgbClr val="000000"/>
                </a:solidFill>
                <a:effectLst/>
                <a:uLnTx/>
                <a:uFillTx/>
                <a:sym typeface="BrownPro-Bold"/>
              </a:rPr>
              <a:t>accessible events!</a:t>
            </a:r>
          </a:p>
        </p:txBody>
      </p:sp>
      <p:sp>
        <p:nvSpPr>
          <p:cNvPr id="3" name="go.uvm.edu/accessible-events">
            <a:extLst>
              <a:ext uri="{FF2B5EF4-FFF2-40B4-BE49-F238E27FC236}">
                <a16:creationId xmlns:a16="http://schemas.microsoft.com/office/drawing/2014/main" id="{06D04A16-B203-22A7-07B3-1EE7D5FC94F7}"/>
              </a:ext>
            </a:extLst>
          </p:cNvPr>
          <p:cNvSpPr txBox="1"/>
          <p:nvPr/>
        </p:nvSpPr>
        <p:spPr>
          <a:xfrm>
            <a:off x="1727199" y="6215231"/>
            <a:ext cx="209296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800" dirty="0">
                <a:solidFill>
                  <a:schemeClr val="bg2">
                    <a:lumMod val="50000"/>
                  </a:schemeClr>
                </a:solidFill>
                <a:latin typeface="BrownPro" pitchFamily="2" charset="77"/>
                <a:hlinkClick r:id="rId3"/>
              </a:rPr>
              <a:t>go.uvm.edu/accessible-events</a:t>
            </a:r>
            <a:r>
              <a:rPr lang="en-US" sz="8800" dirty="0">
                <a:solidFill>
                  <a:schemeClr val="bg2">
                    <a:lumMod val="50000"/>
                  </a:schemeClr>
                </a:solidFill>
                <a:latin typeface="BrownPro" pitchFamily="2" charset="77"/>
              </a:rPr>
              <a:t> </a:t>
            </a:r>
          </a:p>
        </p:txBody>
      </p:sp>
      <p:sp>
        <p:nvSpPr>
          <p:cNvPr id="158" name="go.uvm.edu/accessibility"/>
          <p:cNvSpPr txBox="1"/>
          <p:nvPr/>
        </p:nvSpPr>
        <p:spPr>
          <a:xfrm>
            <a:off x="16776382" y="241299"/>
            <a:ext cx="713803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rPr dirty="0" err="1"/>
              <a:t>go.uvm.edu</a:t>
            </a:r>
            <a:r>
              <a:rPr dirty="0"/>
              <a:t>/accessibility</a:t>
            </a:r>
          </a:p>
        </p:txBody>
      </p:sp>
    </p:spTree>
    <p:extLst>
      <p:ext uri="{BB962C8B-B14F-4D97-AF65-F5344CB8AC3E}">
        <p14:creationId xmlns:p14="http://schemas.microsoft.com/office/powerpoint/2010/main" val="369629296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ank you for your time."/>
          <p:cNvSpPr txBox="1">
            <a:spLocks noGrp="1"/>
          </p:cNvSpPr>
          <p:nvPr>
            <p:ph type="title" idx="4294967295"/>
          </p:nvPr>
        </p:nvSpPr>
        <p:spPr>
          <a:xfrm>
            <a:off x="4270895" y="2232091"/>
            <a:ext cx="15842210" cy="17526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lnSpc>
                <a:spcPct val="80000"/>
              </a:lnSpc>
              <a:defRPr sz="10700" spc="-213">
                <a:solidFill>
                  <a:srgbClr val="000000"/>
                </a:solidFill>
                <a:latin typeface="+mn-lt"/>
                <a:ea typeface="+mn-ea"/>
                <a:cs typeface="+mn-cs"/>
                <a:sym typeface="BrownPro-Bold"/>
              </a:defRPr>
            </a:lvl1pPr>
          </a:lstStyle>
          <a:p>
            <a:pPr marL="0" marR="0" lvl="0" indent="0" algn="l" defTabSz="2438338" rtl="0" eaLnBrk="1" fontAlgn="auto" latinLnBrk="0" hangingPunct="0">
              <a:lnSpc>
                <a:spcPct val="80000"/>
              </a:lnSpc>
              <a:spcBef>
                <a:spcPts val="0"/>
              </a:spcBef>
              <a:spcAft>
                <a:spcPts val="0"/>
              </a:spcAft>
              <a:buClrTx/>
              <a:buSzTx/>
              <a:buFontTx/>
              <a:buNone/>
              <a:tabLst/>
              <a:defRPr/>
            </a:pPr>
            <a:r>
              <a:rPr kumimoji="0" lang="en-US" sz="10700" b="0" i="0" u="none" strike="noStrike" kern="0" cap="none" spc="-213" normalizeH="0" baseline="0" noProof="0" dirty="0">
                <a:ln>
                  <a:noFill/>
                </a:ln>
                <a:solidFill>
                  <a:srgbClr val="000000"/>
                </a:solidFill>
                <a:effectLst/>
                <a:uLnTx/>
                <a:uFillTx/>
                <a:latin typeface="+mn-lt"/>
                <a:ea typeface="+mn-ea"/>
                <a:cs typeface="+mn-cs"/>
                <a:sym typeface="BrownPro-Bold"/>
              </a:rPr>
              <a:t>Thank you for your time.</a:t>
            </a:r>
          </a:p>
        </p:txBody>
      </p:sp>
      <p:sp>
        <p:nvSpPr>
          <p:cNvPr id="323" name="This presentation is licensed under CC-BY-NC-SA."/>
          <p:cNvSpPr txBox="1"/>
          <p:nvPr/>
        </p:nvSpPr>
        <p:spPr>
          <a:xfrm>
            <a:off x="662146" y="5949950"/>
            <a:ext cx="7217499" cy="288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defRPr sz="6000">
                <a:solidFill>
                  <a:srgbClr val="000000"/>
                </a:solidFill>
                <a:latin typeface="+mn-lt"/>
                <a:ea typeface="+mn-ea"/>
                <a:cs typeface="+mn-cs"/>
                <a:sym typeface="BrownPro-Bold"/>
              </a:defRPr>
            </a:lvl1pPr>
          </a:lstStyle>
          <a:p>
            <a:r>
              <a:t>This presentation is licensed under CC-BY-NC-SA.</a:t>
            </a:r>
          </a:p>
        </p:txBody>
      </p:sp>
      <p:pic>
        <p:nvPicPr>
          <p:cNvPr id="324" name="Creative Commons badge for CC-BY-NC-SA: gray bar atop a slim black bar showing CC in a circle with a man icon, an icon of a dollar sign with a slash through it and the text “NC” and SA, for Sharealike." descr="Creative Commons badge for CC-BY-NC-SA: gray bar atop a slim black bar showing CC in a circle with a man icon, an icon of a dollar sign with a slash through it and the text “NC” and SA, for Sharealike."/>
          <p:cNvPicPr>
            <a:picLocks noChangeAspect="1"/>
          </p:cNvPicPr>
          <p:nvPr/>
        </p:nvPicPr>
        <p:blipFill>
          <a:blip r:embed="rId3"/>
          <a:stretch>
            <a:fillRect/>
          </a:stretch>
        </p:blipFill>
        <p:spPr>
          <a:xfrm>
            <a:off x="9334365" y="6384450"/>
            <a:ext cx="4557773" cy="2013900"/>
          </a:xfrm>
          <a:prstGeom prst="rect">
            <a:avLst/>
          </a:prstGeom>
          <a:ln w="12700">
            <a:miter lim="400000"/>
          </a:ln>
        </p:spPr>
      </p:pic>
      <p:sp>
        <p:nvSpPr>
          <p:cNvPr id="322" name="Feel free to use it and remix it for non-commercial use, with attribution."/>
          <p:cNvSpPr txBox="1"/>
          <p:nvPr/>
        </p:nvSpPr>
        <p:spPr>
          <a:xfrm>
            <a:off x="15346858" y="5502881"/>
            <a:ext cx="7941191" cy="381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defRPr sz="6000">
                <a:solidFill>
                  <a:srgbClr val="000000"/>
                </a:solidFill>
                <a:latin typeface="+mn-lt"/>
                <a:ea typeface="+mn-ea"/>
                <a:cs typeface="+mn-cs"/>
                <a:sym typeface="BrownPro-Bold"/>
              </a:defRPr>
            </a:lvl1pPr>
          </a:lstStyle>
          <a:p>
            <a:r>
              <a:t>Feel free to use it and remix it for non-commercial use, with attribution.</a:t>
            </a:r>
          </a:p>
        </p:txBody>
      </p:sp>
      <p:sp>
        <p:nvSpPr>
          <p:cNvPr id="320" name="go.uvm.edu/accessibility"/>
          <p:cNvSpPr txBox="1"/>
          <p:nvPr/>
        </p:nvSpPr>
        <p:spPr>
          <a:xfrm>
            <a:off x="16831120" y="241299"/>
            <a:ext cx="713803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t>go.uvm.edu/accessibility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uvm.edu/accessibility"/>
          <p:cNvSpPr txBox="1">
            <a:spLocks noGrp="1"/>
          </p:cNvSpPr>
          <p:nvPr>
            <p:ph type="title" idx="4294967295"/>
          </p:nvPr>
        </p:nvSpPr>
        <p:spPr>
          <a:xfrm>
            <a:off x="17682015" y="237455"/>
            <a:ext cx="5326779"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u="none" strike="noStrike" kern="0" cap="none" spc="0" normalizeH="0" baseline="0" noProof="0" dirty="0">
                <a:ln>
                  <a:noFill/>
                </a:ln>
                <a:solidFill>
                  <a:srgbClr val="FFFFFF"/>
                </a:solidFill>
                <a:effectLst/>
                <a:uLnTx/>
                <a:uFillTx/>
                <a:sym typeface="BrownPro-Bold"/>
              </a:rPr>
              <a:t>WHY NOT TABLES?</a:t>
            </a:r>
          </a:p>
        </p:txBody>
      </p:sp>
      <p:sp>
        <p:nvSpPr>
          <p:cNvPr id="3" name="TextBox 2">
            <a:extLst>
              <a:ext uri="{FF2B5EF4-FFF2-40B4-BE49-F238E27FC236}">
                <a16:creationId xmlns:a16="http://schemas.microsoft.com/office/drawing/2014/main" id="{06D04A16-B203-22A7-07B3-1EE7D5FC94F7}"/>
              </a:ext>
            </a:extLst>
          </p:cNvPr>
          <p:cNvSpPr txBox="1"/>
          <p:nvPr/>
        </p:nvSpPr>
        <p:spPr>
          <a:xfrm>
            <a:off x="1494590" y="2820997"/>
            <a:ext cx="20929600" cy="58169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spcAft>
                <a:spcPts val="2400"/>
              </a:spcAft>
            </a:pPr>
            <a:r>
              <a:rPr lang="en-US" sz="8800" dirty="0">
                <a:solidFill>
                  <a:schemeClr val="bg2">
                    <a:lumMod val="50000"/>
                  </a:schemeClr>
                </a:solidFill>
                <a:latin typeface="+mn-lt"/>
              </a:rPr>
              <a:t>Microsoft:</a:t>
            </a:r>
          </a:p>
          <a:p>
            <a:r>
              <a:rPr lang="en-US" sz="8800" dirty="0">
                <a:solidFill>
                  <a:schemeClr val="bg2">
                    <a:lumMod val="50000"/>
                  </a:schemeClr>
                </a:solidFill>
                <a:latin typeface="+mn-lt"/>
              </a:rPr>
              <a:t>“In general, avoid tables if possible and present the data another way, like paragraphs with headings.”</a:t>
            </a:r>
          </a:p>
        </p:txBody>
      </p:sp>
      <p:sp>
        <p:nvSpPr>
          <p:cNvPr id="5" name="TextBox 4">
            <a:extLst>
              <a:ext uri="{FF2B5EF4-FFF2-40B4-BE49-F238E27FC236}">
                <a16:creationId xmlns:a16="http://schemas.microsoft.com/office/drawing/2014/main" id="{A7B36617-4BEC-9601-1255-90632768BF17}"/>
              </a:ext>
            </a:extLst>
          </p:cNvPr>
          <p:cNvSpPr txBox="1"/>
          <p:nvPr/>
        </p:nvSpPr>
        <p:spPr>
          <a:xfrm>
            <a:off x="3556000" y="9544134"/>
            <a:ext cx="172720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solidFill>
                  <a:schemeClr val="bg2">
                    <a:lumMod val="50000"/>
                  </a:schemeClr>
                </a:solidFill>
                <a:latin typeface="BrownPro" pitchFamily="2" charset="77"/>
              </a:rPr>
              <a:t>From: </a:t>
            </a:r>
            <a:r>
              <a:rPr lang="en-US" sz="5400" dirty="0">
                <a:solidFill>
                  <a:schemeClr val="bg2">
                    <a:lumMod val="50000"/>
                  </a:schemeClr>
                </a:solidFill>
                <a:latin typeface="BrownPro" pitchFamily="2" charset="77"/>
                <a:hlinkClick r:id="rId3"/>
              </a:rPr>
              <a:t>Make your PowerPoint presentations accessible to people with disabilities</a:t>
            </a:r>
            <a:endParaRPr kumimoji="0" lang="en-US" sz="5400" u="none" strike="noStrike" cap="none" spc="0" normalizeH="0" baseline="0" dirty="0">
              <a:ln>
                <a:noFill/>
              </a:ln>
              <a:solidFill>
                <a:schemeClr val="bg2">
                  <a:lumMod val="50000"/>
                </a:schemeClr>
              </a:solidFill>
              <a:effectLst/>
              <a:uFillTx/>
              <a:latin typeface="BrownPro" pitchFamily="2" charset="77"/>
              <a:sym typeface="Party LET"/>
            </a:endParaRPr>
          </a:p>
        </p:txBody>
      </p:sp>
    </p:spTree>
    <p:extLst>
      <p:ext uri="{BB962C8B-B14F-4D97-AF65-F5344CB8AC3E}">
        <p14:creationId xmlns:p14="http://schemas.microsoft.com/office/powerpoint/2010/main" val="39935957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p:cNvSpPr txBox="1">
            <a:spLocks noGrp="1"/>
          </p:cNvSpPr>
          <p:nvPr>
            <p:ph type="title" idx="4294967295"/>
          </p:nvPr>
        </p:nvSpPr>
        <p:spPr>
          <a:xfrm>
            <a:off x="12630344" y="237455"/>
            <a:ext cx="10389062"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POWERPOINT ACCESSIBILITY @ CDCI</a:t>
            </a:r>
          </a:p>
        </p:txBody>
      </p:sp>
      <p:sp>
        <p:nvSpPr>
          <p:cNvPr id="2" name="We will cover">
            <a:extLst>
              <a:ext uri="{FF2B5EF4-FFF2-40B4-BE49-F238E27FC236}">
                <a16:creationId xmlns:a16="http://schemas.microsoft.com/office/drawing/2014/main" id="{0F114A50-095C-4D1B-09D7-E97B4FF06362}"/>
              </a:ext>
            </a:extLst>
          </p:cNvPr>
          <p:cNvSpPr txBox="1"/>
          <p:nvPr/>
        </p:nvSpPr>
        <p:spPr>
          <a:xfrm>
            <a:off x="2069190" y="2614000"/>
            <a:ext cx="10561154" cy="5519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lang="en-US" dirty="0"/>
              <a:t>AUTOMATED</a:t>
            </a:r>
          </a:p>
          <a:p>
            <a:pPr marL="857250" indent="-857250">
              <a:buSzPct val="75000"/>
              <a:buFont typeface="Wingdings" pitchFamily="2" charset="2"/>
              <a:buChar char="§"/>
            </a:pPr>
            <a:r>
              <a:rPr lang="en-US" sz="6000" dirty="0">
                <a:latin typeface="BrownPro" pitchFamily="2" charset="77"/>
              </a:rPr>
              <a:t>Alt-text for images</a:t>
            </a:r>
          </a:p>
          <a:p>
            <a:pPr marL="857250" indent="-857250">
              <a:buSzPct val="75000"/>
              <a:buFont typeface="Wingdings" pitchFamily="2" charset="2"/>
              <a:buChar char="§"/>
            </a:pPr>
            <a:r>
              <a:rPr lang="en-US" sz="6000" dirty="0">
                <a:latin typeface="BrownPro" pitchFamily="2" charset="77"/>
              </a:rPr>
              <a:t>Slide titles</a:t>
            </a:r>
          </a:p>
          <a:p>
            <a:pPr marL="857250" indent="-857250">
              <a:buSzPct val="75000"/>
              <a:buFont typeface="Wingdings" pitchFamily="2" charset="2"/>
              <a:buChar char="§"/>
            </a:pPr>
            <a:r>
              <a:rPr lang="en-US" sz="6000" dirty="0">
                <a:latin typeface="BrownPro" pitchFamily="2" charset="77"/>
              </a:rPr>
              <a:t>Reading order</a:t>
            </a:r>
          </a:p>
          <a:p>
            <a:pPr marL="857250" indent="-857250">
              <a:buSzPct val="75000"/>
              <a:buFont typeface="Wingdings" pitchFamily="2" charset="2"/>
              <a:buChar char="§"/>
            </a:pPr>
            <a:r>
              <a:rPr lang="en-US" sz="6000" dirty="0">
                <a:latin typeface="BrownPro" pitchFamily="2" charset="77"/>
              </a:rPr>
              <a:t>Section names</a:t>
            </a:r>
          </a:p>
        </p:txBody>
      </p:sp>
      <p:sp>
        <p:nvSpPr>
          <p:cNvPr id="3" name="We will not cover">
            <a:extLst>
              <a:ext uri="{FF2B5EF4-FFF2-40B4-BE49-F238E27FC236}">
                <a16:creationId xmlns:a16="http://schemas.microsoft.com/office/drawing/2014/main" id="{DC5E9CC2-3B1A-FAC5-0449-3FAF85BD02E9}"/>
              </a:ext>
            </a:extLst>
          </p:cNvPr>
          <p:cNvSpPr txBox="1"/>
          <p:nvPr/>
        </p:nvSpPr>
        <p:spPr>
          <a:xfrm>
            <a:off x="12630344" y="2614000"/>
            <a:ext cx="13118250" cy="9828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lang="en-US" dirty="0"/>
              <a:t>MANUAL</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Font size, family, &amp; style</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Text alignment</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Color &amp; contrast</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Links format</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Video &amp; audio</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Room for captions</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Readable file name</a:t>
            </a:r>
          </a:p>
          <a:p>
            <a:pPr marL="857250" lvl="0" indent="-857250">
              <a:buSzPct val="75000"/>
              <a:buFont typeface="Courier New" panose="02070309020205020404" pitchFamily="49" charset="0"/>
              <a:buChar char="o"/>
            </a:pPr>
            <a:r>
              <a:rPr lang="en-US" sz="6000" dirty="0">
                <a:solidFill>
                  <a:schemeClr val="tx2">
                    <a:lumMod val="10000"/>
                  </a:schemeClr>
                </a:solidFill>
                <a:latin typeface="BrownPro" pitchFamily="2" charset="77"/>
              </a:rPr>
              <a:t>Properties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HE ASTERISK"/>
          <p:cNvSpPr txBox="1">
            <a:spLocks noGrp="1"/>
          </p:cNvSpPr>
          <p:nvPr>
            <p:ph type="title" idx="4294967295"/>
          </p:nvPr>
        </p:nvSpPr>
        <p:spPr>
          <a:xfrm>
            <a:off x="19982867" y="241299"/>
            <a:ext cx="392620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u="none" strike="noStrike" kern="0" cap="none" spc="0" normalizeH="0" baseline="0" noProof="0" dirty="0">
                <a:ln>
                  <a:noFill/>
                </a:ln>
                <a:solidFill>
                  <a:srgbClr val="FFFFFF"/>
                </a:solidFill>
                <a:effectLst/>
                <a:uLnTx/>
                <a:uFillTx/>
                <a:sym typeface="BrownPro-Bold"/>
              </a:rPr>
              <a:t>THE ASTERISK</a:t>
            </a:r>
          </a:p>
        </p:txBody>
      </p:sp>
      <p:sp>
        <p:nvSpPr>
          <p:cNvPr id="179" name="*As always, ask for and respond to user feedback on the accessibility of your documents."/>
          <p:cNvSpPr txBox="1"/>
          <p:nvPr/>
        </p:nvSpPr>
        <p:spPr>
          <a:xfrm>
            <a:off x="1136020" y="2913568"/>
            <a:ext cx="22111959" cy="468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lang="en-US" dirty="0"/>
              <a:t>Addressing these items should</a:t>
            </a:r>
            <a:r>
              <a:rPr lang="en-US" baseline="30000" dirty="0"/>
              <a:t>*</a:t>
            </a:r>
            <a:r>
              <a:rPr lang="en-US" dirty="0"/>
              <a:t> get you to the level of accessibility for PowerPoint files that CDCI is requesting.</a:t>
            </a:r>
          </a:p>
          <a:p>
            <a:endParaRPr lang="en-US" dirty="0"/>
          </a:p>
        </p:txBody>
      </p:sp>
      <p:sp>
        <p:nvSpPr>
          <p:cNvPr id="3" name="TextBox 2">
            <a:extLst>
              <a:ext uri="{FF2B5EF4-FFF2-40B4-BE49-F238E27FC236}">
                <a16:creationId xmlns:a16="http://schemas.microsoft.com/office/drawing/2014/main" id="{B08E44B5-E7F9-946F-C92B-3C35311276CF}"/>
              </a:ext>
            </a:extLst>
          </p:cNvPr>
          <p:cNvSpPr txBox="1"/>
          <p:nvPr/>
        </p:nvSpPr>
        <p:spPr>
          <a:xfrm>
            <a:off x="2416627" y="6858000"/>
            <a:ext cx="19550743"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7200" baseline="30000" dirty="0">
                <a:solidFill>
                  <a:schemeClr val="tx2">
                    <a:lumMod val="10000"/>
                  </a:schemeClr>
                </a:solidFill>
                <a:latin typeface="BrownPro" pitchFamily="2" charset="77"/>
              </a:rPr>
              <a:t>*</a:t>
            </a:r>
            <a:r>
              <a:rPr lang="en-US" sz="7200" dirty="0">
                <a:solidFill>
                  <a:schemeClr val="tx2">
                    <a:lumMod val="10000"/>
                  </a:schemeClr>
                </a:solidFill>
                <a:latin typeface="BrownPro" pitchFamily="2" charset="77"/>
              </a:rPr>
              <a:t>Ask for and respond to user feedback on the accessibility of your documents.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F1E4-3C55-53D4-0C4B-37DFE7B12343}"/>
              </a:ext>
            </a:extLst>
          </p:cNvPr>
          <p:cNvSpPr>
            <a:spLocks noGrp="1"/>
          </p:cNvSpPr>
          <p:nvPr>
            <p:ph type="title"/>
          </p:nvPr>
        </p:nvSpPr>
        <p:spPr>
          <a:xfrm>
            <a:off x="1932639" y="2982297"/>
            <a:ext cx="12433302" cy="5746750"/>
          </a:xfrm>
        </p:spPr>
        <p:txBody>
          <a:bodyPr>
            <a:noAutofit/>
          </a:bodyPr>
          <a:lstStyle/>
          <a:p>
            <a:pPr>
              <a:lnSpc>
                <a:spcPct val="114000"/>
              </a:lnSpc>
            </a:pPr>
            <a:r>
              <a:rPr lang="en-US" sz="12500" dirty="0">
                <a:latin typeface="+mj-lt"/>
              </a:rPr>
              <a:t>MICROSOFT ACCESSIBILITY CHECKER</a:t>
            </a:r>
          </a:p>
        </p:txBody>
      </p:sp>
      <p:pic>
        <p:nvPicPr>
          <p:cNvPr id="8" name="Graphic 7" descr="Paper with solid fill">
            <a:extLst>
              <a:ext uri="{FF2B5EF4-FFF2-40B4-BE49-F238E27FC236}">
                <a16:creationId xmlns:a16="http://schemas.microsoft.com/office/drawing/2014/main" id="{7725F406-94C1-0466-844D-CC42A13D7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65572" y="2188731"/>
            <a:ext cx="8544972" cy="8544972"/>
          </a:xfrm>
          <a:prstGeom prst="rect">
            <a:avLst/>
          </a:prstGeom>
        </p:spPr>
      </p:pic>
      <p:pic>
        <p:nvPicPr>
          <p:cNvPr id="6" name="Picture 5" descr="Icon of person representing accessibility">
            <a:extLst>
              <a:ext uri="{FF2B5EF4-FFF2-40B4-BE49-F238E27FC236}">
                <a16:creationId xmlns:a16="http://schemas.microsoft.com/office/drawing/2014/main" id="{8CD80072-320F-098E-5659-C34C58BE53BB}"/>
              </a:ext>
            </a:extLst>
          </p:cNvPr>
          <p:cNvPicPr>
            <a:picLocks noChangeAspect="1"/>
          </p:cNvPicPr>
          <p:nvPr/>
        </p:nvPicPr>
        <p:blipFill rotWithShape="1">
          <a:blip r:embed="rId5">
            <a:extLst>
              <a:ext uri="{28A0092B-C50C-407E-A947-70E740481C1C}">
                <a14:useLocalDpi xmlns:a14="http://schemas.microsoft.com/office/drawing/2010/main" val="0"/>
              </a:ext>
            </a:extLst>
          </a:blip>
          <a:srcRect l="22714" t="16463" r="21799" b="17683"/>
          <a:stretch/>
        </p:blipFill>
        <p:spPr>
          <a:xfrm>
            <a:off x="18811744" y="6929007"/>
            <a:ext cx="3098800" cy="3677697"/>
          </a:xfrm>
          <a:prstGeom prst="roundRect">
            <a:avLst/>
          </a:prstGeom>
          <a:solidFill>
            <a:srgbClr val="FFFFFF"/>
          </a:solidFill>
        </p:spPr>
      </p:pic>
    </p:spTree>
    <p:extLst>
      <p:ext uri="{BB962C8B-B14F-4D97-AF65-F5344CB8AC3E}">
        <p14:creationId xmlns:p14="http://schemas.microsoft.com/office/powerpoint/2010/main" val="22496105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OWERPOINT HAS AN AUTOMATED ACCESSIBILITY CHECKER"/>
          <p:cNvSpPr txBox="1">
            <a:spLocks noGrp="1"/>
          </p:cNvSpPr>
          <p:nvPr>
            <p:ph type="title" idx="4294967295"/>
          </p:nvPr>
        </p:nvSpPr>
        <p:spPr>
          <a:xfrm>
            <a:off x="10995664" y="197631"/>
            <a:ext cx="12264576"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r" defTabSz="2438338" rtl="0" eaLnBrk="1" fontAlgn="auto" latinLnBrk="0" hangingPunct="0">
              <a:lnSpc>
                <a:spcPct val="100000"/>
              </a:lnSpc>
              <a:spcBef>
                <a:spcPts val="0"/>
              </a:spcBef>
              <a:spcAft>
                <a:spcPts val="0"/>
              </a:spcAft>
              <a:buClrTx/>
              <a:buSzTx/>
              <a:buFontTx/>
              <a:buNone/>
              <a:tabLst/>
              <a:defRPr/>
            </a:pPr>
            <a:r>
              <a:rPr kumimoji="0" lang="en-US" sz="4500" b="0" u="none" strike="noStrike" kern="0" cap="none" spc="0" normalizeH="0" baseline="0" noProof="0" dirty="0">
                <a:ln>
                  <a:noFill/>
                </a:ln>
                <a:solidFill>
                  <a:srgbClr val="FFFFFF"/>
                </a:solidFill>
                <a:effectLst/>
                <a:uLnTx/>
                <a:uFillTx/>
                <a:sym typeface="BrownPro-Bold"/>
              </a:rPr>
              <a:t>POWERPOINT HAS ACCESSIBILITY CHECKER</a:t>
            </a:r>
          </a:p>
        </p:txBody>
      </p:sp>
      <p:sp>
        <p:nvSpPr>
          <p:cNvPr id="196" name="Text"/>
          <p:cNvSpPr txBox="1">
            <a:spLocks/>
          </p:cNvSpPr>
          <p:nvPr/>
        </p:nvSpPr>
        <p:spPr>
          <a:xfrm>
            <a:off x="584200" y="1122028"/>
            <a:ext cx="23622000" cy="328808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825500">
              <a:spcBef>
                <a:spcPts val="1200"/>
              </a:spcBef>
              <a:defRPr sz="7200">
                <a:solidFill>
                  <a:srgbClr val="000000"/>
                </a:solidFill>
                <a:latin typeface="+mn-lt"/>
                <a:ea typeface="+mn-ea"/>
                <a:cs typeface="+mn-cs"/>
                <a:sym typeface="BrownPro-Bold"/>
              </a:defRPr>
            </a:lvl1pPr>
          </a:lstStyle>
          <a:p>
            <a:pPr marL="0" marR="0" lvl="0" indent="0" algn="l" defTabSz="825500" rtl="0" eaLnBrk="1" fontAlgn="auto" latinLnBrk="0" hangingPunct="0">
              <a:lnSpc>
                <a:spcPct val="150000"/>
              </a:lnSpc>
              <a:spcBef>
                <a:spcPts val="1200"/>
              </a:spcBef>
              <a:spcAft>
                <a:spcPts val="0"/>
              </a:spcAft>
              <a:buClrTx/>
              <a:buSzTx/>
              <a:buFontTx/>
              <a:buNone/>
              <a:tabLst/>
              <a:defRPr/>
            </a:pPr>
            <a:r>
              <a:rPr kumimoji="0" lang="en-US" sz="7200" u="none" strike="noStrike" kern="0" cap="none" spc="0" normalizeH="0" baseline="0" noProof="0" dirty="0">
                <a:ln>
                  <a:noFill/>
                </a:ln>
                <a:solidFill>
                  <a:srgbClr val="000000"/>
                </a:solidFill>
                <a:effectLst/>
                <a:uLnTx/>
                <a:uFillTx/>
                <a:sym typeface="BrownPro-Bold"/>
              </a:rPr>
              <a:t>PowerPoint has an automated Accessibility Checker. </a:t>
            </a:r>
            <a:r>
              <a:rPr lang="en-US" dirty="0"/>
              <a:t>Review </a:t>
            </a:r>
            <a:r>
              <a:rPr kumimoji="0" lang="en-US" sz="7200" u="none" strike="noStrike" kern="0" cap="none" spc="0" normalizeH="0" baseline="0" noProof="0" dirty="0">
                <a:ln>
                  <a:noFill/>
                </a:ln>
                <a:solidFill>
                  <a:srgbClr val="000000"/>
                </a:solidFill>
                <a:effectLst/>
                <a:uLnTx/>
                <a:uFillTx/>
                <a:sym typeface="BrownPro-Bold"/>
              </a:rPr>
              <a:t>&gt; Check Accessibility</a:t>
            </a:r>
          </a:p>
        </p:txBody>
      </p:sp>
      <p:grpSp>
        <p:nvGrpSpPr>
          <p:cNvPr id="6" name="Group 5">
            <a:extLst>
              <a:ext uri="{FF2B5EF4-FFF2-40B4-BE49-F238E27FC236}">
                <a16:creationId xmlns:a16="http://schemas.microsoft.com/office/drawing/2014/main" id="{796D4737-2128-3E2E-FA1E-C83D23AF01B8}"/>
              </a:ext>
              <a:ext uri="{C183D7F6-B498-43B3-948B-1728B52AA6E4}">
                <adec:decorative xmlns:adec="http://schemas.microsoft.com/office/drawing/2017/decorative" val="1"/>
              </a:ext>
            </a:extLst>
          </p:cNvPr>
          <p:cNvGrpSpPr/>
          <p:nvPr/>
        </p:nvGrpSpPr>
        <p:grpSpPr>
          <a:xfrm>
            <a:off x="894157" y="4539416"/>
            <a:ext cx="22804043" cy="8343448"/>
            <a:chOff x="894157" y="4539416"/>
            <a:chExt cx="22804043" cy="8343448"/>
          </a:xfrm>
        </p:grpSpPr>
        <p:pic>
          <p:nvPicPr>
            <p:cNvPr id="3" name="Picture 2" descr="Screenshot of a Microsoft PowerPoint document, showing the Review ribbon. The Check Accessibility feature is circled in hot pink.">
              <a:extLst>
                <a:ext uri="{FF2B5EF4-FFF2-40B4-BE49-F238E27FC236}">
                  <a16:creationId xmlns:a16="http://schemas.microsoft.com/office/drawing/2014/main" id="{D2597114-7C7F-682C-D6C5-B9BD2A414F2B}"/>
                </a:ext>
              </a:extLst>
            </p:cNvPr>
            <p:cNvPicPr>
              <a:picLocks noChangeAspect="1"/>
            </p:cNvPicPr>
            <p:nvPr/>
          </p:nvPicPr>
          <p:blipFill rotWithShape="1">
            <a:blip r:embed="rId3">
              <a:extLst>
                <a:ext uri="{28A0092B-C50C-407E-A947-70E740481C1C}">
                  <a14:useLocalDpi xmlns:a14="http://schemas.microsoft.com/office/drawing/2010/main" val="0"/>
                </a:ext>
              </a:extLst>
            </a:blip>
            <a:srcRect l="719" r="829" b="8397"/>
            <a:stretch/>
          </p:blipFill>
          <p:spPr>
            <a:xfrm>
              <a:off x="2590800" y="4539416"/>
              <a:ext cx="21107400" cy="834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AC24A8E9-C0A0-4969-A661-A9AEA96B62B8}"/>
                </a:ext>
                <a:ext uri="{C183D7F6-B498-43B3-948B-1728B52AA6E4}">
                  <adec:decorative xmlns:adec="http://schemas.microsoft.com/office/drawing/2017/decorative" val="1"/>
                </a:ext>
              </a:extLst>
            </p:cNvPr>
            <p:cNvSpPr/>
            <p:nvPr/>
          </p:nvSpPr>
          <p:spPr>
            <a:xfrm>
              <a:off x="4445000" y="5359400"/>
              <a:ext cx="2311400" cy="2311400"/>
            </a:xfrm>
            <a:prstGeom prst="ellipse">
              <a:avLst/>
            </a:prstGeom>
            <a:noFill/>
            <a:ln w="76200"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ight Arrow 4">
              <a:extLst>
                <a:ext uri="{FF2B5EF4-FFF2-40B4-BE49-F238E27FC236}">
                  <a16:creationId xmlns:a16="http://schemas.microsoft.com/office/drawing/2014/main" id="{1E6BB423-7172-65FD-594F-0AA49F883967}"/>
                </a:ext>
                <a:ext uri="{C183D7F6-B498-43B3-948B-1728B52AA6E4}">
                  <adec:decorative xmlns:adec="http://schemas.microsoft.com/office/drawing/2017/decorative" val="1"/>
                </a:ext>
              </a:extLst>
            </p:cNvPr>
            <p:cNvSpPr/>
            <p:nvPr/>
          </p:nvSpPr>
          <p:spPr>
            <a:xfrm rot="19747178">
              <a:off x="894157" y="7173270"/>
              <a:ext cx="3805547" cy="1625600"/>
            </a:xfrm>
            <a:prstGeom prst="rightArrow">
              <a:avLst>
                <a:gd name="adj1" fmla="val 33935"/>
                <a:gd name="adj2" fmla="val 67104"/>
              </a:avLst>
            </a:prstGeom>
            <a:solidFill>
              <a:schemeClr val="accent6">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1DB1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BrownPro-Bold"/>
        <a:ea typeface="BrownPro-Bold"/>
        <a:cs typeface="BrownPro-Bold"/>
      </a:majorFont>
      <a:minorFont>
        <a:latin typeface="BrownPro-Bold"/>
        <a:ea typeface="BrownPro-Bold"/>
        <a:cs typeface="BrownPro-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BrownPro-Bold"/>
        <a:ea typeface="BrownPro-Bold"/>
        <a:cs typeface="BrownPro-Bold"/>
      </a:majorFont>
      <a:minorFont>
        <a:latin typeface="BrownPro-Bold"/>
        <a:ea typeface="BrownPro-Bold"/>
        <a:cs typeface="BrownPro-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AEFAB1BDA4F94095C1E7685F3A02C8" ma:contentTypeVersion="16" ma:contentTypeDescription="Create a new document." ma:contentTypeScope="" ma:versionID="226a161da8eecdf04234173ebbef852f">
  <xsd:schema xmlns:xsd="http://www.w3.org/2001/XMLSchema" xmlns:xs="http://www.w3.org/2001/XMLSchema" xmlns:p="http://schemas.microsoft.com/office/2006/metadata/properties" xmlns:ns2="4e679fa9-a0e3-4d37-860e-2114db499591" xmlns:ns3="34ef8807-4db0-45c4-8437-9913ae9e7362" targetNamespace="http://schemas.microsoft.com/office/2006/metadata/properties" ma:root="true" ma:fieldsID="be9c1559f65833d968547cb81a0885a4" ns2:_="" ns3:_="">
    <xsd:import namespace="4e679fa9-a0e3-4d37-860e-2114db499591"/>
    <xsd:import namespace="34ef8807-4db0-45c4-8437-9913ae9e73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679fa9-a0e3-4d37-860e-2114db499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e77d114-7286-4773-b3f3-9b1cc7669c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ef8807-4db0-45c4-8437-9913ae9e73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a4ce51a-d5e7-4298-89be-7fdf5db3612c}" ma:internalName="TaxCatchAll" ma:showField="CatchAllData" ma:web="34ef8807-4db0-45c4-8437-9913ae9e7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679fa9-a0e3-4d37-860e-2114db499591">
      <Terms xmlns="http://schemas.microsoft.com/office/infopath/2007/PartnerControls"/>
    </lcf76f155ced4ddcb4097134ff3c332f>
    <TaxCatchAll xmlns="34ef8807-4db0-45c4-8437-9913ae9e7362" xsi:nil="true"/>
  </documentManagement>
</p:properties>
</file>

<file path=customXml/itemProps1.xml><?xml version="1.0" encoding="utf-8"?>
<ds:datastoreItem xmlns:ds="http://schemas.openxmlformats.org/officeDocument/2006/customXml" ds:itemID="{CD20156C-EE85-4016-B9B9-1C1A12847EDD}"/>
</file>

<file path=customXml/itemProps2.xml><?xml version="1.0" encoding="utf-8"?>
<ds:datastoreItem xmlns:ds="http://schemas.openxmlformats.org/officeDocument/2006/customXml" ds:itemID="{F456BBCF-750D-4F12-A93F-692111C5FD8E}"/>
</file>

<file path=customXml/itemProps3.xml><?xml version="1.0" encoding="utf-8"?>
<ds:datastoreItem xmlns:ds="http://schemas.openxmlformats.org/officeDocument/2006/customXml" ds:itemID="{B4C4850A-8B1C-4C46-881C-CFB2C9449012}"/>
</file>

<file path=docProps/app.xml><?xml version="1.0" encoding="utf-8"?>
<Properties xmlns="http://schemas.openxmlformats.org/officeDocument/2006/extended-properties" xmlns:vt="http://schemas.openxmlformats.org/officeDocument/2006/docPropsVTypes">
  <TotalTime>2887</TotalTime>
  <Words>1279</Words>
  <Application>Microsoft Macintosh PowerPoint</Application>
  <PresentationFormat>Custom</PresentationFormat>
  <Paragraphs>191</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BrownPro</vt:lpstr>
      <vt:lpstr>Helvetica Neue</vt:lpstr>
      <vt:lpstr>BrownPro-Bold</vt:lpstr>
      <vt:lpstr>System Font Regular</vt:lpstr>
      <vt:lpstr>Wingdings</vt:lpstr>
      <vt:lpstr>Courier New</vt:lpstr>
      <vt:lpstr>BrownPro-Regular</vt:lpstr>
      <vt:lpstr>Party LET</vt:lpstr>
      <vt:lpstr>Helvetica Neue Medium</vt:lpstr>
      <vt:lpstr>Arial</vt:lpstr>
      <vt:lpstr>21_BasicWhite</vt:lpstr>
      <vt:lpstr>Accessible PowerPoint  Documents</vt:lpstr>
      <vt:lpstr>CONTENTS</vt:lpstr>
      <vt:lpstr>DEATH BY POWERPOINT OR JUST TORTURE?</vt:lpstr>
      <vt:lpstr>New CDCI guide to  accessible events!</vt:lpstr>
      <vt:lpstr>WHY NOT TABLES?</vt:lpstr>
      <vt:lpstr>POWERPOINT ACCESSIBILITY @ CDCI</vt:lpstr>
      <vt:lpstr>THE ASTERISK</vt:lpstr>
      <vt:lpstr>MICROSOFT ACCESSIBILITY CHECKER</vt:lpstr>
      <vt:lpstr>POWERPOINT HAS ACCESSIBILITY CHECKER</vt:lpstr>
      <vt:lpstr>What the accessibility Checker Should Look Like</vt:lpstr>
      <vt:lpstr>ACCESSIBILITY CHECKER : ALT-TEXT</vt:lpstr>
      <vt:lpstr>DECORATIVE OBJECTS</vt:lpstr>
      <vt:lpstr>AUTOMATIC ALT-TEXT</vt:lpstr>
      <vt:lpstr>ACCESSIBILITY CHECKER : SLIDE TITLES</vt:lpstr>
      <vt:lpstr>CHECK SLIDE TITLES IN OUTLINE VIEW</vt:lpstr>
      <vt:lpstr>Unwanted Title</vt:lpstr>
      <vt:lpstr>HOW TO HIDE A TITLE</vt:lpstr>
      <vt:lpstr>ACCCESSIBILITY CHECKER: READING ORDER</vt:lpstr>
      <vt:lpstr>The reading order of this slide is wrong.</vt:lpstr>
      <vt:lpstr>This is the actual reading order.</vt:lpstr>
      <vt:lpstr>HOW TO FIX READING ORDER</vt:lpstr>
      <vt:lpstr>HOW TO FIX READING ORDER PART 2</vt:lpstr>
      <vt:lpstr>ACCESSIBILITY CHECKER : SECTION NAMES</vt:lpstr>
      <vt:lpstr>MANUAL ACCESSIBILITY TESTING</vt:lpstr>
      <vt:lpstr>MANUAL ACCESSIBILITY TESTING LIST</vt:lpstr>
      <vt:lpstr>MANUAL TESTING: FONT SIZE, FAMILY, AND STYLE</vt:lpstr>
      <vt:lpstr>MANUAL TESTING: TEXT ALIGNMENT</vt:lpstr>
      <vt:lpstr>MANUAL TESTING: COLOR CONTRAST</vt:lpstr>
      <vt:lpstr>MANUAL TESTING: LINKS</vt:lpstr>
      <vt:lpstr>MANUAL TESTING: VIDEO &amp; AUDIO</vt:lpstr>
      <vt:lpstr>MANUAL TESTING: UVM SERVICES</vt:lpstr>
      <vt:lpstr>MANUAL TESTING: ROOM FOR CAPTIONS</vt:lpstr>
      <vt:lpstr>MANUAL TESTING: ACCESSIBLE FILE NAMES</vt:lpstr>
      <vt:lpstr>MANUAL TESTING: MORE TIPS FOR ACCESSIBLE FILE NAMES</vt:lpstr>
      <vt:lpstr>RESOURCES: FILE NAMES</vt:lpstr>
      <vt:lpstr>MANUAL TESTING: PROPERTIES</vt:lpstr>
      <vt:lpstr>FOUR FOR THE ROAD</vt:lpstr>
      <vt:lpstr>RESOURCES: GENERAL</vt:lpstr>
      <vt:lpstr>RESOURCES: IMAGES</vt:lpstr>
      <vt:lpstr>Thank you for your time.</vt:lpstr>
    </vt:vector>
  </TitlesOfParts>
  <Manager>Jesse Suter</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PowerPoint Documents</dc:title>
  <dc:subject/>
  <dc:creator>Center on Disability and Community Inclusion</dc:creator>
  <cp:keywords/>
  <dc:description/>
  <cp:lastModifiedBy>Jesse C. Suter (he/him)</cp:lastModifiedBy>
  <cp:revision>6</cp:revision>
  <dcterms:modified xsi:type="dcterms:W3CDTF">2023-03-19T12:55:25Z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0x01010033AEFAB1BDA4F94095C1E7685F3A02C8</vt:lpwstr>
  </property>
</Properties>
</file>