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handoutMasterIdLst>
    <p:handoutMasterId r:id="rId32"/>
  </p:handoutMasterIdLst>
  <p:sldIdLst>
    <p:sldId id="256" r:id="rId2"/>
    <p:sldId id="413" r:id="rId3"/>
    <p:sldId id="432" r:id="rId4"/>
    <p:sldId id="433" r:id="rId5"/>
    <p:sldId id="437" r:id="rId6"/>
    <p:sldId id="430" r:id="rId7"/>
    <p:sldId id="439" r:id="rId8"/>
    <p:sldId id="436" r:id="rId9"/>
    <p:sldId id="454" r:id="rId10"/>
    <p:sldId id="442" r:id="rId11"/>
    <p:sldId id="415" r:id="rId12"/>
    <p:sldId id="418" r:id="rId13"/>
    <p:sldId id="452" r:id="rId14"/>
    <p:sldId id="419" r:id="rId15"/>
    <p:sldId id="416" r:id="rId16"/>
    <p:sldId id="427" r:id="rId17"/>
    <p:sldId id="428" r:id="rId18"/>
    <p:sldId id="445" r:id="rId19"/>
    <p:sldId id="443" r:id="rId20"/>
    <p:sldId id="444" r:id="rId21"/>
    <p:sldId id="429" r:id="rId22"/>
    <p:sldId id="446" r:id="rId23"/>
    <p:sldId id="447" r:id="rId24"/>
    <p:sldId id="448" r:id="rId25"/>
    <p:sldId id="455" r:id="rId26"/>
    <p:sldId id="450" r:id="rId27"/>
    <p:sldId id="456" r:id="rId28"/>
    <p:sldId id="449" r:id="rId29"/>
    <p:sldId id="426" r:id="rId3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99"/>
    <a:srgbClr val="FFCC00"/>
    <a:srgbClr val="D4CF5D"/>
    <a:srgbClr val="DCC000"/>
    <a:srgbClr val="FFFF99"/>
    <a:srgbClr val="FFCC6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137" autoAdjust="0"/>
  </p:normalViewPr>
  <p:slideViewPr>
    <p:cSldViewPr>
      <p:cViewPr varScale="1">
        <p:scale>
          <a:sx n="61" d="100"/>
          <a:sy n="61" d="100"/>
        </p:scale>
        <p:origin x="1368" y="64"/>
      </p:cViewPr>
      <p:guideLst>
        <p:guide orient="horz" pos="2160"/>
        <p:guide pos="2880"/>
      </p:guideLst>
    </p:cSldViewPr>
  </p:slideViewPr>
  <p:notesTextViewPr>
    <p:cViewPr>
      <p:scale>
        <a:sx n="66" d="100"/>
        <a:sy n="66" d="100"/>
      </p:scale>
      <p:origin x="0" y="0"/>
    </p:cViewPr>
  </p:notesTextViewPr>
  <p:sorterViewPr>
    <p:cViewPr varScale="1">
      <p:scale>
        <a:sx n="100" d="100"/>
        <a:sy n="100" d="100"/>
      </p:scale>
      <p:origin x="0" y="0"/>
    </p:cViewPr>
  </p:sorterViewPr>
  <p:notesViewPr>
    <p:cSldViewPr>
      <p:cViewPr varScale="1">
        <p:scale>
          <a:sx n="50" d="100"/>
          <a:sy n="50" d="100"/>
        </p:scale>
        <p:origin x="2616" y="4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8129A661-CCF2-4761-9B2F-502DA8294AEA}" type="datetimeFigureOut">
              <a:rPr lang="en-US" smtClean="0"/>
              <a:t>12/14/2017</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6E4580B8-26DD-45ED-96C4-3BBFAAC599EA}" type="slidenum">
              <a:rPr lang="en-US" smtClean="0"/>
              <a:t>‹#›</a:t>
            </a:fld>
            <a:endParaRPr lang="en-US"/>
          </a:p>
        </p:txBody>
      </p:sp>
    </p:spTree>
    <p:extLst>
      <p:ext uri="{BB962C8B-B14F-4D97-AF65-F5344CB8AC3E}">
        <p14:creationId xmlns:p14="http://schemas.microsoft.com/office/powerpoint/2010/main" val="22124863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D303DFB9-D470-4E2A-B896-56AFA43354D3}" type="datetimeFigureOut">
              <a:rPr lang="en-US" smtClean="0"/>
              <a:t>12/14/2017</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5C2F820A-93E4-45C8-BD9B-4DEB3A683913}" type="slidenum">
              <a:rPr lang="en-US" smtClean="0"/>
              <a:t>‹#›</a:t>
            </a:fld>
            <a:endParaRPr lang="en-US"/>
          </a:p>
        </p:txBody>
      </p:sp>
    </p:spTree>
    <p:extLst>
      <p:ext uri="{BB962C8B-B14F-4D97-AF65-F5344CB8AC3E}">
        <p14:creationId xmlns:p14="http://schemas.microsoft.com/office/powerpoint/2010/main" val="8740837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2F820A-93E4-45C8-BD9B-4DEB3A683913}" type="slidenum">
              <a:rPr lang="en-US" smtClean="0"/>
              <a:t>1</a:t>
            </a:fld>
            <a:endParaRPr lang="en-US"/>
          </a:p>
        </p:txBody>
      </p:sp>
    </p:spTree>
    <p:extLst>
      <p:ext uri="{BB962C8B-B14F-4D97-AF65-F5344CB8AC3E}">
        <p14:creationId xmlns:p14="http://schemas.microsoft.com/office/powerpoint/2010/main" val="2307462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Missing from this list are</a:t>
            </a:r>
            <a:r>
              <a:rPr lang="en-US" baseline="0" dirty="0" smtClean="0"/>
              <a:t> Municipal level government and Regional Planning Commissions</a:t>
            </a:r>
            <a:endParaRPr lang="en-US" dirty="0"/>
          </a:p>
        </p:txBody>
      </p:sp>
      <p:sp>
        <p:nvSpPr>
          <p:cNvPr id="4" name="Slide Number Placeholder 3"/>
          <p:cNvSpPr>
            <a:spLocks noGrp="1"/>
          </p:cNvSpPr>
          <p:nvPr>
            <p:ph type="sldNum" sz="quarter" idx="10"/>
          </p:nvPr>
        </p:nvSpPr>
        <p:spPr/>
        <p:txBody>
          <a:bodyPr/>
          <a:lstStyle/>
          <a:p>
            <a:fld id="{5C2F820A-93E4-45C8-BD9B-4DEB3A683913}" type="slidenum">
              <a:rPr lang="en-US" smtClean="0"/>
              <a:t>15</a:t>
            </a:fld>
            <a:endParaRPr lang="en-US"/>
          </a:p>
        </p:txBody>
      </p:sp>
    </p:spTree>
    <p:extLst>
      <p:ext uri="{BB962C8B-B14F-4D97-AF65-F5344CB8AC3E}">
        <p14:creationId xmlns:p14="http://schemas.microsoft.com/office/powerpoint/2010/main" val="39621607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Missing from this list</a:t>
            </a:r>
            <a:r>
              <a:rPr lang="en-US" baseline="0" dirty="0" smtClean="0"/>
              <a:t> are Industrial forest owners/managers and Private Consulting Foresters</a:t>
            </a:r>
            <a:endParaRPr lang="en-US" dirty="0" smtClean="0"/>
          </a:p>
          <a:p>
            <a:endParaRPr lang="en-US" dirty="0"/>
          </a:p>
        </p:txBody>
      </p:sp>
      <p:sp>
        <p:nvSpPr>
          <p:cNvPr id="4" name="Slide Number Placeholder 3"/>
          <p:cNvSpPr>
            <a:spLocks noGrp="1"/>
          </p:cNvSpPr>
          <p:nvPr>
            <p:ph type="sldNum" sz="quarter" idx="10"/>
          </p:nvPr>
        </p:nvSpPr>
        <p:spPr/>
        <p:txBody>
          <a:bodyPr/>
          <a:lstStyle/>
          <a:p>
            <a:fld id="{5C2F820A-93E4-45C8-BD9B-4DEB3A683913}" type="slidenum">
              <a:rPr lang="en-US" smtClean="0"/>
              <a:t>16</a:t>
            </a:fld>
            <a:endParaRPr lang="en-US"/>
          </a:p>
        </p:txBody>
      </p:sp>
    </p:spTree>
    <p:extLst>
      <p:ext uri="{BB962C8B-B14F-4D97-AF65-F5344CB8AC3E}">
        <p14:creationId xmlns:p14="http://schemas.microsoft.com/office/powerpoint/2010/main" val="11553487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Table</a:t>
            </a:r>
            <a:r>
              <a:rPr lang="en-US" baseline="0" dirty="0" smtClean="0"/>
              <a:t> highlights the kinds of things orgs care about in thinking about cc. A category related to planning/management activity; a category related to understanding the biophysical impacts from cc.</a:t>
            </a:r>
          </a:p>
          <a:p>
            <a:r>
              <a:rPr lang="en-US" baseline="0" dirty="0" smtClean="0"/>
              <a:t>Mission affects what orgs care about. Snow holding was unique to VAST.</a:t>
            </a:r>
          </a:p>
          <a:p>
            <a:r>
              <a:rPr lang="en-US" baseline="0" dirty="0" smtClean="0"/>
              <a:t>Large scale groups: USFS, USFWS, USDI PS, State agencies, VAST (private state-wide).</a:t>
            </a:r>
          </a:p>
          <a:p>
            <a:r>
              <a:rPr lang="en-US" baseline="0" dirty="0" smtClean="0"/>
              <a:t>Medium scale: conservation groups – TNC, VNRC, RPCs, Large-scale land-owners (postulated by those present).</a:t>
            </a:r>
          </a:p>
          <a:p>
            <a:r>
              <a:rPr lang="en-US" baseline="0" dirty="0" smtClean="0"/>
              <a:t>Small scale: towns, </a:t>
            </a:r>
            <a:r>
              <a:rPr lang="en-US" baseline="0" dirty="0" err="1" smtClean="0"/>
              <a:t>etc</a:t>
            </a:r>
            <a:r>
              <a:rPr lang="en-US" baseline="0" dirty="0" smtClean="0"/>
              <a:t> (see Bill’s data table)</a:t>
            </a:r>
          </a:p>
          <a:p>
            <a:r>
              <a:rPr lang="en-US" baseline="0" dirty="0" smtClean="0"/>
              <a:t>Note: Does not include David Brynn’s comments regarding the public at large (an alternative perspective) – cc education tool – not part of our research group focus, but something to consider whether it could be adapted for this purpose (dealing with barriers – making it possible for people to gain access to the information).</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5C2F820A-93E4-45C8-BD9B-4DEB3A683913}" type="slidenum">
              <a:rPr lang="en-US" smtClean="0"/>
              <a:t>17</a:t>
            </a:fld>
            <a:endParaRPr lang="en-US"/>
          </a:p>
        </p:txBody>
      </p:sp>
    </p:spTree>
    <p:extLst>
      <p:ext uri="{BB962C8B-B14F-4D97-AF65-F5344CB8AC3E}">
        <p14:creationId xmlns:p14="http://schemas.microsoft.com/office/powerpoint/2010/main" val="11473679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Table</a:t>
            </a:r>
            <a:r>
              <a:rPr lang="en-US" baseline="0" dirty="0" smtClean="0"/>
              <a:t> highlights the kinds of things orgs care about in thinking about cc. A category related to planning/management activity; a category related to understanding the biophysical impacts from cc.</a:t>
            </a:r>
          </a:p>
          <a:p>
            <a:r>
              <a:rPr lang="en-US" baseline="0" dirty="0" smtClean="0"/>
              <a:t>Mission affects what orgs care about. Snow holding was unique to VAST.</a:t>
            </a:r>
          </a:p>
          <a:p>
            <a:r>
              <a:rPr lang="en-US" baseline="0" dirty="0" smtClean="0"/>
              <a:t>Large scale groups: USFS, USFWS, USDI PS, State agencies, VAST (private state-wide).</a:t>
            </a:r>
          </a:p>
          <a:p>
            <a:r>
              <a:rPr lang="en-US" baseline="0" dirty="0" smtClean="0"/>
              <a:t>Medium scale: conservation groups – TNC, VNRC, RPCs, Large-scale land-owners (postulated by those present).</a:t>
            </a:r>
          </a:p>
          <a:p>
            <a:r>
              <a:rPr lang="en-US" baseline="0" dirty="0" smtClean="0"/>
              <a:t>Small scale: towns, </a:t>
            </a:r>
            <a:r>
              <a:rPr lang="en-US" baseline="0" dirty="0" err="1" smtClean="0"/>
              <a:t>etc</a:t>
            </a:r>
            <a:r>
              <a:rPr lang="en-US" baseline="0" dirty="0" smtClean="0"/>
              <a:t> (see Bill’s data table)</a:t>
            </a:r>
          </a:p>
          <a:p>
            <a:r>
              <a:rPr lang="en-US" baseline="0" dirty="0" smtClean="0"/>
              <a:t>Note: Does not include David Brynn’s comments regarding the public at large (an alternative perspective) – cc education tool – not part of our research group focus, but something to consider whether it could be adapted for this purpose (dealing with barriers – making it possible for people to gain access to the information).</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5C2F820A-93E4-45C8-BD9B-4DEB3A683913}" type="slidenum">
              <a:rPr lang="en-US" smtClean="0"/>
              <a:t>18</a:t>
            </a:fld>
            <a:endParaRPr lang="en-US"/>
          </a:p>
        </p:txBody>
      </p:sp>
    </p:spTree>
    <p:extLst>
      <p:ext uri="{BB962C8B-B14F-4D97-AF65-F5344CB8AC3E}">
        <p14:creationId xmlns:p14="http://schemas.microsoft.com/office/powerpoint/2010/main" val="14024671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Table</a:t>
            </a:r>
            <a:r>
              <a:rPr lang="en-US" baseline="0" dirty="0" smtClean="0"/>
              <a:t> highlights the kinds of things orgs care about in thinking about cc. A category related to planning/management activity; a category related to understanding the biophysical impacts from cc.</a:t>
            </a:r>
          </a:p>
          <a:p>
            <a:r>
              <a:rPr lang="en-US" baseline="0" dirty="0" smtClean="0"/>
              <a:t>Mission affects what orgs care about. Snow holding was unique to VAST.</a:t>
            </a:r>
          </a:p>
          <a:p>
            <a:r>
              <a:rPr lang="en-US" baseline="0" dirty="0" smtClean="0"/>
              <a:t>Large scale groups: USFS, USFWS, USDI PS, State agencies, VAST (private state-wide).</a:t>
            </a:r>
          </a:p>
          <a:p>
            <a:r>
              <a:rPr lang="en-US" baseline="0" dirty="0" smtClean="0"/>
              <a:t>Medium scale: conservation groups – TNC, VNRC, RPCs, Large-scale land-owners (postulated by those present).</a:t>
            </a:r>
          </a:p>
          <a:p>
            <a:r>
              <a:rPr lang="en-US" baseline="0" dirty="0" smtClean="0"/>
              <a:t>Small scale: towns, </a:t>
            </a:r>
            <a:r>
              <a:rPr lang="en-US" baseline="0" dirty="0" err="1" smtClean="0"/>
              <a:t>etc</a:t>
            </a:r>
            <a:r>
              <a:rPr lang="en-US" baseline="0" dirty="0" smtClean="0"/>
              <a:t> (see Bill’s data table)</a:t>
            </a:r>
          </a:p>
          <a:p>
            <a:r>
              <a:rPr lang="en-US" baseline="0" dirty="0" smtClean="0"/>
              <a:t>Note: Does not include David Brynn’s comments regarding the public at large (an alternative perspective) – cc education tool – not part of our research group focus, but something to consider whether it could be adapted for this purpose (dealing with barriers – making it possible for people to gain access to the information).</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5C2F820A-93E4-45C8-BD9B-4DEB3A683913}" type="slidenum">
              <a:rPr lang="en-US" smtClean="0"/>
              <a:t>19</a:t>
            </a:fld>
            <a:endParaRPr lang="en-US"/>
          </a:p>
        </p:txBody>
      </p:sp>
    </p:spTree>
    <p:extLst>
      <p:ext uri="{BB962C8B-B14F-4D97-AF65-F5344CB8AC3E}">
        <p14:creationId xmlns:p14="http://schemas.microsoft.com/office/powerpoint/2010/main" val="15112675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Table</a:t>
            </a:r>
            <a:r>
              <a:rPr lang="en-US" baseline="0" dirty="0" smtClean="0"/>
              <a:t> highlights the kinds of things orgs care about in thinking about cc. A category related to planning/management activity; a category related to understanding the biophysical impacts from cc.</a:t>
            </a:r>
          </a:p>
          <a:p>
            <a:r>
              <a:rPr lang="en-US" baseline="0" dirty="0" smtClean="0"/>
              <a:t>Mission affects what orgs care about. Snow holding was unique to VAST.</a:t>
            </a:r>
          </a:p>
          <a:p>
            <a:r>
              <a:rPr lang="en-US" baseline="0" dirty="0" smtClean="0"/>
              <a:t>Large scale groups: USFS, USFWS, USDI PS, State agencies, VAST (private state-wide).</a:t>
            </a:r>
          </a:p>
          <a:p>
            <a:r>
              <a:rPr lang="en-US" baseline="0" dirty="0" smtClean="0"/>
              <a:t>Medium scale: conservation groups – TNC, VNRC, RPCs, Large-scale land-owners (postulated by those present).</a:t>
            </a:r>
          </a:p>
          <a:p>
            <a:r>
              <a:rPr lang="en-US" baseline="0" dirty="0" smtClean="0"/>
              <a:t>Small scale: towns, </a:t>
            </a:r>
            <a:r>
              <a:rPr lang="en-US" baseline="0" dirty="0" err="1" smtClean="0"/>
              <a:t>etc</a:t>
            </a:r>
            <a:r>
              <a:rPr lang="en-US" baseline="0" dirty="0" smtClean="0"/>
              <a:t> (see Bill’s data table)</a:t>
            </a:r>
          </a:p>
          <a:p>
            <a:r>
              <a:rPr lang="en-US" baseline="0" dirty="0" smtClean="0"/>
              <a:t>Note: Does not include David Brynn’s comments regarding the public at large (an alternative perspective) – cc education tool – not part of our research group focus, but something to consider whether it could be adapted for this purpose (dealing with barriers – making it possible for people to gain access to the information).</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5C2F820A-93E4-45C8-BD9B-4DEB3A683913}" type="slidenum">
              <a:rPr lang="en-US" smtClean="0"/>
              <a:t>20</a:t>
            </a:fld>
            <a:endParaRPr lang="en-US"/>
          </a:p>
        </p:txBody>
      </p:sp>
    </p:spTree>
    <p:extLst>
      <p:ext uri="{BB962C8B-B14F-4D97-AF65-F5344CB8AC3E}">
        <p14:creationId xmlns:p14="http://schemas.microsoft.com/office/powerpoint/2010/main" val="37058988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Does</a:t>
            </a:r>
            <a:r>
              <a:rPr lang="en-US" baseline="0" dirty="0" smtClean="0"/>
              <a:t> the analysis that is part of this tool make sense? Related to credibility.</a:t>
            </a:r>
          </a:p>
          <a:p>
            <a:r>
              <a:rPr lang="en-US" baseline="0" dirty="0" smtClean="0"/>
              <a:t>Can I use these data at small scale – scaling down to 30 m by 30 meter; translating to specific parcels? Small-scale users may not know to attend to this factor? Can the tool help county foresters educate/inform small landowners about the context in which their land sits; less about knowing exactly what is happening on the specific parcel. (go back and listen to the tapes). Add any quotes?</a:t>
            </a:r>
          </a:p>
          <a:p>
            <a:endParaRPr lang="en-US" baseline="0" dirty="0" smtClean="0"/>
          </a:p>
          <a:p>
            <a:r>
              <a:rPr lang="en-US" baseline="0" dirty="0" smtClean="0"/>
              <a:t>What type of detail is available – gets deeper/more demanding of detail as the scale of organization increases. Some of the large scale organizations wanted to download the data, have the publication available (not just the citation). What are the reasons that orgs want the data – need to defend (political context of the federal land managers); or having an underlying inherent interest in the data as scientists (not so much about defending in a political context) – relates to the peer-review publications. This is perhaps an artefact of the federal politics about climate change. </a:t>
            </a:r>
          </a:p>
          <a:p>
            <a:r>
              <a:rPr lang="en-US" baseline="0" dirty="0" smtClean="0"/>
              <a:t>Scale is something for further exploration – federal land managers were questioning whether this was really possible (what we are claiming to do with respect to the spatial scale – our claim to contribution).</a:t>
            </a:r>
          </a:p>
          <a:p>
            <a:r>
              <a:rPr lang="en-US" baseline="0" dirty="0" smtClean="0"/>
              <a:t>Are scientists paying attention to how users might draw on the information (co-production of information – our method to include stakeholder is meant to co-produce data that is useable and salient to stakeholder – working closely with VAST to generate survey – unevenness in the project – umbrella over a series of projects – projects undertaken in different ways – Terri and Jed incorporates experts – working on getting experts knowledge into the models; We as a multi-investigator team, reflect variation in how we incorporate the thoughts and desires of the stakeholder)</a:t>
            </a:r>
            <a:endParaRPr lang="en-US" dirty="0"/>
          </a:p>
        </p:txBody>
      </p:sp>
      <p:sp>
        <p:nvSpPr>
          <p:cNvPr id="4" name="Slide Number Placeholder 3"/>
          <p:cNvSpPr>
            <a:spLocks noGrp="1"/>
          </p:cNvSpPr>
          <p:nvPr>
            <p:ph type="sldNum" sz="quarter" idx="10"/>
          </p:nvPr>
        </p:nvSpPr>
        <p:spPr/>
        <p:txBody>
          <a:bodyPr/>
          <a:lstStyle/>
          <a:p>
            <a:fld id="{5C2F820A-93E4-45C8-BD9B-4DEB3A683913}" type="slidenum">
              <a:rPr lang="en-US" smtClean="0"/>
              <a:t>21</a:t>
            </a:fld>
            <a:endParaRPr lang="en-US"/>
          </a:p>
        </p:txBody>
      </p:sp>
    </p:spTree>
    <p:extLst>
      <p:ext uri="{BB962C8B-B14F-4D97-AF65-F5344CB8AC3E}">
        <p14:creationId xmlns:p14="http://schemas.microsoft.com/office/powerpoint/2010/main" val="14471160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Does</a:t>
            </a:r>
            <a:r>
              <a:rPr lang="en-US" baseline="0" dirty="0" smtClean="0"/>
              <a:t> the analysis that is part of this tool make sense? Related to credibility.</a:t>
            </a:r>
          </a:p>
          <a:p>
            <a:r>
              <a:rPr lang="en-US" baseline="0" dirty="0" smtClean="0"/>
              <a:t>Can I use these data at small scale – scaling down to 30 m by 30 meter; translating to specific parcels? Small-scale users may not know to attend to this factor? Can the tool help county foresters educate/inform small landowners about the context in which their land sits; less about knowing exactly what is happening on the specific parcel. (go back and listen to the tapes). Add any quotes?</a:t>
            </a:r>
          </a:p>
          <a:p>
            <a:endParaRPr lang="en-US" baseline="0" dirty="0" smtClean="0"/>
          </a:p>
          <a:p>
            <a:r>
              <a:rPr lang="en-US" baseline="0" dirty="0" smtClean="0"/>
              <a:t>What type of detail is available – gets deeper/more demanding of detail as the scale of organization increases. Some of the large scale organizations wanted to download the data, have the publication available (not just the citation). What are the reasons that orgs want the data – need to defend (political context of the federal land managers); or having an underlying inherent interest in the data as scientists (not so much about defending in a political context) – relates to the peer-review publications. This is perhaps an artefact of the federal politics about climate change. </a:t>
            </a:r>
          </a:p>
          <a:p>
            <a:r>
              <a:rPr lang="en-US" baseline="0" dirty="0" smtClean="0"/>
              <a:t>Scale is something for further exploration – federal land managers were questioning whether this was really possible (what we are claiming to do with respect to the spatial scale – our claim to contribution).</a:t>
            </a:r>
          </a:p>
          <a:p>
            <a:r>
              <a:rPr lang="en-US" baseline="0" dirty="0" smtClean="0"/>
              <a:t>Are scientists paying attention to how users might draw on the information (co-production of information – our method to include stakeholder is meant to co-produce data that is useable and salient to stakeholder – working closely with VAST to generate survey – unevenness in the project – umbrella over a series of projects – projects undertaken in different ways – Terri and Jed incorporates experts – working on getting experts knowledge into the models; We as a multi-investigator team, reflect variation in how we incorporate the thoughts and desires of the stakeholder)</a:t>
            </a:r>
            <a:endParaRPr lang="en-US" dirty="0"/>
          </a:p>
        </p:txBody>
      </p:sp>
      <p:sp>
        <p:nvSpPr>
          <p:cNvPr id="4" name="Slide Number Placeholder 3"/>
          <p:cNvSpPr>
            <a:spLocks noGrp="1"/>
          </p:cNvSpPr>
          <p:nvPr>
            <p:ph type="sldNum" sz="quarter" idx="10"/>
          </p:nvPr>
        </p:nvSpPr>
        <p:spPr/>
        <p:txBody>
          <a:bodyPr/>
          <a:lstStyle/>
          <a:p>
            <a:fld id="{5C2F820A-93E4-45C8-BD9B-4DEB3A683913}" type="slidenum">
              <a:rPr lang="en-US" smtClean="0"/>
              <a:t>22</a:t>
            </a:fld>
            <a:endParaRPr lang="en-US"/>
          </a:p>
        </p:txBody>
      </p:sp>
    </p:spTree>
    <p:extLst>
      <p:ext uri="{BB962C8B-B14F-4D97-AF65-F5344CB8AC3E}">
        <p14:creationId xmlns:p14="http://schemas.microsoft.com/office/powerpoint/2010/main" val="16116162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Does</a:t>
            </a:r>
            <a:r>
              <a:rPr lang="en-US" baseline="0" dirty="0" smtClean="0"/>
              <a:t> the analysis that is part of this tool make sense? Related to credibility.</a:t>
            </a:r>
          </a:p>
          <a:p>
            <a:r>
              <a:rPr lang="en-US" baseline="0" dirty="0" smtClean="0"/>
              <a:t>Can I use these data at small scale – scaling down to 30 m by 30 meter; translating to specific parcels? Small-scale users may not know to attend to this factor? Can the tool help county foresters educate/inform small landowners about the context in which their land sits; less about knowing exactly what is happening on the specific parcel. (go back and listen to the tapes). Add any quotes?</a:t>
            </a:r>
          </a:p>
          <a:p>
            <a:endParaRPr lang="en-US" baseline="0" dirty="0" smtClean="0"/>
          </a:p>
          <a:p>
            <a:r>
              <a:rPr lang="en-US" baseline="0" dirty="0" smtClean="0"/>
              <a:t>What type of detail is available – gets deeper/more demanding of detail as the scale of organization increases. Some of the large scale organizations wanted to download the data, have the publication available (not just the citation). What are the reasons that orgs want the data – need to defend (political context of the federal land managers); or having an underlying inherent interest in the data as scientists (not so much about defending in a political context) – relates to the peer-review publications. This is perhaps an artefact of the federal politics about climate change. </a:t>
            </a:r>
          </a:p>
          <a:p>
            <a:r>
              <a:rPr lang="en-US" baseline="0" dirty="0" smtClean="0"/>
              <a:t>Scale is something for further exploration – federal land managers were questioning whether this was really possible (what we are claiming to do with respect to the spatial scale – our claim to contribution).</a:t>
            </a:r>
          </a:p>
          <a:p>
            <a:r>
              <a:rPr lang="en-US" baseline="0" dirty="0" smtClean="0"/>
              <a:t>Are scientists paying attention to how users might draw on the information (co-production of information – our method to include stakeholder is meant to co-produce data that is useable and salient to stakeholder – working closely with VAST to generate survey – unevenness in the project – umbrella over a series of projects – projects undertaken in different ways – Terri and Jed incorporates experts – working on getting experts knowledge into the models; We as a multi-investigator team, reflect variation in how we incorporate the thoughts and desires of the stakeholder)</a:t>
            </a:r>
            <a:endParaRPr lang="en-US" dirty="0"/>
          </a:p>
        </p:txBody>
      </p:sp>
      <p:sp>
        <p:nvSpPr>
          <p:cNvPr id="4" name="Slide Number Placeholder 3"/>
          <p:cNvSpPr>
            <a:spLocks noGrp="1"/>
          </p:cNvSpPr>
          <p:nvPr>
            <p:ph type="sldNum" sz="quarter" idx="10"/>
          </p:nvPr>
        </p:nvSpPr>
        <p:spPr/>
        <p:txBody>
          <a:bodyPr/>
          <a:lstStyle/>
          <a:p>
            <a:fld id="{5C2F820A-93E4-45C8-BD9B-4DEB3A683913}" type="slidenum">
              <a:rPr lang="en-US" smtClean="0"/>
              <a:t>23</a:t>
            </a:fld>
            <a:endParaRPr lang="en-US"/>
          </a:p>
        </p:txBody>
      </p:sp>
    </p:spTree>
    <p:extLst>
      <p:ext uri="{BB962C8B-B14F-4D97-AF65-F5344CB8AC3E}">
        <p14:creationId xmlns:p14="http://schemas.microsoft.com/office/powerpoint/2010/main" val="33558763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Does</a:t>
            </a:r>
            <a:r>
              <a:rPr lang="en-US" baseline="0" dirty="0" smtClean="0"/>
              <a:t> the analysis that is part of this tool make sense? Related to credibility.</a:t>
            </a:r>
          </a:p>
          <a:p>
            <a:r>
              <a:rPr lang="en-US" baseline="0" dirty="0" smtClean="0"/>
              <a:t>Can I use these data at small scale – scaling down to 30 m by 30 meter; translating to specific parcels? Small-scale users may not know to attend to this factor? Can the tool help county foresters educate/inform small landowners about the context in which their land sits; less about knowing exactly what is happening on the specific parcel. (go back and listen to the tapes). Add any quotes?</a:t>
            </a:r>
          </a:p>
          <a:p>
            <a:endParaRPr lang="en-US" baseline="0" dirty="0" smtClean="0"/>
          </a:p>
          <a:p>
            <a:r>
              <a:rPr lang="en-US" baseline="0" dirty="0" smtClean="0"/>
              <a:t>What type of detail is available – gets deeper/more demanding of detail as the scale of organization increases. Some of the large scale organizations wanted to download the data, have the publication available (not just the citation). What are the reasons that orgs want the data – need to defend (political context of the federal land managers); or having an underlying inherent interest in the data as scientists (not so much about defending in a political context) – relates to the peer-review publications. This is perhaps an artefact of the federal politics about climate change. </a:t>
            </a:r>
          </a:p>
          <a:p>
            <a:r>
              <a:rPr lang="en-US" baseline="0" dirty="0" smtClean="0"/>
              <a:t>Scale is something for further exploration – federal land managers were questioning whether this was really possible (what we are claiming to do with respect to the spatial scale – our claim to contribution).</a:t>
            </a:r>
          </a:p>
          <a:p>
            <a:r>
              <a:rPr lang="en-US" baseline="0" dirty="0" smtClean="0"/>
              <a:t>Are scientists paying attention to how users might draw on the information (co-production of information – our method to include stakeholder is meant to co-produce data that is useable and salient to stakeholder – working closely with VAST to generate survey – unevenness in the project – umbrella over a series of projects – projects undertaken in different ways – Terri and Jed incorporates experts – working on getting experts knowledge into the models; We as a multi-investigator team, reflect variation in how we incorporate the thoughts and desires of the stakeholder)</a:t>
            </a:r>
            <a:endParaRPr lang="en-US" dirty="0"/>
          </a:p>
        </p:txBody>
      </p:sp>
      <p:sp>
        <p:nvSpPr>
          <p:cNvPr id="4" name="Slide Number Placeholder 3"/>
          <p:cNvSpPr>
            <a:spLocks noGrp="1"/>
          </p:cNvSpPr>
          <p:nvPr>
            <p:ph type="sldNum" sz="quarter" idx="10"/>
          </p:nvPr>
        </p:nvSpPr>
        <p:spPr/>
        <p:txBody>
          <a:bodyPr/>
          <a:lstStyle/>
          <a:p>
            <a:fld id="{5C2F820A-93E4-45C8-BD9B-4DEB3A683913}" type="slidenum">
              <a:rPr lang="en-US" smtClean="0"/>
              <a:t>24</a:t>
            </a:fld>
            <a:endParaRPr lang="en-US"/>
          </a:p>
        </p:txBody>
      </p:sp>
    </p:spTree>
    <p:extLst>
      <p:ext uri="{BB962C8B-B14F-4D97-AF65-F5344CB8AC3E}">
        <p14:creationId xmlns:p14="http://schemas.microsoft.com/office/powerpoint/2010/main" val="17306977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2F820A-93E4-45C8-BD9B-4DEB3A683913}" type="slidenum">
              <a:rPr lang="en-US" smtClean="0"/>
              <a:t>4</a:t>
            </a:fld>
            <a:endParaRPr lang="en-US"/>
          </a:p>
        </p:txBody>
      </p:sp>
    </p:spTree>
    <p:extLst>
      <p:ext uri="{BB962C8B-B14F-4D97-AF65-F5344CB8AC3E}">
        <p14:creationId xmlns:p14="http://schemas.microsoft.com/office/powerpoint/2010/main" val="1676112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2F820A-93E4-45C8-BD9B-4DEB3A683913}" type="slidenum">
              <a:rPr lang="en-US" smtClean="0"/>
              <a:t>29</a:t>
            </a:fld>
            <a:endParaRPr lang="en-US"/>
          </a:p>
        </p:txBody>
      </p:sp>
    </p:spTree>
    <p:extLst>
      <p:ext uri="{BB962C8B-B14F-4D97-AF65-F5344CB8AC3E}">
        <p14:creationId xmlns:p14="http://schemas.microsoft.com/office/powerpoint/2010/main" val="3602837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WHAT: </a:t>
            </a:r>
            <a:r>
              <a:rPr lang="en-US" dirty="0" smtClean="0"/>
              <a:t>A 5-year (2014-2019) interdisciplinary research endeavor to refine our understanding of how climate may impact forested ecosystems in Vermont. </a:t>
            </a:r>
          </a:p>
          <a:p>
            <a:r>
              <a:rPr lang="en-US" b="1" dirty="0" smtClean="0"/>
              <a:t>HOW: </a:t>
            </a:r>
            <a:r>
              <a:rPr lang="en-US" dirty="0" smtClean="0"/>
              <a:t>An integrated assessment of the role of climate in forest ecosystem health and function through monitoring, experimental and modeling activities. The resulting current and projected maps of forest structure and function feed into a decision support tool.</a:t>
            </a:r>
          </a:p>
          <a:p>
            <a:r>
              <a:rPr lang="en-US" b="1" dirty="0" smtClean="0"/>
              <a:t>WHY: </a:t>
            </a:r>
            <a:r>
              <a:rPr lang="en-US" dirty="0" smtClean="0"/>
              <a:t>To provide stakeholders with a tool to assess various forest management alternatives in a spatial,  structured decision framework. </a:t>
            </a:r>
          </a:p>
          <a:p>
            <a:endParaRPr lang="en-US" dirty="0"/>
          </a:p>
        </p:txBody>
      </p:sp>
      <p:sp>
        <p:nvSpPr>
          <p:cNvPr id="4" name="Slide Number Placeholder 3"/>
          <p:cNvSpPr>
            <a:spLocks noGrp="1"/>
          </p:cNvSpPr>
          <p:nvPr>
            <p:ph type="sldNum" sz="quarter" idx="10"/>
          </p:nvPr>
        </p:nvSpPr>
        <p:spPr/>
        <p:txBody>
          <a:bodyPr/>
          <a:lstStyle/>
          <a:p>
            <a:fld id="{8DDDE0D8-3851-4821-849B-9A9F82E46691}" type="slidenum">
              <a:rPr lang="en-US" smtClean="0"/>
              <a:t>6</a:t>
            </a:fld>
            <a:endParaRPr lang="en-US"/>
          </a:p>
        </p:txBody>
      </p:sp>
    </p:spTree>
    <p:extLst>
      <p:ext uri="{BB962C8B-B14F-4D97-AF65-F5344CB8AC3E}">
        <p14:creationId xmlns:p14="http://schemas.microsoft.com/office/powerpoint/2010/main" val="27908574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2F820A-93E4-45C8-BD9B-4DEB3A683913}" type="slidenum">
              <a:rPr lang="en-US" smtClean="0"/>
              <a:t>7</a:t>
            </a:fld>
            <a:endParaRPr lang="en-US"/>
          </a:p>
        </p:txBody>
      </p:sp>
    </p:spTree>
    <p:extLst>
      <p:ext uri="{BB962C8B-B14F-4D97-AF65-F5344CB8AC3E}">
        <p14:creationId xmlns:p14="http://schemas.microsoft.com/office/powerpoint/2010/main" val="7214133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Carol Adair (biogeochemistry, carbon storage and cycling);</a:t>
            </a:r>
            <a:r>
              <a:rPr lang="en-US" baseline="0" dirty="0" smtClean="0"/>
              <a:t> </a:t>
            </a:r>
            <a:r>
              <a:rPr lang="en-US" dirty="0" smtClean="0"/>
              <a:t>Tony </a:t>
            </a:r>
            <a:r>
              <a:rPr lang="en-US" dirty="0" err="1" smtClean="0"/>
              <a:t>D"Amato</a:t>
            </a:r>
            <a:r>
              <a:rPr lang="en-US" dirty="0" smtClean="0"/>
              <a:t> (</a:t>
            </a:r>
            <a:r>
              <a:rPr lang="en-US" dirty="0" err="1" smtClean="0"/>
              <a:t>Silviculture</a:t>
            </a:r>
            <a:r>
              <a:rPr lang="en-US" dirty="0" smtClean="0"/>
              <a:t>, forest ecology, forest management)</a:t>
            </a:r>
          </a:p>
          <a:p>
            <a:r>
              <a:rPr lang="en-US" dirty="0" smtClean="0"/>
              <a:t>Terri Donovan (Wildlife population modeling, adaptive management);</a:t>
            </a:r>
            <a:r>
              <a:rPr lang="en-US" baseline="0" dirty="0" smtClean="0"/>
              <a:t> </a:t>
            </a:r>
            <a:r>
              <a:rPr lang="en-US" dirty="0" smtClean="0"/>
              <a:t>Clare Ginger (Environmental policy, watershed/forest planning);</a:t>
            </a:r>
            <a:r>
              <a:rPr lang="en-US" baseline="0" dirty="0" smtClean="0"/>
              <a:t> </a:t>
            </a:r>
            <a:r>
              <a:rPr lang="en-US" dirty="0" smtClean="0"/>
              <a:t>Gary Hawley (Genetic diversity &amp; physiological adaptation of forest trees);</a:t>
            </a:r>
            <a:r>
              <a:rPr lang="en-US" baseline="0" dirty="0" smtClean="0"/>
              <a:t> </a:t>
            </a:r>
            <a:r>
              <a:rPr lang="en-US" dirty="0" smtClean="0"/>
              <a:t>Bob Manning (Parks and protected areas, outdoor recreation);</a:t>
            </a:r>
            <a:r>
              <a:rPr lang="en-US" baseline="0" dirty="0" smtClean="0"/>
              <a:t> </a:t>
            </a:r>
            <a:r>
              <a:rPr lang="en-US" dirty="0" smtClean="0"/>
              <a:t>Jed Murdoch (Wildlife ecology, conservation biology);</a:t>
            </a:r>
            <a:r>
              <a:rPr lang="en-US" baseline="0" dirty="0" smtClean="0"/>
              <a:t> </a:t>
            </a:r>
            <a:r>
              <a:rPr lang="en-US" dirty="0" smtClean="0"/>
              <a:t>Jen Pontius (Forest health, remote sensing, GIS modeling);</a:t>
            </a:r>
            <a:r>
              <a:rPr lang="en-US" baseline="0" dirty="0" smtClean="0"/>
              <a:t> </a:t>
            </a:r>
            <a:r>
              <a:rPr lang="en-US" dirty="0" smtClean="0"/>
              <a:t>Shelly </a:t>
            </a:r>
            <a:r>
              <a:rPr lang="en-US" dirty="0" err="1" smtClean="0"/>
              <a:t>Rayback</a:t>
            </a:r>
            <a:r>
              <a:rPr lang="en-US" dirty="0" smtClean="0"/>
              <a:t> (Biogeography and dendrochronology);</a:t>
            </a:r>
            <a:r>
              <a:rPr lang="en-US" baseline="0" dirty="0" smtClean="0"/>
              <a:t> </a:t>
            </a:r>
            <a:r>
              <a:rPr lang="en-US" dirty="0" smtClean="0"/>
              <a:t>Paul </a:t>
            </a:r>
            <a:r>
              <a:rPr lang="en-US" dirty="0" err="1" smtClean="0"/>
              <a:t>Schaberg</a:t>
            </a:r>
            <a:r>
              <a:rPr lang="en-US" dirty="0" smtClean="0"/>
              <a:t> (Tree physiology, species restoration)</a:t>
            </a:r>
            <a:endParaRPr lang="en-US" dirty="0"/>
          </a:p>
        </p:txBody>
      </p:sp>
      <p:sp>
        <p:nvSpPr>
          <p:cNvPr id="4" name="Slide Number Placeholder 3"/>
          <p:cNvSpPr>
            <a:spLocks noGrp="1"/>
          </p:cNvSpPr>
          <p:nvPr>
            <p:ph type="sldNum" sz="quarter" idx="10"/>
          </p:nvPr>
        </p:nvSpPr>
        <p:spPr/>
        <p:txBody>
          <a:bodyPr/>
          <a:lstStyle/>
          <a:p>
            <a:fld id="{5C2F820A-93E4-45C8-BD9B-4DEB3A683913}" type="slidenum">
              <a:rPr lang="en-US" smtClean="0"/>
              <a:t>8</a:t>
            </a:fld>
            <a:endParaRPr lang="en-US"/>
          </a:p>
        </p:txBody>
      </p:sp>
    </p:spTree>
    <p:extLst>
      <p:ext uri="{BB962C8B-B14F-4D97-AF65-F5344CB8AC3E}">
        <p14:creationId xmlns:p14="http://schemas.microsoft.com/office/powerpoint/2010/main" val="8248664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Barriers - Some of the key barriers to use of climate change data for decision making include</a:t>
            </a:r>
            <a:r>
              <a:rPr lang="en-US" baseline="0" dirty="0" smtClean="0"/>
              <a:t> uncertainty inherent in predicting climate (associated with credibility), a general and growing mistrust of science (as observed by sociologists), use of the outmoded models of communications in which scientist believe that information merely needs to be transmitted to decision makers and the public for subsequent action, and the global scope of climate change which has a tendency to remove the locus of control from individuals at the local level, leading to the belief that one’s individual actions will have little effect on climate change. The latter barrier leads to lack of political support and agency for climate policy.</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Usability - There is a gap between what climate science producers feel is useful data and what potential users feel is usable for decision-making. Producers may make the assumption that knowledge is useful when they engage in research they think users need, but because they do not completely understand or know potential users' decision-making processes and contexts, the knowledge produced remains unused. Users, in turn, may not know or may have unrealistic expectations of how knowledge fits their decision-making and choose to ignore it, despite its usefulness. </a:t>
            </a:r>
            <a:r>
              <a:rPr lang="en-US" sz="1200" b="1" kern="1200" dirty="0" smtClean="0">
                <a:solidFill>
                  <a:schemeClr val="tx1"/>
                </a:solidFill>
                <a:effectLst/>
                <a:latin typeface="+mn-lt"/>
                <a:ea typeface="+mn-ea"/>
                <a:cs typeface="+mn-cs"/>
              </a:rPr>
              <a:t>Coproduction of information and two-way communication between information producers and user is a primary means to bridge the usability gap.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Credibility,</a:t>
            </a:r>
            <a:r>
              <a:rPr lang="en-US" sz="1200" kern="1200" baseline="0" dirty="0" smtClean="0">
                <a:solidFill>
                  <a:schemeClr val="tx1"/>
                </a:solidFill>
                <a:effectLst/>
                <a:latin typeface="+mn-lt"/>
                <a:ea typeface="+mn-ea"/>
                <a:cs typeface="+mn-cs"/>
              </a:rPr>
              <a:t> etc. - </a:t>
            </a:r>
            <a:r>
              <a:rPr lang="en-US" sz="1200" kern="1200" dirty="0" smtClean="0">
                <a:solidFill>
                  <a:schemeClr val="tx1"/>
                </a:solidFill>
                <a:effectLst/>
                <a:latin typeface="+mn-lt"/>
                <a:ea typeface="+mn-ea"/>
                <a:cs typeface="+mn-cs"/>
              </a:rPr>
              <a:t>Models of the effects</a:t>
            </a:r>
            <a:r>
              <a:rPr lang="en-US" sz="1200" kern="1200" baseline="0" dirty="0" smtClean="0">
                <a:solidFill>
                  <a:schemeClr val="tx1"/>
                </a:solidFill>
                <a:effectLst/>
                <a:latin typeface="+mn-lt"/>
                <a:ea typeface="+mn-ea"/>
                <a:cs typeface="+mn-cs"/>
              </a:rPr>
              <a:t> of climate change need to satisfy users expectations about credibility, salience, and legitimacy in order for models to be used in decision making. </a:t>
            </a:r>
            <a:r>
              <a:rPr lang="en-US" dirty="0" smtClean="0"/>
              <a:t>A model is deemed credible when concepts and processes in the model are considered acceptable as an approximation of the modelled system. A model is deemed salient when it plays a significant role in understanding and solving the policy issue at hand; its input is relevant to the issue, and its output can answer research questions that have been brought up in the context. A model is deemed legitimate when it represents the views, values,</a:t>
            </a:r>
            <a:r>
              <a:rPr lang="en-US" baseline="0" dirty="0" smtClean="0"/>
              <a:t> and concerns of involved stakeholders in an adequate way</a:t>
            </a:r>
            <a:r>
              <a:rPr lang="en-US" dirty="0" smtClean="0"/>
              <a:t>. </a:t>
            </a:r>
            <a:r>
              <a:rPr lang="en-US" sz="1200" kern="1200" baseline="0" dirty="0" smtClean="0">
                <a:solidFill>
                  <a:schemeClr val="tx1"/>
                </a:solidFill>
                <a:effectLst/>
                <a:latin typeface="+mn-lt"/>
                <a:ea typeface="+mn-ea"/>
                <a:cs typeface="+mn-cs"/>
              </a:rPr>
              <a:t>However, satisfaction of these expectations is often </a:t>
            </a:r>
            <a:r>
              <a:rPr lang="en-US" sz="1200" b="1" u="none" kern="1200" baseline="0" dirty="0" smtClean="0">
                <a:solidFill>
                  <a:schemeClr val="tx1"/>
                </a:solidFill>
                <a:effectLst/>
                <a:latin typeface="+mn-lt"/>
                <a:ea typeface="+mn-ea"/>
                <a:cs typeface="+mn-cs"/>
              </a:rPr>
              <a:t>different for different user types</a:t>
            </a:r>
            <a:r>
              <a:rPr lang="en-US" sz="120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Involvement of stakeholders in decisions about modeling can help produce knowledge which satisfies these expectations.</a:t>
            </a:r>
            <a:endParaRPr lang="en-US" sz="1200" b="1"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C2F820A-93E4-45C8-BD9B-4DEB3A683913}" type="slidenum">
              <a:rPr lang="en-US" smtClean="0"/>
              <a:t>11</a:t>
            </a:fld>
            <a:endParaRPr lang="en-US"/>
          </a:p>
        </p:txBody>
      </p:sp>
    </p:spTree>
    <p:extLst>
      <p:ext uri="{BB962C8B-B14F-4D97-AF65-F5344CB8AC3E}">
        <p14:creationId xmlns:p14="http://schemas.microsoft.com/office/powerpoint/2010/main" val="6135995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2F820A-93E4-45C8-BD9B-4DEB3A683913}" type="slidenum">
              <a:rPr lang="en-US" smtClean="0"/>
              <a:t>12</a:t>
            </a:fld>
            <a:endParaRPr lang="en-US"/>
          </a:p>
        </p:txBody>
      </p:sp>
    </p:spTree>
    <p:extLst>
      <p:ext uri="{BB962C8B-B14F-4D97-AF65-F5344CB8AC3E}">
        <p14:creationId xmlns:p14="http://schemas.microsoft.com/office/powerpoint/2010/main" val="31974970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2F820A-93E4-45C8-BD9B-4DEB3A683913}" type="slidenum">
              <a:rPr lang="en-US" smtClean="0"/>
              <a:t>13</a:t>
            </a:fld>
            <a:endParaRPr lang="en-US"/>
          </a:p>
        </p:txBody>
      </p:sp>
    </p:spTree>
    <p:extLst>
      <p:ext uri="{BB962C8B-B14F-4D97-AF65-F5344CB8AC3E}">
        <p14:creationId xmlns:p14="http://schemas.microsoft.com/office/powerpoint/2010/main" val="36901150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2F820A-93E4-45C8-BD9B-4DEB3A683913}" type="slidenum">
              <a:rPr lang="en-US" smtClean="0"/>
              <a:t>14</a:t>
            </a:fld>
            <a:endParaRPr lang="en-US"/>
          </a:p>
        </p:txBody>
      </p:sp>
    </p:spTree>
    <p:extLst>
      <p:ext uri="{BB962C8B-B14F-4D97-AF65-F5344CB8AC3E}">
        <p14:creationId xmlns:p14="http://schemas.microsoft.com/office/powerpoint/2010/main" val="38395933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7B6F913E-44A2-4CD4-A6ED-A4A467636A8D}" type="datetimeFigureOut">
              <a:rPr lang="en-US" smtClean="0"/>
              <a:pPr/>
              <a:t>12/14/2017</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4BB85BFC-D8B4-42D6-BB2E-F41F9D46349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B6F913E-44A2-4CD4-A6ED-A4A467636A8D}" type="datetimeFigureOut">
              <a:rPr lang="en-US" smtClean="0"/>
              <a:pPr/>
              <a:t>12/14/2017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B85BFC-D8B4-42D6-BB2E-F41F9D46349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B6F913E-44A2-4CD4-A6ED-A4A467636A8D}" type="datetimeFigureOut">
              <a:rPr lang="en-US" smtClean="0"/>
              <a:pPr/>
              <a:t>12/14/2017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B85BFC-D8B4-42D6-BB2E-F41F9D46349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B6F913E-44A2-4CD4-A6ED-A4A467636A8D}" type="datetimeFigureOut">
              <a:rPr lang="en-US" smtClean="0"/>
              <a:pPr/>
              <a:t>12/14/2017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B85BFC-D8B4-42D6-BB2E-F41F9D46349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B6F913E-44A2-4CD4-A6ED-A4A467636A8D}" type="datetimeFigureOut">
              <a:rPr lang="en-US" smtClean="0"/>
              <a:pPr/>
              <a:t>12/14/2017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B85BFC-D8B4-42D6-BB2E-F41F9D46349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B6F913E-44A2-4CD4-A6ED-A4A467636A8D}" type="datetimeFigureOut">
              <a:rPr lang="en-US" smtClean="0"/>
              <a:pPr/>
              <a:t>12/14/2017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B85BFC-D8B4-42D6-BB2E-F41F9D46349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7B6F913E-44A2-4CD4-A6ED-A4A467636A8D}" type="datetimeFigureOut">
              <a:rPr lang="en-US" smtClean="0"/>
              <a:pPr/>
              <a:t>12/14/2017</a:t>
            </a:fld>
            <a:endParaRPr lang="en-US"/>
          </a:p>
        </p:txBody>
      </p:sp>
      <p:sp>
        <p:nvSpPr>
          <p:cNvPr id="27" name="Slide Number Placeholder 26"/>
          <p:cNvSpPr>
            <a:spLocks noGrp="1"/>
          </p:cNvSpPr>
          <p:nvPr>
            <p:ph type="sldNum" sz="quarter" idx="11"/>
          </p:nvPr>
        </p:nvSpPr>
        <p:spPr/>
        <p:txBody>
          <a:bodyPr rtlCol="0"/>
          <a:lstStyle/>
          <a:p>
            <a:fld id="{4BB85BFC-D8B4-42D6-BB2E-F41F9D463497}"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7B6F913E-44A2-4CD4-A6ED-A4A467636A8D}" type="datetimeFigureOut">
              <a:rPr lang="en-US" smtClean="0"/>
              <a:pPr/>
              <a:t>12/14/2017</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4BB85BFC-D8B4-42D6-BB2E-F41F9D46349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6F913E-44A2-4CD4-A6ED-A4A467636A8D}" type="datetimeFigureOut">
              <a:rPr lang="en-US" smtClean="0"/>
              <a:pPr/>
              <a:t>12/14/2017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BB85BFC-D8B4-42D6-BB2E-F41F9D46349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B6F913E-44A2-4CD4-A6ED-A4A467636A8D}" type="datetimeFigureOut">
              <a:rPr lang="en-US" smtClean="0"/>
              <a:pPr/>
              <a:t>12/14/2017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B85BFC-D8B4-42D6-BB2E-F41F9D46349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B6F913E-44A2-4CD4-A6ED-A4A467636A8D}" type="datetimeFigureOut">
              <a:rPr lang="en-US" smtClean="0"/>
              <a:pPr/>
              <a:t>12/14/2017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B85BFC-D8B4-42D6-BB2E-F41F9D46349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7B6F913E-44A2-4CD4-A6ED-A4A467636A8D}" type="datetimeFigureOut">
              <a:rPr lang="en-US" smtClean="0"/>
              <a:pPr/>
              <a:t>12/14/2017</a:t>
            </a:fld>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4BB85BFC-D8B4-42D6-BB2E-F41F9D46349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png"/><Relationship Id="rId7" Type="http://schemas.openxmlformats.org/officeDocument/2006/relationships/image" Target="../media/image22.jp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jpg"/><Relationship Id="rId7" Type="http://schemas.openxmlformats.org/officeDocument/2006/relationships/image" Target="../media/image28.jp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27.jpg"/><Relationship Id="rId5" Type="http://schemas.openxmlformats.org/officeDocument/2006/relationships/image" Target="../media/image26.png"/><Relationship Id="rId4" Type="http://schemas.openxmlformats.org/officeDocument/2006/relationships/image" Target="../media/image25.jpeg"/><Relationship Id="rId9" Type="http://schemas.openxmlformats.org/officeDocument/2006/relationships/image" Target="../media/image30.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www.climate-kic.org/"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4.jpeg"/><Relationship Id="rId3" Type="http://schemas.openxmlformats.org/officeDocument/2006/relationships/image" Target="../media/image4.jpeg"/><Relationship Id="rId7" Type="http://schemas.openxmlformats.org/officeDocument/2006/relationships/image" Target="../media/image8.jpeg"/><Relationship Id="rId12" Type="http://schemas.openxmlformats.org/officeDocument/2006/relationships/image" Target="../media/image13.jpeg"/><Relationship Id="rId2" Type="http://schemas.openxmlformats.org/officeDocument/2006/relationships/notesSlide" Target="../notesSlides/notesSlide5.xml"/><Relationship Id="rId16"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7.jpeg"/><Relationship Id="rId11" Type="http://schemas.openxmlformats.org/officeDocument/2006/relationships/image" Target="../media/image12.jpeg"/><Relationship Id="rId5" Type="http://schemas.openxmlformats.org/officeDocument/2006/relationships/image" Target="../media/image6.jpeg"/><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image" Target="../media/image5.jpeg"/><Relationship Id="rId9" Type="http://schemas.openxmlformats.org/officeDocument/2006/relationships/image" Target="../media/image10.jpeg"/><Relationship Id="rId14"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5300" y="1143000"/>
            <a:ext cx="8534400" cy="1828800"/>
          </a:xfrm>
        </p:spPr>
        <p:txBody>
          <a:bodyPr anchor="ctr">
            <a:normAutofit/>
          </a:bodyPr>
          <a:lstStyle/>
          <a:p>
            <a:r>
              <a:rPr lang="en-US" sz="3200" b="1" dirty="0"/>
              <a:t>Factors </a:t>
            </a:r>
            <a:r>
              <a:rPr lang="en-US" sz="3200" b="1" dirty="0" smtClean="0"/>
              <a:t>affecting </a:t>
            </a:r>
            <a:r>
              <a:rPr lang="en-US" sz="3200" b="1" dirty="0"/>
              <a:t>u</a:t>
            </a:r>
            <a:r>
              <a:rPr lang="en-US" sz="3200" b="1" dirty="0" smtClean="0"/>
              <a:t>se </a:t>
            </a:r>
            <a:r>
              <a:rPr lang="en-US" sz="3200" b="1" dirty="0"/>
              <a:t>of </a:t>
            </a:r>
            <a:r>
              <a:rPr lang="en-US" sz="3200" b="1" dirty="0" smtClean="0"/>
              <a:t>climate </a:t>
            </a:r>
            <a:r>
              <a:rPr lang="en-US" sz="3200" b="1" dirty="0"/>
              <a:t>c</a:t>
            </a:r>
            <a:r>
              <a:rPr lang="en-US" sz="3200" b="1" dirty="0" smtClean="0"/>
              <a:t>hange </a:t>
            </a:r>
            <a:r>
              <a:rPr lang="en-US" sz="3200" b="1" dirty="0"/>
              <a:t>s</a:t>
            </a:r>
            <a:r>
              <a:rPr lang="en-US" sz="3200" b="1" dirty="0" smtClean="0"/>
              <a:t>cience &amp; decision </a:t>
            </a:r>
            <a:r>
              <a:rPr lang="en-US" sz="3200" b="1" dirty="0"/>
              <a:t>s</a:t>
            </a:r>
            <a:r>
              <a:rPr lang="en-US" sz="3200" b="1" dirty="0" smtClean="0"/>
              <a:t>upport </a:t>
            </a:r>
            <a:r>
              <a:rPr lang="en-US" sz="3200" b="1" dirty="0"/>
              <a:t>t</a:t>
            </a:r>
            <a:r>
              <a:rPr lang="en-US" sz="3200" b="1" dirty="0" smtClean="0"/>
              <a:t>ools </a:t>
            </a:r>
            <a:r>
              <a:rPr lang="en-US" sz="3200" b="1" dirty="0"/>
              <a:t>for </a:t>
            </a:r>
            <a:r>
              <a:rPr lang="en-US" sz="3200" b="1" dirty="0" smtClean="0"/>
              <a:t>forest </a:t>
            </a:r>
            <a:r>
              <a:rPr lang="en-US" sz="3200" b="1" dirty="0"/>
              <a:t>m</a:t>
            </a:r>
            <a:r>
              <a:rPr lang="en-US" sz="3200" b="1" dirty="0" smtClean="0"/>
              <a:t>anagement </a:t>
            </a:r>
            <a:r>
              <a:rPr lang="en-US" sz="3200" b="1" dirty="0"/>
              <a:t>in Vermont</a:t>
            </a:r>
            <a:endParaRPr lang="en-US" sz="3200" dirty="0"/>
          </a:p>
        </p:txBody>
      </p:sp>
      <p:sp>
        <p:nvSpPr>
          <p:cNvPr id="3" name="Subtitle 2"/>
          <p:cNvSpPr>
            <a:spLocks noGrp="1"/>
          </p:cNvSpPr>
          <p:nvPr>
            <p:ph type="subTitle" idx="1"/>
          </p:nvPr>
        </p:nvSpPr>
        <p:spPr>
          <a:xfrm>
            <a:off x="495300" y="4114800"/>
            <a:ext cx="6438900" cy="2438400"/>
          </a:xfrm>
        </p:spPr>
        <p:txBody>
          <a:bodyPr>
            <a:normAutofit lnSpcReduction="10000"/>
          </a:bodyPr>
          <a:lstStyle/>
          <a:p>
            <a:pPr>
              <a:lnSpc>
                <a:spcPct val="120000"/>
              </a:lnSpc>
              <a:spcBef>
                <a:spcPts val="0"/>
              </a:spcBef>
              <a:spcAft>
                <a:spcPts val="1000"/>
              </a:spcAft>
            </a:pPr>
            <a:r>
              <a:rPr lang="en-US" sz="2000" dirty="0" smtClean="0"/>
              <a:t>Clare </a:t>
            </a:r>
            <a:r>
              <a:rPr lang="en-US" sz="2000" dirty="0"/>
              <a:t>Ginger, University of Vermont</a:t>
            </a:r>
          </a:p>
          <a:p>
            <a:pPr>
              <a:lnSpc>
                <a:spcPct val="120000"/>
              </a:lnSpc>
              <a:spcBef>
                <a:spcPts val="0"/>
              </a:spcBef>
              <a:spcAft>
                <a:spcPts val="1000"/>
              </a:spcAft>
            </a:pPr>
            <a:r>
              <a:rPr lang="en-US" sz="2000" dirty="0"/>
              <a:t>William </a:t>
            </a:r>
            <a:r>
              <a:rPr lang="en-US" sz="2000" dirty="0" err="1"/>
              <a:t>Valliere</a:t>
            </a:r>
            <a:r>
              <a:rPr lang="en-US" sz="2000" dirty="0"/>
              <a:t>, University of Vermont</a:t>
            </a:r>
          </a:p>
          <a:p>
            <a:pPr>
              <a:spcBef>
                <a:spcPts val="0"/>
              </a:spcBef>
              <a:spcAft>
                <a:spcPts val="1500"/>
              </a:spcAft>
            </a:pPr>
            <a:r>
              <a:rPr lang="en-US" sz="2000" dirty="0"/>
              <a:t>James Duncan, Forest Ecosystem Monitoring </a:t>
            </a:r>
            <a:r>
              <a:rPr lang="en-US" sz="2000" dirty="0" smtClean="0"/>
              <a:t>Cooperative, University of Vermont</a:t>
            </a:r>
            <a:endParaRPr lang="en-US" sz="2000" dirty="0"/>
          </a:p>
          <a:p>
            <a:r>
              <a:rPr lang="en-US" sz="2000" dirty="0" smtClean="0"/>
              <a:t>2017 Forest Ecosystem Monitoring Cooperative Conference, December 15</a:t>
            </a:r>
            <a:endParaRPr lang="en-US" sz="2000" dirty="0" smtClean="0"/>
          </a:p>
          <a:p>
            <a:endParaRPr lang="en-US" sz="2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6096000" cy="1066800"/>
          </a:xfrm>
        </p:spPr>
        <p:txBody>
          <a:bodyPr>
            <a:normAutofit fontScale="90000"/>
          </a:bodyPr>
          <a:lstStyle/>
          <a:p>
            <a:r>
              <a:rPr lang="en-US" sz="3600" dirty="0" smtClean="0">
                <a:effectLst>
                  <a:outerShdw blurRad="38100" dist="38100" dir="2700000" algn="tl">
                    <a:srgbClr val="000000">
                      <a:alpha val="43137"/>
                    </a:srgbClr>
                  </a:outerShdw>
                </a:effectLst>
              </a:rPr>
              <a:t>Project Addressing </a:t>
            </a:r>
            <a:r>
              <a:rPr lang="en-US" sz="3600" dirty="0" smtClean="0">
                <a:effectLst>
                  <a:outerShdw blurRad="38100" dist="38100" dir="2700000" algn="tl">
                    <a:srgbClr val="000000">
                      <a:alpha val="43137"/>
                    </a:srgbClr>
                  </a:outerShdw>
                </a:effectLst>
              </a:rPr>
              <a:t>Barriers </a:t>
            </a:r>
            <a:r>
              <a:rPr lang="en-US" sz="3600" dirty="0" smtClean="0">
                <a:effectLst>
                  <a:outerShdw blurRad="38100" dist="38100" dir="2700000" algn="tl">
                    <a:srgbClr val="000000">
                      <a:alpha val="43137"/>
                    </a:srgbClr>
                  </a:outerShdw>
                </a:effectLst>
              </a:rPr>
              <a:t>to Adaptation</a:t>
            </a:r>
            <a:endParaRPr lang="en-US" sz="36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33137" y="2282791"/>
            <a:ext cx="8229600" cy="4456167"/>
          </a:xfrm>
        </p:spPr>
        <p:txBody>
          <a:bodyPr>
            <a:normAutofit/>
          </a:bodyPr>
          <a:lstStyle/>
          <a:p>
            <a:pPr>
              <a:spcBef>
                <a:spcPts val="0"/>
              </a:spcBef>
              <a:spcAft>
                <a:spcPts val="2400"/>
              </a:spcAft>
              <a:buClr>
                <a:schemeClr val="tx2">
                  <a:lumMod val="90000"/>
                  <a:lumOff val="10000"/>
                </a:schemeClr>
              </a:buClr>
            </a:pPr>
            <a:r>
              <a:rPr lang="en-US" sz="2700" b="1" dirty="0" smtClean="0"/>
              <a:t>Reduce uncertainty </a:t>
            </a:r>
            <a:r>
              <a:rPr lang="en-US" sz="2700" b="1" dirty="0" smtClean="0"/>
              <a:t>about climate change impacts</a:t>
            </a:r>
          </a:p>
          <a:p>
            <a:pPr>
              <a:spcBef>
                <a:spcPts val="0"/>
              </a:spcBef>
              <a:spcAft>
                <a:spcPts val="2400"/>
              </a:spcAft>
              <a:buClr>
                <a:schemeClr val="tx2">
                  <a:lumMod val="90000"/>
                  <a:lumOff val="10000"/>
                </a:schemeClr>
              </a:buClr>
            </a:pPr>
            <a:r>
              <a:rPr lang="en-US" sz="2700" b="1" dirty="0" smtClean="0"/>
              <a:t>Reduce mismatch </a:t>
            </a:r>
            <a:r>
              <a:rPr lang="en-US" sz="2700" b="1" dirty="0" smtClean="0"/>
              <a:t>in spatial scale of data &amp; modeling as compared to management decisions</a:t>
            </a:r>
          </a:p>
          <a:p>
            <a:pPr>
              <a:spcBef>
                <a:spcPts val="0"/>
              </a:spcBef>
              <a:spcAft>
                <a:spcPts val="1800"/>
              </a:spcAft>
              <a:buClr>
                <a:schemeClr val="tx2">
                  <a:lumMod val="90000"/>
                  <a:lumOff val="10000"/>
                </a:schemeClr>
              </a:buClr>
            </a:pPr>
            <a:r>
              <a:rPr lang="en-US" sz="2700" dirty="0" smtClean="0"/>
              <a:t>Mismatch in temporal scale of impacts as compared to planning/decision making time horizons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53200" y="810928"/>
            <a:ext cx="1679537" cy="1447800"/>
          </a:xfrm>
          <a:prstGeom prst="rect">
            <a:avLst/>
          </a:prstGeom>
        </p:spPr>
      </p:pic>
    </p:spTree>
    <p:extLst>
      <p:ext uri="{BB962C8B-B14F-4D97-AF65-F5344CB8AC3E}">
        <p14:creationId xmlns:p14="http://schemas.microsoft.com/office/powerpoint/2010/main" val="11353198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066800"/>
          </a:xfrm>
        </p:spPr>
        <p:txBody>
          <a:bodyPr/>
          <a:lstStyle/>
          <a:p>
            <a:r>
              <a:rPr lang="en-US" dirty="0" smtClean="0">
                <a:effectLst>
                  <a:outerShdw blurRad="38100" dist="38100" dir="2700000" algn="tl">
                    <a:srgbClr val="000000">
                      <a:alpha val="43137"/>
                    </a:srgbClr>
                  </a:outerShdw>
                </a:effectLst>
              </a:rPr>
              <a:t>Underlying assumptions/issues</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981200"/>
            <a:ext cx="8229600" cy="4593336"/>
          </a:xfrm>
        </p:spPr>
        <p:txBody>
          <a:bodyPr>
            <a:normAutofit/>
          </a:bodyPr>
          <a:lstStyle/>
          <a:p>
            <a:pPr marL="109728" indent="0" algn="ctr">
              <a:spcBef>
                <a:spcPts val="0"/>
              </a:spcBef>
              <a:spcAft>
                <a:spcPts val="1800"/>
              </a:spcAft>
              <a:buClr>
                <a:schemeClr val="tx2">
                  <a:lumMod val="90000"/>
                  <a:lumOff val="10000"/>
                </a:schemeClr>
              </a:buClr>
              <a:buNone/>
            </a:pPr>
            <a:r>
              <a:rPr lang="en-US" dirty="0">
                <a:solidFill>
                  <a:schemeClr val="accent1">
                    <a:lumMod val="75000"/>
                  </a:schemeClr>
                </a:solidFill>
                <a:effectLst>
                  <a:outerShdw blurRad="38100" dist="38100" dir="2700000" algn="tl">
                    <a:srgbClr val="000000">
                      <a:alpha val="43137"/>
                    </a:srgbClr>
                  </a:outerShdw>
                </a:effectLst>
              </a:rPr>
              <a:t>RELEVANCE, CREDIBILITY, USABILITY</a:t>
            </a:r>
          </a:p>
          <a:p>
            <a:pPr>
              <a:spcBef>
                <a:spcPts val="0"/>
              </a:spcBef>
              <a:spcAft>
                <a:spcPts val="1800"/>
              </a:spcAft>
              <a:buClr>
                <a:schemeClr val="tx2">
                  <a:lumMod val="90000"/>
                  <a:lumOff val="10000"/>
                </a:schemeClr>
              </a:buClr>
            </a:pPr>
            <a:r>
              <a:rPr lang="en-US" dirty="0" smtClean="0"/>
              <a:t>Data </a:t>
            </a:r>
            <a:r>
              <a:rPr lang="en-US" dirty="0"/>
              <a:t>&amp; outputs will be </a:t>
            </a:r>
            <a:r>
              <a:rPr lang="en-US" i="1" dirty="0" smtClean="0"/>
              <a:t>relevant</a:t>
            </a:r>
            <a:r>
              <a:rPr lang="en-US" dirty="0" smtClean="0"/>
              <a:t> </a:t>
            </a:r>
            <a:r>
              <a:rPr lang="en-US" dirty="0"/>
              <a:t>to </a:t>
            </a:r>
            <a:r>
              <a:rPr lang="en-US" dirty="0" smtClean="0"/>
              <a:t>decisions/management situations</a:t>
            </a:r>
            <a:endParaRPr lang="en-US" dirty="0"/>
          </a:p>
          <a:p>
            <a:pPr>
              <a:spcBef>
                <a:spcPts val="0"/>
              </a:spcBef>
              <a:spcAft>
                <a:spcPts val="1800"/>
              </a:spcAft>
              <a:buClr>
                <a:schemeClr val="tx2">
                  <a:lumMod val="90000"/>
                  <a:lumOff val="10000"/>
                </a:schemeClr>
              </a:buClr>
            </a:pPr>
            <a:r>
              <a:rPr lang="en-US" dirty="0" smtClean="0"/>
              <a:t>Monitoring, experimental &amp; modeling results will be </a:t>
            </a:r>
            <a:r>
              <a:rPr lang="en-US" i="1" dirty="0" smtClean="0"/>
              <a:t>credible</a:t>
            </a:r>
            <a:r>
              <a:rPr lang="en-US" dirty="0" smtClean="0"/>
              <a:t> to potential users</a:t>
            </a:r>
          </a:p>
          <a:p>
            <a:pPr>
              <a:spcBef>
                <a:spcPts val="0"/>
              </a:spcBef>
              <a:spcAft>
                <a:spcPts val="1800"/>
              </a:spcAft>
              <a:buClr>
                <a:schemeClr val="tx2">
                  <a:lumMod val="90000"/>
                  <a:lumOff val="10000"/>
                </a:schemeClr>
              </a:buClr>
            </a:pPr>
            <a:r>
              <a:rPr lang="en-US" dirty="0" smtClean="0"/>
              <a:t>Forest managers/decision makers/analysts/ planners have </a:t>
            </a:r>
            <a:r>
              <a:rPr lang="en-US" i="1" dirty="0" smtClean="0"/>
              <a:t>capacity &amp; time to use </a:t>
            </a:r>
            <a:r>
              <a:rPr lang="en-US" dirty="0" smtClean="0"/>
              <a:t>tool, data &amp;/or outputs generated by the project</a:t>
            </a:r>
          </a:p>
        </p:txBody>
      </p:sp>
    </p:spTree>
    <p:extLst>
      <p:ext uri="{BB962C8B-B14F-4D97-AF65-F5344CB8AC3E}">
        <p14:creationId xmlns:p14="http://schemas.microsoft.com/office/powerpoint/2010/main" val="1468178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005" y="762000"/>
            <a:ext cx="8229600" cy="1066800"/>
          </a:xfrm>
        </p:spPr>
        <p:txBody>
          <a:bodyPr/>
          <a:lstStyle/>
          <a:p>
            <a:r>
              <a:rPr lang="en-US" dirty="0" smtClean="0">
                <a:effectLst>
                  <a:outerShdw blurRad="38100" dist="38100" dir="2700000" algn="tl">
                    <a:srgbClr val="000000">
                      <a:alpha val="43137"/>
                    </a:srgbClr>
                  </a:outerShdw>
                </a:effectLst>
              </a:rPr>
              <a:t>Questions</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905000"/>
            <a:ext cx="8229600" cy="4325112"/>
          </a:xfrm>
        </p:spPr>
        <p:txBody>
          <a:bodyPr/>
          <a:lstStyle/>
          <a:p>
            <a:pPr marL="624078" indent="-514350">
              <a:spcBef>
                <a:spcPts val="0"/>
              </a:spcBef>
              <a:spcAft>
                <a:spcPts val="1800"/>
              </a:spcAft>
              <a:buClrTx/>
              <a:buFont typeface="+mj-lt"/>
              <a:buAutoNum type="arabicPeriod"/>
            </a:pPr>
            <a:r>
              <a:rPr lang="en-US" dirty="0" smtClean="0"/>
              <a:t>What are </a:t>
            </a:r>
            <a:r>
              <a:rPr lang="en-US" b="1" dirty="0" smtClean="0"/>
              <a:t>potential uses </a:t>
            </a:r>
            <a:r>
              <a:rPr lang="en-US" dirty="0" smtClean="0"/>
              <a:t>for climate change data &amp; tool in forest management decisions in Vermont? How do these vary by type of user?</a:t>
            </a:r>
          </a:p>
        </p:txBody>
      </p:sp>
    </p:spTree>
    <p:extLst>
      <p:ext uri="{BB962C8B-B14F-4D97-AF65-F5344CB8AC3E}">
        <p14:creationId xmlns:p14="http://schemas.microsoft.com/office/powerpoint/2010/main" val="25992773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005" y="762000"/>
            <a:ext cx="8229600" cy="1066800"/>
          </a:xfrm>
        </p:spPr>
        <p:txBody>
          <a:bodyPr/>
          <a:lstStyle/>
          <a:p>
            <a:r>
              <a:rPr lang="en-US" dirty="0" smtClean="0">
                <a:effectLst>
                  <a:outerShdw blurRad="38100" dist="38100" dir="2700000" algn="tl">
                    <a:srgbClr val="000000">
                      <a:alpha val="43137"/>
                    </a:srgbClr>
                  </a:outerShdw>
                </a:effectLst>
              </a:rPr>
              <a:t>Questions</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905000"/>
            <a:ext cx="8229600" cy="4325112"/>
          </a:xfrm>
        </p:spPr>
        <p:txBody>
          <a:bodyPr/>
          <a:lstStyle/>
          <a:p>
            <a:pPr marL="624078" indent="-514350">
              <a:spcBef>
                <a:spcPts val="0"/>
              </a:spcBef>
              <a:spcAft>
                <a:spcPts val="1800"/>
              </a:spcAft>
              <a:buClrTx/>
              <a:buFont typeface="+mj-lt"/>
              <a:buAutoNum type="arabicPeriod"/>
            </a:pPr>
            <a:r>
              <a:rPr lang="en-US" dirty="0" smtClean="0">
                <a:solidFill>
                  <a:schemeClr val="bg1">
                    <a:lumMod val="50000"/>
                  </a:schemeClr>
                </a:solidFill>
              </a:rPr>
              <a:t>What are </a:t>
            </a:r>
            <a:r>
              <a:rPr lang="en-US" b="1" dirty="0" smtClean="0">
                <a:solidFill>
                  <a:schemeClr val="bg1">
                    <a:lumMod val="50000"/>
                  </a:schemeClr>
                </a:solidFill>
              </a:rPr>
              <a:t>potential uses </a:t>
            </a:r>
            <a:r>
              <a:rPr lang="en-US" dirty="0" smtClean="0">
                <a:solidFill>
                  <a:schemeClr val="bg1">
                    <a:lumMod val="50000"/>
                  </a:schemeClr>
                </a:solidFill>
              </a:rPr>
              <a:t>for climate change data &amp; tool in forest management decisions in Vermont? How do these vary by type of user?</a:t>
            </a:r>
          </a:p>
          <a:p>
            <a:pPr marL="624078" indent="-514350">
              <a:buClrTx/>
              <a:buFont typeface="+mj-lt"/>
              <a:buAutoNum type="arabicPeriod"/>
            </a:pPr>
            <a:r>
              <a:rPr lang="en-US" dirty="0" smtClean="0"/>
              <a:t>What </a:t>
            </a:r>
            <a:r>
              <a:rPr lang="en-US" b="1" dirty="0" smtClean="0"/>
              <a:t>factors may affect use </a:t>
            </a:r>
            <a:r>
              <a:rPr lang="en-US" dirty="0" smtClean="0"/>
              <a:t>of climate change data &amp; decision support tool? How do these vary by type of user?</a:t>
            </a:r>
          </a:p>
        </p:txBody>
      </p:sp>
    </p:spTree>
    <p:extLst>
      <p:ext uri="{BB962C8B-B14F-4D97-AF65-F5344CB8AC3E}">
        <p14:creationId xmlns:p14="http://schemas.microsoft.com/office/powerpoint/2010/main" val="36804157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005" y="762000"/>
            <a:ext cx="8229600" cy="1066800"/>
          </a:xfrm>
        </p:spPr>
        <p:txBody>
          <a:bodyPr/>
          <a:lstStyle/>
          <a:p>
            <a:r>
              <a:rPr lang="en-US" dirty="0" smtClean="0">
                <a:effectLst>
                  <a:outerShdw blurRad="38100" dist="38100" dir="2700000" algn="tl">
                    <a:srgbClr val="000000">
                      <a:alpha val="43137"/>
                    </a:srgbClr>
                  </a:outerShdw>
                </a:effectLst>
              </a:rPr>
              <a:t>Approach</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905000"/>
            <a:ext cx="8229600" cy="4325112"/>
          </a:xfrm>
        </p:spPr>
        <p:txBody>
          <a:bodyPr>
            <a:normAutofit lnSpcReduction="10000"/>
          </a:bodyPr>
          <a:lstStyle/>
          <a:p>
            <a:pPr>
              <a:spcBef>
                <a:spcPts val="0"/>
              </a:spcBef>
              <a:buClr>
                <a:schemeClr val="tx2">
                  <a:lumMod val="90000"/>
                  <a:lumOff val="10000"/>
                </a:schemeClr>
              </a:buClr>
            </a:pPr>
            <a:r>
              <a:rPr lang="en-US" sz="2400" dirty="0" smtClean="0"/>
              <a:t>Advisory Teams/discussion </a:t>
            </a:r>
            <a:r>
              <a:rPr lang="en-US" sz="2400" dirty="0" smtClean="0"/>
              <a:t>with potential </a:t>
            </a:r>
            <a:r>
              <a:rPr lang="en-US" sz="2400" dirty="0" smtClean="0"/>
              <a:t>users:</a:t>
            </a:r>
          </a:p>
          <a:p>
            <a:pPr marL="109728" indent="0">
              <a:spcBef>
                <a:spcPts val="0"/>
              </a:spcBef>
              <a:buClr>
                <a:schemeClr val="tx2">
                  <a:lumMod val="90000"/>
                  <a:lumOff val="10000"/>
                </a:schemeClr>
              </a:buClr>
              <a:buNone/>
            </a:pPr>
            <a:r>
              <a:rPr lang="en-US" sz="2400" dirty="0"/>
              <a:t>	</a:t>
            </a:r>
            <a:r>
              <a:rPr lang="en-US" sz="2400" dirty="0" smtClean="0"/>
              <a:t>13 </a:t>
            </a:r>
            <a:r>
              <a:rPr lang="en-US" sz="2400" dirty="0" smtClean="0"/>
              <a:t>organizations (18 individuals)</a:t>
            </a:r>
            <a:endParaRPr lang="en-US" sz="2400" dirty="0">
              <a:solidFill>
                <a:schemeClr val="tx1"/>
              </a:solidFill>
            </a:endParaRPr>
          </a:p>
          <a:p>
            <a:pPr lvl="1">
              <a:spcBef>
                <a:spcPts val="0"/>
              </a:spcBef>
              <a:spcAft>
                <a:spcPts val="1800"/>
              </a:spcAft>
              <a:buClr>
                <a:schemeClr val="tx2">
                  <a:lumMod val="90000"/>
                  <a:lumOff val="10000"/>
                </a:schemeClr>
              </a:buClr>
            </a:pPr>
            <a:r>
              <a:rPr lang="en-US" sz="2400" dirty="0" smtClean="0">
                <a:solidFill>
                  <a:schemeClr val="tx1"/>
                </a:solidFill>
              </a:rPr>
              <a:t>December 2015, September 2016, June 2017</a:t>
            </a:r>
            <a:endParaRPr lang="en-US" sz="2400" dirty="0">
              <a:solidFill>
                <a:schemeClr val="tx1"/>
              </a:solidFill>
            </a:endParaRPr>
          </a:p>
          <a:p>
            <a:pPr>
              <a:spcBef>
                <a:spcPts val="0"/>
              </a:spcBef>
              <a:spcAft>
                <a:spcPts val="1800"/>
              </a:spcAft>
              <a:buClr>
                <a:schemeClr val="tx2">
                  <a:lumMod val="90000"/>
                  <a:lumOff val="10000"/>
                </a:schemeClr>
              </a:buClr>
            </a:pPr>
            <a:r>
              <a:rPr lang="en-US" sz="2400" dirty="0" smtClean="0"/>
              <a:t>Qualitative coding of key themes from transcripts</a:t>
            </a:r>
          </a:p>
          <a:p>
            <a:pPr>
              <a:spcBef>
                <a:spcPts val="0"/>
              </a:spcBef>
              <a:spcAft>
                <a:spcPts val="1800"/>
              </a:spcAft>
              <a:buClr>
                <a:schemeClr val="tx2">
                  <a:lumMod val="90000"/>
                  <a:lumOff val="10000"/>
                </a:schemeClr>
              </a:buClr>
            </a:pPr>
            <a:r>
              <a:rPr lang="en-US" sz="2400" dirty="0" smtClean="0"/>
              <a:t>Review of selected organizational documents</a:t>
            </a:r>
          </a:p>
          <a:p>
            <a:pPr>
              <a:spcBef>
                <a:spcPts val="0"/>
              </a:spcBef>
              <a:spcAft>
                <a:spcPts val="1800"/>
              </a:spcAft>
              <a:buClr>
                <a:schemeClr val="tx2">
                  <a:lumMod val="90000"/>
                  <a:lumOff val="10000"/>
                </a:schemeClr>
              </a:buClr>
            </a:pPr>
            <a:r>
              <a:rPr lang="en-US" sz="2400" dirty="0" smtClean="0">
                <a:solidFill>
                  <a:schemeClr val="bg1">
                    <a:lumMod val="50000"/>
                  </a:schemeClr>
                </a:solidFill>
              </a:rPr>
              <a:t>Future –focus groups for other potential user groups; subgroup meetings &amp; individual interviews as development of tool continues; review of organizational planning &amp; management documents; assessment of universe of tools &amp; current/anticipated practice</a:t>
            </a:r>
          </a:p>
        </p:txBody>
      </p:sp>
    </p:spTree>
    <p:extLst>
      <p:ext uri="{BB962C8B-B14F-4D97-AF65-F5344CB8AC3E}">
        <p14:creationId xmlns:p14="http://schemas.microsoft.com/office/powerpoint/2010/main" val="717088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762000"/>
          </a:xfrm>
        </p:spPr>
        <p:txBody>
          <a:bodyPr>
            <a:normAutofit/>
          </a:bodyPr>
          <a:lstStyle/>
          <a:p>
            <a:r>
              <a:rPr lang="en-US" dirty="0" smtClean="0">
                <a:effectLst>
                  <a:outerShdw blurRad="38100" dist="38100" dir="2700000" algn="tl">
                    <a:srgbClr val="000000">
                      <a:alpha val="43137"/>
                    </a:srgbClr>
                  </a:outerShdw>
                </a:effectLst>
              </a:rPr>
              <a:t>Potential User Groups</a:t>
            </a:r>
            <a:endParaRPr lang="en-US" dirty="0">
              <a:effectLst>
                <a:outerShdw blurRad="38100" dist="38100" dir="2700000" algn="tl">
                  <a:srgbClr val="000000">
                    <a:alpha val="43137"/>
                  </a:srgbClr>
                </a:outerShdw>
              </a:effectLst>
            </a:endParaRPr>
          </a:p>
        </p:txBody>
      </p:sp>
      <p:grpSp>
        <p:nvGrpSpPr>
          <p:cNvPr id="13" name="Group 12"/>
          <p:cNvGrpSpPr/>
          <p:nvPr/>
        </p:nvGrpSpPr>
        <p:grpSpPr>
          <a:xfrm>
            <a:off x="453992" y="1626481"/>
            <a:ext cx="3392533" cy="4578729"/>
            <a:chOff x="339959" y="1364871"/>
            <a:chExt cx="3392533" cy="4578729"/>
          </a:xfrm>
        </p:grpSpPr>
        <p:sp>
          <p:nvSpPr>
            <p:cNvPr id="4" name="TextBox 3"/>
            <p:cNvSpPr txBox="1"/>
            <p:nvPr/>
          </p:nvSpPr>
          <p:spPr>
            <a:xfrm>
              <a:off x="457200" y="1364871"/>
              <a:ext cx="2854423" cy="523220"/>
            </a:xfrm>
            <a:prstGeom prst="rect">
              <a:avLst/>
            </a:prstGeom>
            <a:noFill/>
            <a:ln w="12700">
              <a:solidFill>
                <a:schemeClr val="tx1"/>
              </a:solidFill>
            </a:ln>
          </p:spPr>
          <p:txBody>
            <a:bodyPr wrap="none" rtlCol="0">
              <a:spAutoFit/>
            </a:bodyPr>
            <a:lstStyle/>
            <a:p>
              <a:r>
                <a:rPr lang="en-US" sz="2800" dirty="0" smtClean="0"/>
                <a:t>Federal Agencies</a:t>
              </a:r>
              <a:endParaRPr lang="en-US" sz="2800" dirty="0"/>
            </a:p>
          </p:txBody>
        </p:sp>
        <p:grpSp>
          <p:nvGrpSpPr>
            <p:cNvPr id="3" name="Group 2"/>
            <p:cNvGrpSpPr/>
            <p:nvPr/>
          </p:nvGrpSpPr>
          <p:grpSpPr>
            <a:xfrm>
              <a:off x="339959" y="2097316"/>
              <a:ext cx="3392533" cy="3846284"/>
              <a:chOff x="339958" y="2097316"/>
              <a:chExt cx="3470042" cy="3846284"/>
            </a:xfrm>
          </p:grpSpPr>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t="5981" b="7908"/>
              <a:stretch/>
            </p:blipFill>
            <p:spPr>
              <a:xfrm>
                <a:off x="339958" y="2173517"/>
                <a:ext cx="1641242" cy="182880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05032" y="2097316"/>
                <a:ext cx="1404968" cy="1828800"/>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40354" y="4114800"/>
                <a:ext cx="1531446" cy="1828800"/>
              </a:xfrm>
              <a:prstGeom prst="rect">
                <a:avLst/>
              </a:prstGeom>
            </p:spPr>
          </p:pic>
        </p:grpSp>
      </p:grpSp>
      <p:grpSp>
        <p:nvGrpSpPr>
          <p:cNvPr id="15" name="Group 14"/>
          <p:cNvGrpSpPr/>
          <p:nvPr/>
        </p:nvGrpSpPr>
        <p:grpSpPr>
          <a:xfrm>
            <a:off x="4572000" y="1626481"/>
            <a:ext cx="4071610" cy="4064760"/>
            <a:chOff x="4572000" y="1364871"/>
            <a:chExt cx="4071610" cy="4064760"/>
          </a:xfrm>
        </p:grpSpPr>
        <p:sp>
          <p:nvSpPr>
            <p:cNvPr id="5" name="TextBox 4"/>
            <p:cNvSpPr txBox="1"/>
            <p:nvPr/>
          </p:nvSpPr>
          <p:spPr>
            <a:xfrm>
              <a:off x="4876800" y="1364871"/>
              <a:ext cx="2480166" cy="523220"/>
            </a:xfrm>
            <a:prstGeom prst="rect">
              <a:avLst/>
            </a:prstGeom>
            <a:noFill/>
            <a:ln w="12700">
              <a:solidFill>
                <a:schemeClr val="tx1"/>
              </a:solidFill>
            </a:ln>
          </p:spPr>
          <p:txBody>
            <a:bodyPr wrap="none" rtlCol="0">
              <a:spAutoFit/>
            </a:bodyPr>
            <a:lstStyle/>
            <a:p>
              <a:r>
                <a:rPr lang="en-US" sz="2800" dirty="0" smtClean="0"/>
                <a:t>State Agencies</a:t>
              </a:r>
              <a:endParaRPr lang="en-US" sz="2800" dirty="0"/>
            </a:p>
          </p:txBody>
        </p:sp>
        <p:grpSp>
          <p:nvGrpSpPr>
            <p:cNvPr id="10" name="Group 9"/>
            <p:cNvGrpSpPr/>
            <p:nvPr/>
          </p:nvGrpSpPr>
          <p:grpSpPr>
            <a:xfrm>
              <a:off x="4572000" y="2097316"/>
              <a:ext cx="4071610" cy="3332315"/>
              <a:chOff x="4572000" y="2097316"/>
              <a:chExt cx="4071610" cy="3332315"/>
            </a:xfrm>
          </p:grpSpPr>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72000" y="2097316"/>
                <a:ext cx="2286000" cy="1828800"/>
              </a:xfrm>
              <a:prstGeom prst="rect">
                <a:avLst/>
              </a:prstGeom>
            </p:spPr>
          </p:pic>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62800" y="2133836"/>
                <a:ext cx="1480810" cy="1828800"/>
              </a:xfrm>
              <a:prstGeom prst="rect">
                <a:avLst/>
              </a:prstGeom>
            </p:spPr>
          </p:pic>
          <p:pic>
            <p:nvPicPr>
              <p:cNvPr id="16" name="Picture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57800" y="4495800"/>
                <a:ext cx="2895600" cy="933831"/>
              </a:xfrm>
              <a:prstGeom prst="rect">
                <a:avLst/>
              </a:prstGeom>
            </p:spPr>
          </p:pic>
        </p:grpSp>
      </p:grpSp>
    </p:spTree>
    <p:extLst>
      <p:ext uri="{BB962C8B-B14F-4D97-AF65-F5344CB8AC3E}">
        <p14:creationId xmlns:p14="http://schemas.microsoft.com/office/powerpoint/2010/main" val="940904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4876800" cy="762000"/>
          </a:xfrm>
        </p:spPr>
        <p:txBody>
          <a:bodyPr>
            <a:normAutofit/>
          </a:bodyPr>
          <a:lstStyle/>
          <a:p>
            <a:r>
              <a:rPr lang="en-US" sz="3600" dirty="0" smtClean="0">
                <a:effectLst>
                  <a:outerShdw blurRad="38100" dist="38100" dir="2700000" algn="tl">
                    <a:srgbClr val="000000">
                      <a:alpha val="43137"/>
                    </a:srgbClr>
                  </a:outerShdw>
                </a:effectLst>
              </a:rPr>
              <a:t>Potential User Groups</a:t>
            </a:r>
            <a:endParaRPr lang="en-US" sz="3600" dirty="0">
              <a:effectLst>
                <a:outerShdw blurRad="38100" dist="38100" dir="2700000" algn="tl">
                  <a:srgbClr val="000000">
                    <a:alpha val="43137"/>
                  </a:srgbClr>
                </a:outerShdw>
              </a:effectLst>
            </a:endParaRPr>
          </a:p>
        </p:txBody>
      </p:sp>
      <p:sp>
        <p:nvSpPr>
          <p:cNvPr id="4" name="TextBox 3"/>
          <p:cNvSpPr txBox="1"/>
          <p:nvPr/>
        </p:nvSpPr>
        <p:spPr>
          <a:xfrm>
            <a:off x="457200" y="1255656"/>
            <a:ext cx="7632218" cy="523220"/>
          </a:xfrm>
          <a:prstGeom prst="rect">
            <a:avLst/>
          </a:prstGeom>
          <a:noFill/>
        </p:spPr>
        <p:txBody>
          <a:bodyPr wrap="none" rtlCol="0">
            <a:spAutoFit/>
          </a:bodyPr>
          <a:lstStyle/>
          <a:p>
            <a:r>
              <a:rPr lang="en-US" sz="2800" dirty="0" smtClean="0"/>
              <a:t>Non-Profits/Non-Governmental Organizations</a:t>
            </a:r>
            <a:endParaRPr lang="en-US" sz="2800" dirty="0"/>
          </a:p>
        </p:txBody>
      </p:sp>
      <p:sp>
        <p:nvSpPr>
          <p:cNvPr id="6" name="TextBox 5"/>
          <p:cNvSpPr txBox="1"/>
          <p:nvPr/>
        </p:nvSpPr>
        <p:spPr>
          <a:xfrm>
            <a:off x="341103" y="5735035"/>
            <a:ext cx="4312399" cy="707886"/>
          </a:xfrm>
          <a:prstGeom prst="rect">
            <a:avLst/>
          </a:prstGeom>
          <a:noFill/>
        </p:spPr>
        <p:txBody>
          <a:bodyPr wrap="none" rtlCol="0">
            <a:spAutoFit/>
          </a:bodyPr>
          <a:lstStyle/>
          <a:p>
            <a:r>
              <a:rPr lang="en-US" sz="2000" dirty="0" smtClean="0"/>
              <a:t>To be </a:t>
            </a:r>
            <a:r>
              <a:rPr lang="en-US" sz="2000" dirty="0" smtClean="0"/>
              <a:t>added: Consulting Foresters &amp;</a:t>
            </a:r>
          </a:p>
          <a:p>
            <a:r>
              <a:rPr lang="en-US" sz="2000" dirty="0" smtClean="0"/>
              <a:t>Regional Planning Commissions</a:t>
            </a:r>
            <a:endParaRPr lang="en-US" sz="2000" dirty="0" smtClean="0"/>
          </a:p>
        </p:txBody>
      </p:sp>
      <p:grpSp>
        <p:nvGrpSpPr>
          <p:cNvPr id="21" name="Group 20"/>
          <p:cNvGrpSpPr/>
          <p:nvPr/>
        </p:nvGrpSpPr>
        <p:grpSpPr>
          <a:xfrm>
            <a:off x="567885" y="1977874"/>
            <a:ext cx="2940237" cy="3584726"/>
            <a:chOff x="724379" y="1898819"/>
            <a:chExt cx="2940237" cy="3358981"/>
          </a:xfrm>
        </p:grpSpPr>
        <p:grpSp>
          <p:nvGrpSpPr>
            <p:cNvPr id="7" name="Group 6"/>
            <p:cNvGrpSpPr/>
            <p:nvPr/>
          </p:nvGrpSpPr>
          <p:grpSpPr>
            <a:xfrm>
              <a:off x="724379" y="2495378"/>
              <a:ext cx="2476022" cy="2762422"/>
              <a:chOff x="724379" y="2495378"/>
              <a:chExt cx="2476022" cy="2762422"/>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4379" y="2495378"/>
                <a:ext cx="2135511" cy="1067756"/>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9805" y="4482096"/>
                <a:ext cx="2041325" cy="775704"/>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8201" y="3552934"/>
                <a:ext cx="2362200" cy="677164"/>
              </a:xfrm>
              <a:prstGeom prst="rect">
                <a:avLst/>
              </a:prstGeom>
            </p:spPr>
          </p:pic>
        </p:grpSp>
        <p:sp>
          <p:nvSpPr>
            <p:cNvPr id="8" name="TextBox 7"/>
            <p:cNvSpPr txBox="1"/>
            <p:nvPr/>
          </p:nvSpPr>
          <p:spPr>
            <a:xfrm>
              <a:off x="838201" y="1898819"/>
              <a:ext cx="2826415" cy="430887"/>
            </a:xfrm>
            <a:prstGeom prst="rect">
              <a:avLst/>
            </a:prstGeom>
            <a:noFill/>
            <a:ln w="12700">
              <a:solidFill>
                <a:schemeClr val="tx1"/>
              </a:solidFill>
            </a:ln>
          </p:spPr>
          <p:txBody>
            <a:bodyPr wrap="none" rtlCol="0">
              <a:spAutoFit/>
            </a:bodyPr>
            <a:lstStyle/>
            <a:p>
              <a:r>
                <a:rPr lang="en-US" sz="2200" dirty="0" smtClean="0"/>
                <a:t>Conservation Groups</a:t>
              </a:r>
              <a:endParaRPr lang="en-US" sz="2200" dirty="0"/>
            </a:p>
          </p:txBody>
        </p:sp>
      </p:grpSp>
      <p:grpSp>
        <p:nvGrpSpPr>
          <p:cNvPr id="12" name="Group 11"/>
          <p:cNvGrpSpPr/>
          <p:nvPr/>
        </p:nvGrpSpPr>
        <p:grpSpPr>
          <a:xfrm>
            <a:off x="6132727" y="2008420"/>
            <a:ext cx="2575956" cy="4291667"/>
            <a:chOff x="6172201" y="1871901"/>
            <a:chExt cx="2575956" cy="4143120"/>
          </a:xfrm>
        </p:grpSpPr>
        <p:grpSp>
          <p:nvGrpSpPr>
            <p:cNvPr id="9" name="Group 8"/>
            <p:cNvGrpSpPr/>
            <p:nvPr/>
          </p:nvGrpSpPr>
          <p:grpSpPr>
            <a:xfrm>
              <a:off x="6172201" y="2423227"/>
              <a:ext cx="2575956" cy="3591794"/>
              <a:chOff x="6172201" y="2423227"/>
              <a:chExt cx="2575956" cy="3591794"/>
            </a:xfrm>
          </p:grpSpPr>
          <p:pic>
            <p:nvPicPr>
              <p:cNvPr id="19"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50546" y="2423227"/>
                <a:ext cx="1147538" cy="2364896"/>
              </a:xfrm>
              <a:prstGeom prst="rect">
                <a:avLst/>
              </a:prstGeom>
            </p:spPr>
          </p:pic>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72201" y="5053659"/>
                <a:ext cx="2575956" cy="961362"/>
              </a:xfrm>
              <a:prstGeom prst="rect">
                <a:avLst/>
              </a:prstGeom>
            </p:spPr>
          </p:pic>
        </p:grpSp>
        <p:sp>
          <p:nvSpPr>
            <p:cNvPr id="16" name="TextBox 15"/>
            <p:cNvSpPr txBox="1"/>
            <p:nvPr/>
          </p:nvSpPr>
          <p:spPr>
            <a:xfrm>
              <a:off x="6970504" y="1871901"/>
              <a:ext cx="907621" cy="430887"/>
            </a:xfrm>
            <a:prstGeom prst="rect">
              <a:avLst/>
            </a:prstGeom>
            <a:noFill/>
            <a:ln w="12700">
              <a:solidFill>
                <a:schemeClr val="tx1"/>
              </a:solidFill>
            </a:ln>
          </p:spPr>
          <p:txBody>
            <a:bodyPr wrap="none" rtlCol="0">
              <a:spAutoFit/>
            </a:bodyPr>
            <a:lstStyle/>
            <a:p>
              <a:r>
                <a:rPr lang="en-US" sz="2200" dirty="0" smtClean="0"/>
                <a:t>Other</a:t>
              </a:r>
              <a:endParaRPr lang="en-US" sz="2200" dirty="0"/>
            </a:p>
          </p:txBody>
        </p:sp>
      </p:grpSp>
      <p:grpSp>
        <p:nvGrpSpPr>
          <p:cNvPr id="23" name="Group 22"/>
          <p:cNvGrpSpPr/>
          <p:nvPr/>
        </p:nvGrpSpPr>
        <p:grpSpPr>
          <a:xfrm>
            <a:off x="3809343" y="1974261"/>
            <a:ext cx="2526654" cy="3445837"/>
            <a:chOff x="3735395" y="1984501"/>
            <a:chExt cx="2526654" cy="3263409"/>
          </a:xfrm>
        </p:grpSpPr>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114800" y="2600389"/>
              <a:ext cx="1752600" cy="1296721"/>
            </a:xfrm>
            <a:prstGeom prst="rect">
              <a:avLst/>
            </a:prstGeom>
          </p:spPr>
        </p:pic>
        <p:sp>
          <p:nvSpPr>
            <p:cNvPr id="14" name="TextBox 13"/>
            <p:cNvSpPr txBox="1"/>
            <p:nvPr/>
          </p:nvSpPr>
          <p:spPr>
            <a:xfrm>
              <a:off x="3735395" y="1984501"/>
              <a:ext cx="2526654" cy="430887"/>
            </a:xfrm>
            <a:prstGeom prst="rect">
              <a:avLst/>
            </a:prstGeom>
            <a:noFill/>
            <a:ln w="12700">
              <a:solidFill>
                <a:schemeClr val="tx1"/>
              </a:solidFill>
            </a:ln>
          </p:spPr>
          <p:txBody>
            <a:bodyPr wrap="none" rtlCol="0">
              <a:spAutoFit/>
            </a:bodyPr>
            <a:lstStyle/>
            <a:p>
              <a:r>
                <a:rPr lang="en-US" sz="2200" dirty="0" smtClean="0"/>
                <a:t>Recreation Groups</a:t>
              </a:r>
              <a:endParaRPr lang="en-US" sz="2200" dirty="0"/>
            </a:p>
          </p:txBody>
        </p:sp>
        <p:pic>
          <p:nvPicPr>
            <p:cNvPr id="5" name="Picture 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341270" y="4152156"/>
              <a:ext cx="1314905" cy="1095754"/>
            </a:xfrm>
            <a:prstGeom prst="rect">
              <a:avLst/>
            </a:prstGeom>
          </p:spPr>
        </p:pic>
      </p:grpSp>
    </p:spTree>
    <p:extLst>
      <p:ext uri="{BB962C8B-B14F-4D97-AF65-F5344CB8AC3E}">
        <p14:creationId xmlns:p14="http://schemas.microsoft.com/office/powerpoint/2010/main" val="2938079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9100"/>
            <a:ext cx="8229600" cy="762000"/>
          </a:xfrm>
        </p:spPr>
        <p:txBody>
          <a:bodyPr>
            <a:normAutofit/>
          </a:bodyPr>
          <a:lstStyle/>
          <a:p>
            <a:r>
              <a:rPr lang="en-US" sz="3000" dirty="0" smtClean="0">
                <a:effectLst>
                  <a:outerShdw blurRad="38100" dist="38100" dir="2700000" algn="tl">
                    <a:srgbClr val="000000">
                      <a:alpha val="43137"/>
                    </a:srgbClr>
                  </a:outerShdw>
                </a:effectLst>
              </a:rPr>
              <a:t>Advisory</a:t>
            </a:r>
            <a:r>
              <a:rPr lang="en-US" sz="3000" dirty="0" smtClean="0">
                <a:effectLst>
                  <a:outerShdw blurRad="38100" dist="38100" dir="2700000" algn="tl">
                    <a:srgbClr val="000000">
                      <a:alpha val="43137"/>
                    </a:srgbClr>
                  </a:outerShdw>
                </a:effectLst>
              </a:rPr>
              <a:t> Team: </a:t>
            </a:r>
            <a:r>
              <a:rPr lang="en-US" sz="3000" b="1" dirty="0" smtClean="0">
                <a:effectLst>
                  <a:outerShdw blurRad="38100" dist="38100" dir="2700000" algn="tl">
                    <a:srgbClr val="000000">
                      <a:alpha val="43137"/>
                    </a:srgbClr>
                  </a:outerShdw>
                </a:effectLst>
              </a:rPr>
              <a:t>Potential Uses </a:t>
            </a:r>
            <a:r>
              <a:rPr lang="en-US" sz="3000" dirty="0">
                <a:effectLst>
                  <a:outerShdw blurRad="38100" dist="38100" dir="2700000" algn="tl">
                    <a:srgbClr val="000000">
                      <a:alpha val="43137"/>
                    </a:srgbClr>
                  </a:outerShdw>
                </a:effectLst>
              </a:rPr>
              <a:t>of </a:t>
            </a:r>
            <a:r>
              <a:rPr lang="en-US" sz="3000" dirty="0" smtClean="0">
                <a:effectLst>
                  <a:outerShdw blurRad="38100" dist="38100" dir="2700000" algn="tl">
                    <a:srgbClr val="000000">
                      <a:alpha val="43137"/>
                    </a:srgbClr>
                  </a:outerShdw>
                </a:effectLst>
              </a:rPr>
              <a:t>data &amp; tool</a:t>
            </a:r>
            <a:endParaRPr lang="en-US" sz="3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80290202"/>
              </p:ext>
            </p:extLst>
          </p:nvPr>
        </p:nvGraphicFramePr>
        <p:xfrm>
          <a:off x="119514" y="1181100"/>
          <a:ext cx="8991600" cy="5453380"/>
        </p:xfrm>
        <a:graphic>
          <a:graphicData uri="http://schemas.openxmlformats.org/drawingml/2006/table">
            <a:tbl>
              <a:tblPr firstRow="1" bandRow="1">
                <a:tableStyleId>{5C22544A-7EE6-4342-B048-85BDC9FD1C3A}</a:tableStyleId>
              </a:tblPr>
              <a:tblGrid>
                <a:gridCol w="3233286">
                  <a:extLst>
                    <a:ext uri="{9D8B030D-6E8A-4147-A177-3AD203B41FA5}">
                      <a16:colId xmlns="" xmlns:a16="http://schemas.microsoft.com/office/drawing/2014/main" val="1720209060"/>
                    </a:ext>
                  </a:extLst>
                </a:gridCol>
                <a:gridCol w="1981200">
                  <a:extLst>
                    <a:ext uri="{9D8B030D-6E8A-4147-A177-3AD203B41FA5}">
                      <a16:colId xmlns="" xmlns:a16="http://schemas.microsoft.com/office/drawing/2014/main" val="4137845029"/>
                    </a:ext>
                  </a:extLst>
                </a:gridCol>
                <a:gridCol w="1905000">
                  <a:extLst>
                    <a:ext uri="{9D8B030D-6E8A-4147-A177-3AD203B41FA5}">
                      <a16:colId xmlns="" xmlns:a16="http://schemas.microsoft.com/office/drawing/2014/main" val="1206875132"/>
                    </a:ext>
                  </a:extLst>
                </a:gridCol>
                <a:gridCol w="1872114">
                  <a:extLst>
                    <a:ext uri="{9D8B030D-6E8A-4147-A177-3AD203B41FA5}">
                      <a16:colId xmlns="" xmlns:a16="http://schemas.microsoft.com/office/drawing/2014/main" val="1768380675"/>
                    </a:ext>
                  </a:extLst>
                </a:gridCol>
              </a:tblGrid>
              <a:tr h="855445">
                <a:tc>
                  <a:txBody>
                    <a:bodyPr/>
                    <a:lstStyle/>
                    <a:p>
                      <a:r>
                        <a:rPr lang="en-US" sz="2000" dirty="0" smtClean="0"/>
                        <a:t>Uses</a:t>
                      </a:r>
                      <a:r>
                        <a:rPr lang="en-US" sz="2000" baseline="0" dirty="0" smtClean="0"/>
                        <a:t> of data &amp; tool</a:t>
                      </a:r>
                      <a:endParaRPr lang="en-US" sz="2000" dirty="0"/>
                    </a:p>
                  </a:txBody>
                  <a:tcPr anchor="ctr">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smtClean="0"/>
                        <a:t>Larger Scale Management Groups</a:t>
                      </a:r>
                      <a:endParaRPr lang="en-US" sz="1800" baseline="0"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800" dirty="0" smtClean="0"/>
                        <a:t>Conservation Groups</a:t>
                      </a:r>
                      <a:endParaRPr lang="en-US" sz="1800" baseline="0"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800" baseline="0" dirty="0" smtClean="0"/>
                        <a:t>Smaller Scale Forest </a:t>
                      </a:r>
                      <a:r>
                        <a:rPr lang="en-US" sz="1800" baseline="0" dirty="0" err="1" smtClean="0"/>
                        <a:t>Mgmt</a:t>
                      </a:r>
                      <a:r>
                        <a:rPr lang="en-US" sz="1800" baseline="0" dirty="0" smtClean="0"/>
                        <a:t> </a:t>
                      </a:r>
                      <a:r>
                        <a:rPr lang="en-US" sz="1800" baseline="0" dirty="0" err="1" smtClean="0"/>
                        <a:t>Gps</a:t>
                      </a:r>
                      <a:endParaRPr lang="en-US" sz="1800" baseline="0" dirty="0" smtClean="0"/>
                    </a:p>
                  </a:txBody>
                  <a:tcPr anchor="b">
                    <a:lnL w="12700" cap="flat" cmpd="sng" algn="ctr">
                      <a:solidFill>
                        <a:schemeClr val="tx1"/>
                      </a:solidFill>
                      <a:prstDash val="solid"/>
                      <a:round/>
                      <a:headEnd type="none" w="med" len="med"/>
                      <a:tailEnd type="none" w="med" len="med"/>
                    </a:lnL>
                  </a:tcPr>
                </a:tc>
                <a:extLst>
                  <a:ext uri="{0D108BD9-81ED-4DB2-BD59-A6C34878D82A}">
                    <a16:rowId xmlns="" xmlns:a16="http://schemas.microsoft.com/office/drawing/2014/main" val="175173725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dirty="0" smtClean="0"/>
                    </a:p>
                  </a:txBody>
                  <a:tcPr>
                    <a:lnR w="12700" cap="flat" cmpd="sng" algn="ctr">
                      <a:solidFill>
                        <a:schemeClr val="tx1"/>
                      </a:solidFill>
                      <a:prstDash val="solid"/>
                      <a:round/>
                      <a:headEnd type="none" w="med" len="med"/>
                      <a:tailEnd type="none" w="med" len="med"/>
                    </a:lnR>
                    <a:solidFill>
                      <a:schemeClr val="bg1"/>
                    </a:solidFill>
                  </a:tcPr>
                </a:tc>
                <a:tc>
                  <a:txBody>
                    <a:bodyPr/>
                    <a:lstStyle/>
                    <a:p>
                      <a:pPr algn="ctr"/>
                      <a:endParaRPr lang="en-US" sz="1800" b="0" cap="all"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endParaRPr lang="en-US" sz="1800" b="0" cap="all"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endParaRPr lang="en-US" sz="1800" b="0" cap="all" baseline="0" dirty="0"/>
                    </a:p>
                  </a:txBody>
                  <a:tcPr>
                    <a:lnL w="12700" cap="flat" cmpd="sng" algn="ctr">
                      <a:solidFill>
                        <a:schemeClr val="tx1"/>
                      </a:solidFill>
                      <a:prstDash val="solid"/>
                      <a:round/>
                      <a:headEnd type="none" w="med" len="med"/>
                      <a:tailEnd type="none" w="med" len="med"/>
                    </a:lnL>
                    <a:solidFill>
                      <a:schemeClr val="bg1"/>
                    </a:solidFill>
                  </a:tcPr>
                </a:tc>
                <a:extLst>
                  <a:ext uri="{0D108BD9-81ED-4DB2-BD59-A6C34878D82A}">
                    <a16:rowId xmlns="" xmlns:a16="http://schemas.microsoft.com/office/drawing/2014/main" val="117847465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dirty="0" smtClean="0"/>
                    </a:p>
                  </a:txBody>
                  <a:tcPr>
                    <a:lnR w="12700" cap="flat" cmpd="sng" algn="ctr">
                      <a:solidFill>
                        <a:schemeClr val="tx1"/>
                      </a:solidFill>
                      <a:prstDash val="solid"/>
                      <a:round/>
                      <a:headEnd type="none" w="med" len="med"/>
                      <a:tailEnd type="none" w="med" len="med"/>
                    </a:lnR>
                    <a:solidFill>
                      <a:schemeClr val="bg1"/>
                    </a:solidFill>
                  </a:tcPr>
                </a:tc>
                <a:tc>
                  <a:txBody>
                    <a:bodyPr/>
                    <a:lstStyle/>
                    <a:p>
                      <a:pPr algn="ctr"/>
                      <a:endParaRPr lang="en-US" sz="1800" b="0" cap="all"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endParaRPr lang="en-US" sz="1800" b="0" cap="all"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endParaRPr lang="en-US" sz="1800" b="0" cap="all" baseline="0" dirty="0"/>
                    </a:p>
                  </a:txBody>
                  <a:tcPr>
                    <a:lnL w="12700" cap="flat" cmpd="sng" algn="ctr">
                      <a:solidFill>
                        <a:schemeClr val="tx1"/>
                      </a:solidFill>
                      <a:prstDash val="solid"/>
                      <a:round/>
                      <a:headEnd type="none" w="med" len="med"/>
                      <a:tailEnd type="none" w="med" len="med"/>
                    </a:lnL>
                    <a:solidFill>
                      <a:schemeClr val="bg1"/>
                    </a:solidFill>
                  </a:tcPr>
                </a:tc>
                <a:extLst>
                  <a:ext uri="{0D108BD9-81ED-4DB2-BD59-A6C34878D82A}">
                    <a16:rowId xmlns="" xmlns:a16="http://schemas.microsoft.com/office/drawing/2014/main" val="51939835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baseline="0" dirty="0" smtClean="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800" b="0" cap="all"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800" b="0" cap="all"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800" b="0" cap="all" baseline="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45750010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baseline="0" dirty="0" smtClean="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algn="ctr"/>
                      <a:endParaRPr lang="en-US" sz="1800" b="0" cap="all"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algn="ctr"/>
                      <a:endParaRPr lang="en-US" sz="1800" b="0" cap="all"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algn="ctr"/>
                      <a:endParaRPr lang="en-US" sz="1800" b="0" cap="all" baseline="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 xmlns:a16="http://schemas.microsoft.com/office/drawing/2014/main" val="3262670201"/>
                  </a:ext>
                </a:extLst>
              </a:tr>
              <a:tr h="4597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baseline="0" dirty="0" smtClean="0"/>
                    </a:p>
                  </a:txBody>
                  <a:tcPr>
                    <a:lnR w="12700" cap="flat" cmpd="sng" algn="ctr">
                      <a:solidFill>
                        <a:schemeClr val="tx1"/>
                      </a:solidFill>
                      <a:prstDash val="solid"/>
                      <a:round/>
                      <a:headEnd type="none" w="med" len="med"/>
                      <a:tailEnd type="none" w="med" len="med"/>
                    </a:lnR>
                    <a:solidFill>
                      <a:schemeClr val="bg1"/>
                    </a:solidFill>
                  </a:tcPr>
                </a:tc>
                <a:tc>
                  <a:txBody>
                    <a:bodyPr/>
                    <a:lstStyle/>
                    <a:p>
                      <a:pPr algn="ctr"/>
                      <a:endParaRPr lang="en-US" sz="1800" b="0" cap="all"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endParaRPr lang="en-US" sz="1800" b="0" cap="all"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endParaRPr lang="en-US" sz="1800" b="0" cap="all" baseline="0" dirty="0"/>
                    </a:p>
                  </a:txBody>
                  <a:tcPr>
                    <a:lnL w="12700" cap="flat" cmpd="sng" algn="ctr">
                      <a:solidFill>
                        <a:schemeClr val="tx1"/>
                      </a:solidFill>
                      <a:prstDash val="solid"/>
                      <a:round/>
                      <a:headEnd type="none" w="med" len="med"/>
                      <a:tailEnd type="none" w="med" len="med"/>
                    </a:lnL>
                    <a:solidFill>
                      <a:schemeClr val="bg1"/>
                    </a:solidFill>
                  </a:tcPr>
                </a:tc>
                <a:extLst>
                  <a:ext uri="{0D108BD9-81ED-4DB2-BD59-A6C34878D82A}">
                    <a16:rowId xmlns="" xmlns:a16="http://schemas.microsoft.com/office/drawing/2014/main" val="39660230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baseline="0" dirty="0" smtClean="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800" b="0" cap="all"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800" b="0" cap="all"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800" b="0" cap="all" baseline="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12762986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aseline="0" dirty="0" smtClean="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algn="ctr"/>
                      <a:endParaRPr lang="en-US" sz="1800" cap="all"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algn="ctr"/>
                      <a:endParaRPr lang="en-US" sz="1800" cap="all"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algn="ctr"/>
                      <a:endParaRPr lang="en-US" sz="1800" cap="all" baseline="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 xmlns:a16="http://schemas.microsoft.com/office/drawing/2014/main" val="91277973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aseline="0" dirty="0" smtClean="0"/>
                    </a:p>
                  </a:txBody>
                  <a:tcPr>
                    <a:lnR w="127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solidFill>
                      <a:schemeClr val="bg1"/>
                    </a:solidFill>
                  </a:tcPr>
                </a:tc>
                <a:tc>
                  <a:txBody>
                    <a:bodyPr/>
                    <a:lstStyle/>
                    <a:p>
                      <a:pPr algn="ctr"/>
                      <a:endParaRPr lang="en-US" sz="1800" cap="all"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solidFill>
                      <a:schemeClr val="bg1"/>
                    </a:solidFill>
                  </a:tcPr>
                </a:tc>
                <a:tc>
                  <a:txBody>
                    <a:bodyPr/>
                    <a:lstStyle/>
                    <a:p>
                      <a:pPr algn="ctr"/>
                      <a:endParaRPr lang="en-US" sz="1800" cap="all"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solidFill>
                      <a:schemeClr val="bg1"/>
                    </a:solidFill>
                  </a:tcPr>
                </a:tc>
                <a:tc>
                  <a:txBody>
                    <a:bodyPr/>
                    <a:lstStyle/>
                    <a:p>
                      <a:pPr algn="ctr"/>
                      <a:endParaRPr lang="en-US" sz="1800" cap="all" baseline="0" dirty="0"/>
                    </a:p>
                  </a:txBody>
                  <a:tcPr>
                    <a:lnL w="12700" cap="flat" cmpd="sng" algn="ctr">
                      <a:solidFill>
                        <a:schemeClr val="tx1"/>
                      </a:solidFill>
                      <a:prstDash val="solid"/>
                      <a:round/>
                      <a:headEnd type="none" w="med" len="med"/>
                      <a:tailEnd type="none" w="med" len="med"/>
                    </a:lnL>
                    <a:lnB w="12700" cap="flat" cmpd="sng" algn="ctr">
                      <a:noFill/>
                      <a:prstDash val="solid"/>
                      <a:round/>
                      <a:headEnd type="none" w="med" len="med"/>
                      <a:tailEnd type="none" w="med" len="med"/>
                    </a:lnB>
                    <a:solidFill>
                      <a:schemeClr val="bg1"/>
                    </a:solidFill>
                  </a:tcPr>
                </a:tc>
                <a:extLst>
                  <a:ext uri="{0D108BD9-81ED-4DB2-BD59-A6C34878D82A}">
                    <a16:rowId xmlns="" xmlns:a16="http://schemas.microsoft.com/office/drawing/2014/main" val="142196508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smtClean="0"/>
                    </a:p>
                  </a:txBody>
                  <a:tcP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endParaRPr lang="en-US" sz="1800" cap="all"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endParaRPr lang="en-US" sz="1800" cap="all"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endParaRPr lang="en-US" sz="1800" cap="all" baseline="0" dirty="0"/>
                    </a:p>
                  </a:txBody>
                  <a:tcPr>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380124100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aseline="0" dirty="0" smtClean="0"/>
                    </a:p>
                  </a:txBody>
                  <a:tcPr>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800" cap="all"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800" cap="all"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800" cap="all" baseline="0" dirty="0"/>
                    </a:p>
                  </a:txBody>
                  <a:tcPr>
                    <a:lnL w="12700" cap="flat" cmpd="sng" algn="ctr">
                      <a:solidFill>
                        <a:schemeClr val="tx1"/>
                      </a:solidFill>
                      <a:prstDash val="solid"/>
                      <a:round/>
                      <a:headEnd type="none" w="med" len="med"/>
                      <a:tailEnd type="none" w="med" len="med"/>
                    </a:lnL>
                    <a:lnT w="12700" cmpd="sng">
                      <a:noFill/>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424458536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aseline="0" dirty="0" smtClean="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algn="ctr"/>
                      <a:endParaRPr lang="en-US" sz="1800" cap="all"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algn="ctr"/>
                      <a:endParaRPr lang="en-US" sz="1800" cap="all"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algn="ctr"/>
                      <a:endParaRPr lang="en-US" sz="1800" cap="all" baseline="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 xmlns:a16="http://schemas.microsoft.com/office/drawing/2014/main" val="72259725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smtClean="0"/>
                    </a:p>
                  </a:txBody>
                  <a:tcPr>
                    <a:lnR w="12700" cap="flat" cmpd="sng" algn="ctr">
                      <a:solidFill>
                        <a:schemeClr val="tx1"/>
                      </a:solidFill>
                      <a:prstDash val="solid"/>
                      <a:round/>
                      <a:headEnd type="none" w="med" len="med"/>
                      <a:tailEnd type="none" w="med" len="med"/>
                    </a:lnR>
                    <a:solidFill>
                      <a:schemeClr val="bg1"/>
                    </a:solidFill>
                  </a:tcPr>
                </a:tc>
                <a:tc>
                  <a:txBody>
                    <a:bodyPr/>
                    <a:lstStyle/>
                    <a:p>
                      <a:pPr algn="ctr"/>
                      <a:endParaRPr lang="en-US" sz="1800" cap="all"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endParaRPr lang="en-US" sz="1800" cap="all"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endParaRPr lang="en-US" sz="1800" cap="all" baseline="0" dirty="0"/>
                    </a:p>
                  </a:txBody>
                  <a:tcPr>
                    <a:lnL w="12700" cap="flat" cmpd="sng" algn="ctr">
                      <a:solidFill>
                        <a:schemeClr val="tx1"/>
                      </a:solidFill>
                      <a:prstDash val="solid"/>
                      <a:round/>
                      <a:headEnd type="none" w="med" len="med"/>
                      <a:tailEnd type="none" w="med" len="med"/>
                    </a:lnL>
                    <a:solidFill>
                      <a:schemeClr val="bg1"/>
                    </a:solidFill>
                  </a:tcPr>
                </a:tc>
                <a:extLst>
                  <a:ext uri="{0D108BD9-81ED-4DB2-BD59-A6C34878D82A}">
                    <a16:rowId xmlns="" xmlns:a16="http://schemas.microsoft.com/office/drawing/2014/main" val="617110581"/>
                  </a:ext>
                </a:extLst>
              </a:tr>
            </a:tbl>
          </a:graphicData>
        </a:graphic>
      </p:graphicFrame>
    </p:spTree>
    <p:extLst>
      <p:ext uri="{BB962C8B-B14F-4D97-AF65-F5344CB8AC3E}">
        <p14:creationId xmlns:p14="http://schemas.microsoft.com/office/powerpoint/2010/main" val="13352955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9100"/>
            <a:ext cx="8229600" cy="762000"/>
          </a:xfrm>
        </p:spPr>
        <p:txBody>
          <a:bodyPr>
            <a:normAutofit/>
          </a:bodyPr>
          <a:lstStyle/>
          <a:p>
            <a:r>
              <a:rPr lang="en-US" sz="3000" dirty="0" smtClean="0">
                <a:effectLst>
                  <a:outerShdw blurRad="38100" dist="38100" dir="2700000" algn="tl">
                    <a:srgbClr val="000000">
                      <a:alpha val="43137"/>
                    </a:srgbClr>
                  </a:outerShdw>
                </a:effectLst>
              </a:rPr>
              <a:t>Advisory Team: </a:t>
            </a:r>
            <a:r>
              <a:rPr lang="en-US" sz="3000" b="1" dirty="0">
                <a:effectLst>
                  <a:outerShdw blurRad="38100" dist="38100" dir="2700000" algn="tl">
                    <a:srgbClr val="000000">
                      <a:alpha val="43137"/>
                    </a:srgbClr>
                  </a:outerShdw>
                </a:effectLst>
              </a:rPr>
              <a:t>Potential Uses </a:t>
            </a:r>
            <a:r>
              <a:rPr lang="en-US" sz="3000" dirty="0">
                <a:effectLst>
                  <a:outerShdw blurRad="38100" dist="38100" dir="2700000" algn="tl">
                    <a:srgbClr val="000000">
                      <a:alpha val="43137"/>
                    </a:srgbClr>
                  </a:outerShdw>
                </a:effectLst>
              </a:rPr>
              <a:t>of data &amp; tool</a:t>
            </a:r>
            <a:endParaRPr lang="en-US" sz="3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15478017"/>
              </p:ext>
            </p:extLst>
          </p:nvPr>
        </p:nvGraphicFramePr>
        <p:xfrm>
          <a:off x="119514" y="1181100"/>
          <a:ext cx="8991600" cy="5364480"/>
        </p:xfrm>
        <a:graphic>
          <a:graphicData uri="http://schemas.openxmlformats.org/drawingml/2006/table">
            <a:tbl>
              <a:tblPr firstRow="1" bandRow="1">
                <a:tableStyleId>{5C22544A-7EE6-4342-B048-85BDC9FD1C3A}</a:tableStyleId>
              </a:tblPr>
              <a:tblGrid>
                <a:gridCol w="3385686">
                  <a:extLst>
                    <a:ext uri="{9D8B030D-6E8A-4147-A177-3AD203B41FA5}">
                      <a16:colId xmlns="" xmlns:a16="http://schemas.microsoft.com/office/drawing/2014/main" val="1720209060"/>
                    </a:ext>
                  </a:extLst>
                </a:gridCol>
                <a:gridCol w="1828800">
                  <a:extLst>
                    <a:ext uri="{9D8B030D-6E8A-4147-A177-3AD203B41FA5}">
                      <a16:colId xmlns="" xmlns:a16="http://schemas.microsoft.com/office/drawing/2014/main" val="4137845029"/>
                    </a:ext>
                  </a:extLst>
                </a:gridCol>
                <a:gridCol w="1905000">
                  <a:extLst>
                    <a:ext uri="{9D8B030D-6E8A-4147-A177-3AD203B41FA5}">
                      <a16:colId xmlns="" xmlns:a16="http://schemas.microsoft.com/office/drawing/2014/main" val="1206875132"/>
                    </a:ext>
                  </a:extLst>
                </a:gridCol>
                <a:gridCol w="1872114">
                  <a:extLst>
                    <a:ext uri="{9D8B030D-6E8A-4147-A177-3AD203B41FA5}">
                      <a16:colId xmlns="" xmlns:a16="http://schemas.microsoft.com/office/drawing/2014/main" val="1768380675"/>
                    </a:ext>
                  </a:extLst>
                </a:gridCol>
              </a:tblGrid>
              <a:tr h="855445">
                <a:tc>
                  <a:txBody>
                    <a:bodyPr/>
                    <a:lstStyle/>
                    <a:p>
                      <a:r>
                        <a:rPr lang="en-US" sz="2000" dirty="0" smtClean="0"/>
                        <a:t>Uses</a:t>
                      </a:r>
                      <a:r>
                        <a:rPr lang="en-US" sz="2000" baseline="0" dirty="0" smtClean="0"/>
                        <a:t> of data &amp; tool</a:t>
                      </a:r>
                      <a:endParaRPr lang="en-US" sz="20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smtClean="0"/>
                        <a:t>Larger Scale Management Groups</a:t>
                      </a:r>
                      <a:endParaRPr lang="en-US" sz="1800" baseline="0" dirty="0" smtClean="0"/>
                    </a:p>
                  </a:txBody>
                  <a:tcPr anchor="ctr"/>
                </a:tc>
                <a:tc>
                  <a:txBody>
                    <a:bodyPr/>
                    <a:lstStyle/>
                    <a:p>
                      <a:pPr algn="ctr"/>
                      <a:r>
                        <a:rPr lang="en-US" sz="1800" dirty="0" smtClean="0"/>
                        <a:t>Conservation Groups</a:t>
                      </a:r>
                      <a:endParaRPr lang="en-US" sz="1800" baseline="0" dirty="0" smtClean="0"/>
                    </a:p>
                  </a:txBody>
                  <a:tcPr anchor="ctr"/>
                </a:tc>
                <a:tc>
                  <a:txBody>
                    <a:bodyPr/>
                    <a:lstStyle/>
                    <a:p>
                      <a:pPr algn="ctr"/>
                      <a:r>
                        <a:rPr lang="en-US" sz="1800" baseline="0" dirty="0" smtClean="0"/>
                        <a:t>Smaller Scale Forest </a:t>
                      </a:r>
                      <a:r>
                        <a:rPr lang="en-US" sz="1800" baseline="0" dirty="0" err="1" smtClean="0"/>
                        <a:t>Mgmt</a:t>
                      </a:r>
                      <a:r>
                        <a:rPr lang="en-US" sz="1800" baseline="0" dirty="0" smtClean="0"/>
                        <a:t> </a:t>
                      </a:r>
                      <a:r>
                        <a:rPr lang="en-US" sz="1800" baseline="0" dirty="0" err="1" smtClean="0"/>
                        <a:t>Gps</a:t>
                      </a:r>
                      <a:endParaRPr lang="en-US" sz="1800" baseline="0" dirty="0" smtClean="0"/>
                    </a:p>
                  </a:txBody>
                  <a:tcPr anchor="b"/>
                </a:tc>
                <a:extLst>
                  <a:ext uri="{0D108BD9-81ED-4DB2-BD59-A6C34878D82A}">
                    <a16:rowId xmlns="" xmlns:a16="http://schemas.microsoft.com/office/drawing/2014/main" val="175173725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smtClean="0"/>
                        <a:t>Set priorities for conservation</a:t>
                      </a:r>
                    </a:p>
                  </a:txBody>
                  <a:tcPr>
                    <a:solidFill>
                      <a:schemeClr val="bg1"/>
                    </a:solidFill>
                  </a:tcPr>
                </a:tc>
                <a:tc>
                  <a:txBody>
                    <a:bodyPr/>
                    <a:lstStyle/>
                    <a:p>
                      <a:pPr algn="ctr"/>
                      <a:r>
                        <a:rPr lang="en-US" sz="1800" b="0" cap="all" baseline="0" dirty="0" smtClean="0"/>
                        <a:t>x</a:t>
                      </a:r>
                      <a:endParaRPr lang="en-US" sz="1800" b="0" cap="all" baseline="0" dirty="0"/>
                    </a:p>
                  </a:txBody>
                  <a:tcPr>
                    <a:solidFill>
                      <a:srgbClr val="FFC000"/>
                    </a:solidFill>
                  </a:tcPr>
                </a:tc>
                <a:tc>
                  <a:txBody>
                    <a:bodyPr/>
                    <a:lstStyle/>
                    <a:p>
                      <a:pPr algn="ctr"/>
                      <a:r>
                        <a:rPr lang="en-US" sz="1800" b="0" cap="all" baseline="0" dirty="0" smtClean="0"/>
                        <a:t>x</a:t>
                      </a:r>
                      <a:endParaRPr lang="en-US" sz="1800" b="0" cap="all" baseline="0" dirty="0"/>
                    </a:p>
                  </a:txBody>
                  <a:tcPr>
                    <a:solidFill>
                      <a:srgbClr val="FFC000"/>
                    </a:solidFill>
                  </a:tcPr>
                </a:tc>
                <a:tc>
                  <a:txBody>
                    <a:bodyPr/>
                    <a:lstStyle/>
                    <a:p>
                      <a:pPr algn="ctr"/>
                      <a:r>
                        <a:rPr lang="en-US" sz="1800" b="0" cap="all" baseline="0" dirty="0" smtClean="0"/>
                        <a:t>X</a:t>
                      </a:r>
                      <a:endParaRPr lang="en-US" sz="1800" b="0" cap="all" baseline="0" dirty="0"/>
                    </a:p>
                  </a:txBody>
                  <a:tcPr>
                    <a:solidFill>
                      <a:srgbClr val="FFC000"/>
                    </a:solidFill>
                  </a:tcPr>
                </a:tc>
                <a:extLst>
                  <a:ext uri="{0D108BD9-81ED-4DB2-BD59-A6C34878D82A}">
                    <a16:rowId xmlns="" xmlns:a16="http://schemas.microsoft.com/office/drawing/2014/main" val="117847465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smtClean="0"/>
                        <a:t>Set priorities</a:t>
                      </a:r>
                      <a:r>
                        <a:rPr lang="en-US" sz="1800" b="0" baseline="0" dirty="0" smtClean="0"/>
                        <a:t> for</a:t>
                      </a:r>
                      <a:r>
                        <a:rPr lang="en-US" sz="1800" b="0" dirty="0" smtClean="0"/>
                        <a:t> management</a:t>
                      </a:r>
                    </a:p>
                  </a:txBody>
                  <a:tcPr>
                    <a:solidFill>
                      <a:schemeClr val="bg1"/>
                    </a:solidFill>
                  </a:tcPr>
                </a:tc>
                <a:tc>
                  <a:txBody>
                    <a:bodyPr/>
                    <a:lstStyle/>
                    <a:p>
                      <a:pPr algn="ctr"/>
                      <a:r>
                        <a:rPr lang="en-US" sz="1800" b="0" cap="all" baseline="0" dirty="0" smtClean="0"/>
                        <a:t>x</a:t>
                      </a:r>
                      <a:endParaRPr lang="en-US" sz="1800" b="0" cap="all" baseline="0" dirty="0"/>
                    </a:p>
                  </a:txBody>
                  <a:tcPr>
                    <a:solidFill>
                      <a:srgbClr val="FFC000"/>
                    </a:solidFill>
                  </a:tcPr>
                </a:tc>
                <a:tc>
                  <a:txBody>
                    <a:bodyPr/>
                    <a:lstStyle/>
                    <a:p>
                      <a:pPr algn="ctr"/>
                      <a:r>
                        <a:rPr lang="en-US" sz="1800" b="0" cap="all" baseline="0" dirty="0" smtClean="0"/>
                        <a:t>x</a:t>
                      </a:r>
                      <a:endParaRPr lang="en-US" sz="1800" b="0" cap="all" baseline="0" dirty="0"/>
                    </a:p>
                  </a:txBody>
                  <a:tcPr>
                    <a:solidFill>
                      <a:srgbClr val="FFC000"/>
                    </a:solidFill>
                  </a:tcPr>
                </a:tc>
                <a:tc>
                  <a:txBody>
                    <a:bodyPr/>
                    <a:lstStyle/>
                    <a:p>
                      <a:pPr algn="ctr"/>
                      <a:r>
                        <a:rPr lang="en-US" sz="1800" b="0" cap="all" baseline="0" dirty="0" smtClean="0"/>
                        <a:t>x</a:t>
                      </a:r>
                      <a:endParaRPr lang="en-US" sz="1800" b="0" cap="all" baseline="0" dirty="0"/>
                    </a:p>
                  </a:txBody>
                  <a:tcPr>
                    <a:solidFill>
                      <a:srgbClr val="FFC000"/>
                    </a:solidFill>
                  </a:tcPr>
                </a:tc>
                <a:extLst>
                  <a:ext uri="{0D108BD9-81ED-4DB2-BD59-A6C34878D82A}">
                    <a16:rowId xmlns="" xmlns:a16="http://schemas.microsoft.com/office/drawing/2014/main" val="51939835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baseline="0" dirty="0" smtClean="0"/>
                        <a:t>Assess management strategies</a:t>
                      </a: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b="0" cap="all" baseline="0" dirty="0" smtClean="0"/>
                        <a:t>x</a:t>
                      </a:r>
                      <a:endParaRPr lang="en-US" sz="1800" b="0" cap="all" baseline="0" dirty="0"/>
                    </a:p>
                  </a:txBody>
                  <a:tcPr>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1800" b="0" cap="all" baseline="0" dirty="0" smtClean="0"/>
                        <a:t>x</a:t>
                      </a:r>
                      <a:endParaRPr lang="en-US" sz="1800" b="0" cap="all" baseline="0" dirty="0"/>
                    </a:p>
                  </a:txBody>
                  <a:tcPr>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1800" b="0" cap="all" baseline="0" dirty="0" smtClean="0"/>
                        <a:t>x</a:t>
                      </a:r>
                      <a:endParaRPr lang="en-US" sz="1800" b="0" cap="all" baseline="0" dirty="0"/>
                    </a:p>
                  </a:txBody>
                  <a:tcPr>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 xmlns:a16="http://schemas.microsoft.com/office/drawing/2014/main" val="245750010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baseline="0" dirty="0" smtClean="0"/>
                        <a:t>Erosion potential</a:t>
                      </a:r>
                    </a:p>
                  </a:txBody>
                  <a:tcPr>
                    <a:lnT w="12700" cap="flat" cmpd="sng" algn="ctr">
                      <a:solidFill>
                        <a:schemeClr val="tx1"/>
                      </a:solidFill>
                      <a:prstDash val="solid"/>
                      <a:round/>
                      <a:headEnd type="none" w="med" len="med"/>
                      <a:tailEnd type="none" w="med" len="med"/>
                    </a:lnT>
                    <a:solidFill>
                      <a:schemeClr val="bg1"/>
                    </a:solidFill>
                  </a:tcPr>
                </a:tc>
                <a:tc>
                  <a:txBody>
                    <a:bodyPr/>
                    <a:lstStyle/>
                    <a:p>
                      <a:pPr algn="ctr"/>
                      <a:r>
                        <a:rPr lang="en-US" sz="1800" b="0" cap="all" baseline="0" dirty="0" smtClean="0"/>
                        <a:t>x</a:t>
                      </a:r>
                      <a:endParaRPr lang="en-US" sz="1800" b="0" cap="all" baseline="0" dirty="0"/>
                    </a:p>
                  </a:txBody>
                  <a:tcPr>
                    <a:lnT w="12700" cap="flat" cmpd="sng" algn="ctr">
                      <a:solidFill>
                        <a:schemeClr val="tx1"/>
                      </a:solidFill>
                      <a:prstDash val="solid"/>
                      <a:round/>
                      <a:headEnd type="none" w="med" len="med"/>
                      <a:tailEnd type="none" w="med" len="med"/>
                    </a:lnT>
                    <a:solidFill>
                      <a:srgbClr val="FFC000"/>
                    </a:solidFill>
                  </a:tcPr>
                </a:tc>
                <a:tc>
                  <a:txBody>
                    <a:bodyPr/>
                    <a:lstStyle/>
                    <a:p>
                      <a:pPr algn="ctr"/>
                      <a:r>
                        <a:rPr lang="en-US" sz="1800" b="0" cap="all" baseline="0" dirty="0" smtClean="0"/>
                        <a:t>x</a:t>
                      </a:r>
                      <a:endParaRPr lang="en-US" sz="1800" b="0" cap="all" baseline="0" dirty="0"/>
                    </a:p>
                  </a:txBody>
                  <a:tcPr>
                    <a:lnT w="12700" cap="flat" cmpd="sng" algn="ctr">
                      <a:solidFill>
                        <a:schemeClr val="tx1"/>
                      </a:solidFill>
                      <a:prstDash val="solid"/>
                      <a:round/>
                      <a:headEnd type="none" w="med" len="med"/>
                      <a:tailEnd type="none" w="med" len="med"/>
                    </a:lnT>
                    <a:solidFill>
                      <a:srgbClr val="FFC000"/>
                    </a:solidFill>
                  </a:tcPr>
                </a:tc>
                <a:tc>
                  <a:txBody>
                    <a:bodyPr/>
                    <a:lstStyle/>
                    <a:p>
                      <a:pPr algn="ctr"/>
                      <a:r>
                        <a:rPr lang="en-US" sz="1800" b="0" cap="all" baseline="0" dirty="0" smtClean="0"/>
                        <a:t>x</a:t>
                      </a:r>
                      <a:endParaRPr lang="en-US" sz="1800" b="0" cap="all" baseline="0" dirty="0"/>
                    </a:p>
                  </a:txBody>
                  <a:tcPr>
                    <a:lnT w="12700" cap="flat" cmpd="sng" algn="ctr">
                      <a:solidFill>
                        <a:schemeClr val="tx1"/>
                      </a:solidFill>
                      <a:prstDash val="solid"/>
                      <a:round/>
                      <a:headEnd type="none" w="med" len="med"/>
                      <a:tailEnd type="none" w="med" len="med"/>
                    </a:lnT>
                    <a:solidFill>
                      <a:srgbClr val="FFC000"/>
                    </a:solidFill>
                  </a:tcPr>
                </a:tc>
                <a:extLst>
                  <a:ext uri="{0D108BD9-81ED-4DB2-BD59-A6C34878D82A}">
                    <a16:rowId xmlns="" xmlns:a16="http://schemas.microsoft.com/office/drawing/2014/main" val="326267020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baseline="0" dirty="0" smtClean="0"/>
                        <a:t>Drought susceptibility</a:t>
                      </a:r>
                    </a:p>
                  </a:txBody>
                  <a:tcPr>
                    <a:solidFill>
                      <a:schemeClr val="bg1"/>
                    </a:solidFill>
                  </a:tcPr>
                </a:tc>
                <a:tc>
                  <a:txBody>
                    <a:bodyPr/>
                    <a:lstStyle/>
                    <a:p>
                      <a:pPr algn="ctr"/>
                      <a:r>
                        <a:rPr lang="en-US" sz="1800" b="0" cap="all" baseline="0" dirty="0" smtClean="0"/>
                        <a:t>x</a:t>
                      </a:r>
                      <a:endParaRPr lang="en-US" sz="1800" b="0" cap="all" baseline="0" dirty="0"/>
                    </a:p>
                  </a:txBody>
                  <a:tcPr>
                    <a:solidFill>
                      <a:srgbClr val="FFC000"/>
                    </a:solidFill>
                  </a:tcPr>
                </a:tc>
                <a:tc>
                  <a:txBody>
                    <a:bodyPr/>
                    <a:lstStyle/>
                    <a:p>
                      <a:pPr algn="ctr"/>
                      <a:r>
                        <a:rPr lang="en-US" sz="1800" b="0" cap="all" baseline="0" dirty="0" smtClean="0"/>
                        <a:t>x</a:t>
                      </a:r>
                      <a:endParaRPr lang="en-US" sz="1800" b="0" cap="all" baseline="0" dirty="0"/>
                    </a:p>
                  </a:txBody>
                  <a:tcPr>
                    <a:solidFill>
                      <a:srgbClr val="FFC000"/>
                    </a:solidFill>
                  </a:tcPr>
                </a:tc>
                <a:tc>
                  <a:txBody>
                    <a:bodyPr/>
                    <a:lstStyle/>
                    <a:p>
                      <a:pPr algn="ctr"/>
                      <a:r>
                        <a:rPr lang="en-US" sz="1800" b="0" cap="all" baseline="0" dirty="0" smtClean="0"/>
                        <a:t>x</a:t>
                      </a:r>
                      <a:endParaRPr lang="en-US" sz="1800" b="0" cap="all" baseline="0" dirty="0"/>
                    </a:p>
                  </a:txBody>
                  <a:tcPr>
                    <a:solidFill>
                      <a:srgbClr val="FFC000"/>
                    </a:solidFill>
                  </a:tcPr>
                </a:tc>
                <a:extLst>
                  <a:ext uri="{0D108BD9-81ED-4DB2-BD59-A6C34878D82A}">
                    <a16:rowId xmlns="" xmlns:a16="http://schemas.microsoft.com/office/drawing/2014/main" val="39660230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baseline="0" dirty="0" smtClean="0"/>
                        <a:t>Flood resiliency</a:t>
                      </a: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b="0" cap="all" baseline="0" dirty="0" smtClean="0"/>
                        <a:t>x</a:t>
                      </a:r>
                      <a:endParaRPr lang="en-US" sz="1800" b="0" cap="all" baseline="0" dirty="0"/>
                    </a:p>
                  </a:txBody>
                  <a:tcPr>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1800" b="0" cap="all" baseline="0" dirty="0" smtClean="0"/>
                        <a:t>x</a:t>
                      </a:r>
                      <a:endParaRPr lang="en-US" sz="1800" b="0" cap="all" baseline="0" dirty="0"/>
                    </a:p>
                  </a:txBody>
                  <a:tcPr>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1800" b="0" cap="all" baseline="0" dirty="0" smtClean="0"/>
                        <a:t>x</a:t>
                      </a:r>
                      <a:endParaRPr lang="en-US" sz="1800" b="0" cap="all" baseline="0" dirty="0"/>
                    </a:p>
                  </a:txBody>
                  <a:tcPr>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 xmlns:a16="http://schemas.microsoft.com/office/drawing/2014/main" val="212762986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aseline="0" dirty="0" smtClean="0"/>
                    </a:p>
                  </a:txBody>
                  <a:tcPr>
                    <a:lnT w="12700" cap="flat" cmpd="sng" algn="ctr">
                      <a:solidFill>
                        <a:schemeClr val="tx1"/>
                      </a:solidFill>
                      <a:prstDash val="solid"/>
                      <a:round/>
                      <a:headEnd type="none" w="med" len="med"/>
                      <a:tailEnd type="none" w="med" len="med"/>
                    </a:lnT>
                    <a:solidFill>
                      <a:schemeClr val="bg1"/>
                    </a:solidFill>
                  </a:tcPr>
                </a:tc>
                <a:tc>
                  <a:txBody>
                    <a:bodyPr/>
                    <a:lstStyle/>
                    <a:p>
                      <a:pPr algn="ctr"/>
                      <a:endParaRPr lang="en-US" sz="1800" cap="all" baseline="0" dirty="0"/>
                    </a:p>
                  </a:txBody>
                  <a:tcPr>
                    <a:lnT w="12700" cap="flat" cmpd="sng" algn="ctr">
                      <a:solidFill>
                        <a:schemeClr val="tx1"/>
                      </a:solidFill>
                      <a:prstDash val="solid"/>
                      <a:round/>
                      <a:headEnd type="none" w="med" len="med"/>
                      <a:tailEnd type="none" w="med" len="med"/>
                    </a:lnT>
                    <a:solidFill>
                      <a:schemeClr val="bg1"/>
                    </a:solidFill>
                  </a:tcPr>
                </a:tc>
                <a:tc>
                  <a:txBody>
                    <a:bodyPr/>
                    <a:lstStyle/>
                    <a:p>
                      <a:pPr algn="ctr"/>
                      <a:endParaRPr lang="en-US" sz="1800" cap="all" baseline="0" dirty="0"/>
                    </a:p>
                  </a:txBody>
                  <a:tcPr>
                    <a:lnT w="12700" cap="flat" cmpd="sng" algn="ctr">
                      <a:solidFill>
                        <a:schemeClr val="tx1"/>
                      </a:solidFill>
                      <a:prstDash val="solid"/>
                      <a:round/>
                      <a:headEnd type="none" w="med" len="med"/>
                      <a:tailEnd type="none" w="med" len="med"/>
                    </a:lnT>
                    <a:solidFill>
                      <a:schemeClr val="bg1"/>
                    </a:solidFill>
                  </a:tcPr>
                </a:tc>
                <a:tc>
                  <a:txBody>
                    <a:bodyPr/>
                    <a:lstStyle/>
                    <a:p>
                      <a:pPr algn="ctr"/>
                      <a:endParaRPr lang="en-US" sz="1800" cap="all" baseline="0" dirty="0"/>
                    </a:p>
                  </a:txBody>
                  <a:tcP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 xmlns:a16="http://schemas.microsoft.com/office/drawing/2014/main" val="91277973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aseline="0" dirty="0" smtClean="0"/>
                    </a:p>
                  </a:txBody>
                  <a:tcPr>
                    <a:lnB w="12700" cap="flat" cmpd="sng" algn="ctr">
                      <a:noFill/>
                      <a:prstDash val="solid"/>
                      <a:round/>
                      <a:headEnd type="none" w="med" len="med"/>
                      <a:tailEnd type="none" w="med" len="med"/>
                    </a:lnB>
                    <a:solidFill>
                      <a:schemeClr val="bg1"/>
                    </a:solidFill>
                  </a:tcPr>
                </a:tc>
                <a:tc>
                  <a:txBody>
                    <a:bodyPr/>
                    <a:lstStyle/>
                    <a:p>
                      <a:pPr algn="ctr"/>
                      <a:endParaRPr lang="en-US" sz="1800" cap="all" baseline="0" dirty="0"/>
                    </a:p>
                  </a:txBody>
                  <a:tcPr>
                    <a:lnB w="12700" cap="flat" cmpd="sng" algn="ctr">
                      <a:noFill/>
                      <a:prstDash val="solid"/>
                      <a:round/>
                      <a:headEnd type="none" w="med" len="med"/>
                      <a:tailEnd type="none" w="med" len="med"/>
                    </a:lnB>
                    <a:solidFill>
                      <a:schemeClr val="bg1"/>
                    </a:solidFill>
                  </a:tcPr>
                </a:tc>
                <a:tc>
                  <a:txBody>
                    <a:bodyPr/>
                    <a:lstStyle/>
                    <a:p>
                      <a:pPr algn="ctr"/>
                      <a:endParaRPr lang="en-US" sz="1800" cap="all" baseline="0" dirty="0"/>
                    </a:p>
                  </a:txBody>
                  <a:tcPr>
                    <a:lnB w="12700" cap="flat" cmpd="sng" algn="ctr">
                      <a:noFill/>
                      <a:prstDash val="solid"/>
                      <a:round/>
                      <a:headEnd type="none" w="med" len="med"/>
                      <a:tailEnd type="none" w="med" len="med"/>
                    </a:lnB>
                    <a:solidFill>
                      <a:schemeClr val="bg1"/>
                    </a:solidFill>
                  </a:tcPr>
                </a:tc>
                <a:tc>
                  <a:txBody>
                    <a:bodyPr/>
                    <a:lstStyle/>
                    <a:p>
                      <a:pPr algn="ctr"/>
                      <a:endParaRPr lang="en-US" sz="1800" cap="all" baseline="0" dirty="0"/>
                    </a:p>
                  </a:txBody>
                  <a:tcPr>
                    <a:lnB w="12700" cap="flat" cmpd="sng" algn="ctr">
                      <a:noFill/>
                      <a:prstDash val="solid"/>
                      <a:round/>
                      <a:headEnd type="none" w="med" len="med"/>
                      <a:tailEnd type="none" w="med" len="med"/>
                    </a:lnB>
                    <a:solidFill>
                      <a:schemeClr val="bg1"/>
                    </a:solidFill>
                  </a:tcPr>
                </a:tc>
                <a:extLst>
                  <a:ext uri="{0D108BD9-81ED-4DB2-BD59-A6C34878D82A}">
                    <a16:rowId xmlns="" xmlns:a16="http://schemas.microsoft.com/office/drawing/2014/main" val="142196508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smtClean="0"/>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endParaRPr lang="en-US" sz="1800" cap="all" baseline="0" dirty="0"/>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endParaRPr lang="en-US" sz="1800" cap="all" baseline="0" dirty="0"/>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endParaRPr lang="en-US" sz="1800" cap="all" baseline="0" dirty="0"/>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380124100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aseline="0" dirty="0" smtClean="0"/>
                    </a:p>
                  </a:txBody>
                  <a:tcPr>
                    <a:lnT w="12700" cmpd="sng">
                      <a:noFill/>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800" cap="all" baseline="0" dirty="0"/>
                    </a:p>
                  </a:txBody>
                  <a:tcPr>
                    <a:lnT w="12700" cmpd="sng">
                      <a:noFill/>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800" cap="all" baseline="0" dirty="0"/>
                    </a:p>
                  </a:txBody>
                  <a:tcPr>
                    <a:lnT w="12700" cmpd="sng">
                      <a:noFill/>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800" cap="all" baseline="0" dirty="0"/>
                    </a:p>
                  </a:txBody>
                  <a:tcPr>
                    <a:lnT w="12700" cmpd="sng">
                      <a:noFill/>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424458536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aseline="0" dirty="0" smtClean="0"/>
                    </a:p>
                  </a:txBody>
                  <a:tcPr>
                    <a:lnT w="12700" cap="flat" cmpd="sng" algn="ctr">
                      <a:solidFill>
                        <a:schemeClr val="tx1"/>
                      </a:solidFill>
                      <a:prstDash val="solid"/>
                      <a:round/>
                      <a:headEnd type="none" w="med" len="med"/>
                      <a:tailEnd type="none" w="med" len="med"/>
                    </a:lnT>
                    <a:solidFill>
                      <a:schemeClr val="bg1"/>
                    </a:solidFill>
                  </a:tcPr>
                </a:tc>
                <a:tc>
                  <a:txBody>
                    <a:bodyPr/>
                    <a:lstStyle/>
                    <a:p>
                      <a:pPr algn="ctr"/>
                      <a:endParaRPr lang="en-US" sz="1800" cap="all" baseline="0" dirty="0"/>
                    </a:p>
                  </a:txBody>
                  <a:tcPr>
                    <a:lnT w="12700" cap="flat" cmpd="sng" algn="ctr">
                      <a:solidFill>
                        <a:schemeClr val="tx1"/>
                      </a:solidFill>
                      <a:prstDash val="solid"/>
                      <a:round/>
                      <a:headEnd type="none" w="med" len="med"/>
                      <a:tailEnd type="none" w="med" len="med"/>
                    </a:lnT>
                    <a:solidFill>
                      <a:schemeClr val="bg1"/>
                    </a:solidFill>
                  </a:tcPr>
                </a:tc>
                <a:tc>
                  <a:txBody>
                    <a:bodyPr/>
                    <a:lstStyle/>
                    <a:p>
                      <a:pPr algn="ctr"/>
                      <a:endParaRPr lang="en-US" sz="1800" cap="all" baseline="0" dirty="0"/>
                    </a:p>
                  </a:txBody>
                  <a:tcPr>
                    <a:lnT w="12700" cap="flat" cmpd="sng" algn="ctr">
                      <a:solidFill>
                        <a:schemeClr val="tx1"/>
                      </a:solidFill>
                      <a:prstDash val="solid"/>
                      <a:round/>
                      <a:headEnd type="none" w="med" len="med"/>
                      <a:tailEnd type="none" w="med" len="med"/>
                    </a:lnT>
                    <a:solidFill>
                      <a:schemeClr val="bg1"/>
                    </a:solidFill>
                  </a:tcPr>
                </a:tc>
                <a:tc>
                  <a:txBody>
                    <a:bodyPr/>
                    <a:lstStyle/>
                    <a:p>
                      <a:pPr algn="ctr"/>
                      <a:endParaRPr lang="en-US" sz="1800" cap="all" baseline="0" dirty="0"/>
                    </a:p>
                  </a:txBody>
                  <a:tcP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 xmlns:a16="http://schemas.microsoft.com/office/drawing/2014/main" val="72259725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smtClean="0"/>
                    </a:p>
                  </a:txBody>
                  <a:tcPr>
                    <a:solidFill>
                      <a:schemeClr val="bg1"/>
                    </a:solidFill>
                  </a:tcPr>
                </a:tc>
                <a:tc>
                  <a:txBody>
                    <a:bodyPr/>
                    <a:lstStyle/>
                    <a:p>
                      <a:pPr algn="ctr"/>
                      <a:endParaRPr lang="en-US" sz="1800" cap="all" baseline="0" dirty="0"/>
                    </a:p>
                  </a:txBody>
                  <a:tcPr>
                    <a:solidFill>
                      <a:schemeClr val="bg1"/>
                    </a:solidFill>
                  </a:tcPr>
                </a:tc>
                <a:tc>
                  <a:txBody>
                    <a:bodyPr/>
                    <a:lstStyle/>
                    <a:p>
                      <a:pPr algn="ctr"/>
                      <a:endParaRPr lang="en-US" sz="1800" cap="all" baseline="0" dirty="0"/>
                    </a:p>
                  </a:txBody>
                  <a:tcPr>
                    <a:solidFill>
                      <a:schemeClr val="bg1"/>
                    </a:solidFill>
                  </a:tcPr>
                </a:tc>
                <a:tc>
                  <a:txBody>
                    <a:bodyPr/>
                    <a:lstStyle/>
                    <a:p>
                      <a:pPr algn="ctr"/>
                      <a:endParaRPr lang="en-US" sz="1800" cap="all" baseline="0" dirty="0"/>
                    </a:p>
                  </a:txBody>
                  <a:tcPr>
                    <a:solidFill>
                      <a:schemeClr val="bg1"/>
                    </a:solidFill>
                  </a:tcPr>
                </a:tc>
                <a:extLst>
                  <a:ext uri="{0D108BD9-81ED-4DB2-BD59-A6C34878D82A}">
                    <a16:rowId xmlns="" xmlns:a16="http://schemas.microsoft.com/office/drawing/2014/main" val="617110581"/>
                  </a:ext>
                </a:extLst>
              </a:tr>
            </a:tbl>
          </a:graphicData>
        </a:graphic>
      </p:graphicFrame>
    </p:spTree>
    <p:extLst>
      <p:ext uri="{BB962C8B-B14F-4D97-AF65-F5344CB8AC3E}">
        <p14:creationId xmlns:p14="http://schemas.microsoft.com/office/powerpoint/2010/main" val="16700097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9100"/>
            <a:ext cx="8229600" cy="762000"/>
          </a:xfrm>
        </p:spPr>
        <p:txBody>
          <a:bodyPr>
            <a:normAutofit/>
          </a:bodyPr>
          <a:lstStyle/>
          <a:p>
            <a:r>
              <a:rPr lang="en-US" sz="3000" dirty="0" smtClean="0">
                <a:effectLst>
                  <a:outerShdw blurRad="38100" dist="38100" dir="2700000" algn="tl">
                    <a:srgbClr val="000000">
                      <a:alpha val="43137"/>
                    </a:srgbClr>
                  </a:outerShdw>
                </a:effectLst>
              </a:rPr>
              <a:t>Advisory Team: </a:t>
            </a:r>
            <a:r>
              <a:rPr lang="en-US" sz="3000" b="1" dirty="0">
                <a:effectLst>
                  <a:outerShdw blurRad="38100" dist="38100" dir="2700000" algn="tl">
                    <a:srgbClr val="000000">
                      <a:alpha val="43137"/>
                    </a:srgbClr>
                  </a:outerShdw>
                </a:effectLst>
              </a:rPr>
              <a:t>Potential Uses </a:t>
            </a:r>
            <a:r>
              <a:rPr lang="en-US" sz="3000" dirty="0">
                <a:effectLst>
                  <a:outerShdw blurRad="38100" dist="38100" dir="2700000" algn="tl">
                    <a:srgbClr val="000000">
                      <a:alpha val="43137"/>
                    </a:srgbClr>
                  </a:outerShdw>
                </a:effectLst>
              </a:rPr>
              <a:t>of data &amp; tool</a:t>
            </a:r>
            <a:endParaRPr lang="en-US" sz="3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6154062"/>
              </p:ext>
            </p:extLst>
          </p:nvPr>
        </p:nvGraphicFramePr>
        <p:xfrm>
          <a:off x="119514" y="1181100"/>
          <a:ext cx="8991600" cy="5364480"/>
        </p:xfrm>
        <a:graphic>
          <a:graphicData uri="http://schemas.openxmlformats.org/drawingml/2006/table">
            <a:tbl>
              <a:tblPr firstRow="1" bandRow="1">
                <a:tableStyleId>{5C22544A-7EE6-4342-B048-85BDC9FD1C3A}</a:tableStyleId>
              </a:tblPr>
              <a:tblGrid>
                <a:gridCol w="3581400">
                  <a:extLst>
                    <a:ext uri="{9D8B030D-6E8A-4147-A177-3AD203B41FA5}">
                      <a16:colId xmlns="" xmlns:a16="http://schemas.microsoft.com/office/drawing/2014/main" val="1720209060"/>
                    </a:ext>
                  </a:extLst>
                </a:gridCol>
                <a:gridCol w="1785486">
                  <a:extLst>
                    <a:ext uri="{9D8B030D-6E8A-4147-A177-3AD203B41FA5}">
                      <a16:colId xmlns="" xmlns:a16="http://schemas.microsoft.com/office/drawing/2014/main" val="4137845029"/>
                    </a:ext>
                  </a:extLst>
                </a:gridCol>
                <a:gridCol w="1828800">
                  <a:extLst>
                    <a:ext uri="{9D8B030D-6E8A-4147-A177-3AD203B41FA5}">
                      <a16:colId xmlns="" xmlns:a16="http://schemas.microsoft.com/office/drawing/2014/main" val="1206875132"/>
                    </a:ext>
                  </a:extLst>
                </a:gridCol>
                <a:gridCol w="1795914">
                  <a:extLst>
                    <a:ext uri="{9D8B030D-6E8A-4147-A177-3AD203B41FA5}">
                      <a16:colId xmlns="" xmlns:a16="http://schemas.microsoft.com/office/drawing/2014/main" val="1768380675"/>
                    </a:ext>
                  </a:extLst>
                </a:gridCol>
              </a:tblGrid>
              <a:tr h="855445">
                <a:tc>
                  <a:txBody>
                    <a:bodyPr/>
                    <a:lstStyle/>
                    <a:p>
                      <a:r>
                        <a:rPr lang="en-US" sz="2000" dirty="0" smtClean="0"/>
                        <a:t>Uses</a:t>
                      </a:r>
                      <a:r>
                        <a:rPr lang="en-US" sz="2000" baseline="0" dirty="0" smtClean="0"/>
                        <a:t> of data &amp; tool</a:t>
                      </a:r>
                      <a:endParaRPr lang="en-US" sz="20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smtClean="0"/>
                        <a:t>Larger Scale Management Groups</a:t>
                      </a:r>
                      <a:endParaRPr lang="en-US" sz="1800" baseline="0" dirty="0" smtClean="0"/>
                    </a:p>
                  </a:txBody>
                  <a:tcPr anchor="ctr"/>
                </a:tc>
                <a:tc>
                  <a:txBody>
                    <a:bodyPr/>
                    <a:lstStyle/>
                    <a:p>
                      <a:pPr algn="ctr"/>
                      <a:r>
                        <a:rPr lang="en-US" sz="1800" dirty="0" smtClean="0"/>
                        <a:t>Conservation Groups</a:t>
                      </a:r>
                      <a:endParaRPr lang="en-US" sz="1800" baseline="0" dirty="0" smtClean="0"/>
                    </a:p>
                  </a:txBody>
                  <a:tcPr anchor="ctr"/>
                </a:tc>
                <a:tc>
                  <a:txBody>
                    <a:bodyPr/>
                    <a:lstStyle/>
                    <a:p>
                      <a:pPr algn="ctr"/>
                      <a:r>
                        <a:rPr lang="en-US" sz="1800" baseline="0" dirty="0" smtClean="0"/>
                        <a:t>Smaller Scale Forest </a:t>
                      </a:r>
                      <a:r>
                        <a:rPr lang="en-US" sz="1800" baseline="0" dirty="0" err="1" smtClean="0"/>
                        <a:t>Mgmt</a:t>
                      </a:r>
                      <a:r>
                        <a:rPr lang="en-US" sz="1800" baseline="0" dirty="0" smtClean="0"/>
                        <a:t> </a:t>
                      </a:r>
                      <a:r>
                        <a:rPr lang="en-US" sz="1800" baseline="0" dirty="0" err="1" smtClean="0"/>
                        <a:t>Gps</a:t>
                      </a:r>
                      <a:endParaRPr lang="en-US" sz="1800" baseline="0" dirty="0" smtClean="0"/>
                    </a:p>
                  </a:txBody>
                  <a:tcPr anchor="b"/>
                </a:tc>
                <a:extLst>
                  <a:ext uri="{0D108BD9-81ED-4DB2-BD59-A6C34878D82A}">
                    <a16:rowId xmlns="" xmlns:a16="http://schemas.microsoft.com/office/drawing/2014/main" val="175173725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smtClean="0"/>
                        <a:t>Set priorities for conservation</a:t>
                      </a:r>
                    </a:p>
                  </a:txBody>
                  <a:tcPr>
                    <a:solidFill>
                      <a:schemeClr val="bg1"/>
                    </a:solidFill>
                  </a:tcPr>
                </a:tc>
                <a:tc>
                  <a:txBody>
                    <a:bodyPr/>
                    <a:lstStyle/>
                    <a:p>
                      <a:pPr algn="ctr"/>
                      <a:r>
                        <a:rPr lang="en-US" sz="1800" b="0" cap="all" baseline="0" dirty="0" smtClean="0"/>
                        <a:t>x</a:t>
                      </a:r>
                      <a:endParaRPr lang="en-US" sz="1800" b="0" cap="all" baseline="0" dirty="0"/>
                    </a:p>
                  </a:txBody>
                  <a:tcPr>
                    <a:solidFill>
                      <a:srgbClr val="FFC000"/>
                    </a:solidFill>
                  </a:tcPr>
                </a:tc>
                <a:tc>
                  <a:txBody>
                    <a:bodyPr/>
                    <a:lstStyle/>
                    <a:p>
                      <a:pPr algn="ctr"/>
                      <a:r>
                        <a:rPr lang="en-US" sz="1800" b="0" cap="all" baseline="0" dirty="0" smtClean="0"/>
                        <a:t>x</a:t>
                      </a:r>
                      <a:endParaRPr lang="en-US" sz="1800" b="0" cap="all" baseline="0" dirty="0"/>
                    </a:p>
                  </a:txBody>
                  <a:tcPr>
                    <a:solidFill>
                      <a:srgbClr val="FFC000"/>
                    </a:solidFill>
                  </a:tcPr>
                </a:tc>
                <a:tc>
                  <a:txBody>
                    <a:bodyPr/>
                    <a:lstStyle/>
                    <a:p>
                      <a:pPr algn="ctr"/>
                      <a:r>
                        <a:rPr lang="en-US" sz="1800" b="0" cap="all" baseline="0" dirty="0" smtClean="0"/>
                        <a:t>X</a:t>
                      </a:r>
                      <a:endParaRPr lang="en-US" sz="1800" b="0" cap="all" baseline="0" dirty="0"/>
                    </a:p>
                  </a:txBody>
                  <a:tcPr>
                    <a:solidFill>
                      <a:srgbClr val="FFC000"/>
                    </a:solidFill>
                  </a:tcPr>
                </a:tc>
                <a:extLst>
                  <a:ext uri="{0D108BD9-81ED-4DB2-BD59-A6C34878D82A}">
                    <a16:rowId xmlns="" xmlns:a16="http://schemas.microsoft.com/office/drawing/2014/main" val="117847465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smtClean="0"/>
                        <a:t>Set priorities</a:t>
                      </a:r>
                      <a:r>
                        <a:rPr lang="en-US" sz="1800" b="0" baseline="0" dirty="0" smtClean="0"/>
                        <a:t> for</a:t>
                      </a:r>
                      <a:r>
                        <a:rPr lang="en-US" sz="1800" b="0" dirty="0" smtClean="0"/>
                        <a:t> management</a:t>
                      </a:r>
                    </a:p>
                  </a:txBody>
                  <a:tcPr>
                    <a:solidFill>
                      <a:schemeClr val="bg1"/>
                    </a:solidFill>
                  </a:tcPr>
                </a:tc>
                <a:tc>
                  <a:txBody>
                    <a:bodyPr/>
                    <a:lstStyle/>
                    <a:p>
                      <a:pPr algn="ctr"/>
                      <a:r>
                        <a:rPr lang="en-US" sz="1800" b="0" cap="all" baseline="0" dirty="0" smtClean="0"/>
                        <a:t>x</a:t>
                      </a:r>
                      <a:endParaRPr lang="en-US" sz="1800" b="0" cap="all" baseline="0" dirty="0"/>
                    </a:p>
                  </a:txBody>
                  <a:tcPr>
                    <a:solidFill>
                      <a:srgbClr val="FFC000"/>
                    </a:solidFill>
                  </a:tcPr>
                </a:tc>
                <a:tc>
                  <a:txBody>
                    <a:bodyPr/>
                    <a:lstStyle/>
                    <a:p>
                      <a:pPr algn="ctr"/>
                      <a:r>
                        <a:rPr lang="en-US" sz="1800" b="0" cap="all" baseline="0" dirty="0" smtClean="0"/>
                        <a:t>x</a:t>
                      </a:r>
                      <a:endParaRPr lang="en-US" sz="1800" b="0" cap="all" baseline="0" dirty="0"/>
                    </a:p>
                  </a:txBody>
                  <a:tcPr>
                    <a:solidFill>
                      <a:srgbClr val="FFC000"/>
                    </a:solidFill>
                  </a:tcPr>
                </a:tc>
                <a:tc>
                  <a:txBody>
                    <a:bodyPr/>
                    <a:lstStyle/>
                    <a:p>
                      <a:pPr algn="ctr"/>
                      <a:r>
                        <a:rPr lang="en-US" sz="1800" b="0" cap="all" baseline="0" dirty="0" smtClean="0"/>
                        <a:t>x</a:t>
                      </a:r>
                      <a:endParaRPr lang="en-US" sz="1800" b="0" cap="all" baseline="0" dirty="0"/>
                    </a:p>
                  </a:txBody>
                  <a:tcPr>
                    <a:solidFill>
                      <a:srgbClr val="FFC000"/>
                    </a:solidFill>
                  </a:tcPr>
                </a:tc>
                <a:extLst>
                  <a:ext uri="{0D108BD9-81ED-4DB2-BD59-A6C34878D82A}">
                    <a16:rowId xmlns="" xmlns:a16="http://schemas.microsoft.com/office/drawing/2014/main" val="51939835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baseline="0" dirty="0" smtClean="0"/>
                        <a:t>Assess management strategies</a:t>
                      </a: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b="0" cap="all" baseline="0" dirty="0" smtClean="0"/>
                        <a:t>x</a:t>
                      </a:r>
                      <a:endParaRPr lang="en-US" sz="1800" b="0" cap="all" baseline="0" dirty="0"/>
                    </a:p>
                  </a:txBody>
                  <a:tcPr>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1800" b="0" cap="all" baseline="0" dirty="0" smtClean="0"/>
                        <a:t>x</a:t>
                      </a:r>
                      <a:endParaRPr lang="en-US" sz="1800" b="0" cap="all" baseline="0" dirty="0"/>
                    </a:p>
                  </a:txBody>
                  <a:tcPr>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1800" b="0" cap="all" baseline="0" dirty="0" smtClean="0"/>
                        <a:t>x</a:t>
                      </a:r>
                      <a:endParaRPr lang="en-US" sz="1800" b="0" cap="all" baseline="0" dirty="0"/>
                    </a:p>
                  </a:txBody>
                  <a:tcPr>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 xmlns:a16="http://schemas.microsoft.com/office/drawing/2014/main" val="245750010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baseline="0" smtClean="0"/>
                        <a:t>Erosion potential</a:t>
                      </a:r>
                      <a:endParaRPr lang="en-US" sz="1800" b="0" baseline="0" dirty="0" smtClean="0"/>
                    </a:p>
                  </a:txBody>
                  <a:tcPr>
                    <a:lnT w="12700" cap="flat" cmpd="sng" algn="ctr">
                      <a:solidFill>
                        <a:schemeClr val="tx1"/>
                      </a:solidFill>
                      <a:prstDash val="solid"/>
                      <a:round/>
                      <a:headEnd type="none" w="med" len="med"/>
                      <a:tailEnd type="none" w="med" len="med"/>
                    </a:lnT>
                    <a:solidFill>
                      <a:schemeClr val="bg1"/>
                    </a:solidFill>
                  </a:tcPr>
                </a:tc>
                <a:tc>
                  <a:txBody>
                    <a:bodyPr/>
                    <a:lstStyle/>
                    <a:p>
                      <a:pPr algn="ctr"/>
                      <a:r>
                        <a:rPr lang="en-US" sz="1800" b="0" cap="all" baseline="0" smtClean="0"/>
                        <a:t>x</a:t>
                      </a:r>
                      <a:endParaRPr lang="en-US" sz="1800" b="0" cap="all" baseline="0" dirty="0"/>
                    </a:p>
                  </a:txBody>
                  <a:tcPr>
                    <a:lnT w="12700" cap="flat" cmpd="sng" algn="ctr">
                      <a:solidFill>
                        <a:schemeClr val="tx1"/>
                      </a:solidFill>
                      <a:prstDash val="solid"/>
                      <a:round/>
                      <a:headEnd type="none" w="med" len="med"/>
                      <a:tailEnd type="none" w="med" len="med"/>
                    </a:lnT>
                    <a:solidFill>
                      <a:srgbClr val="FFC000"/>
                    </a:solidFill>
                  </a:tcPr>
                </a:tc>
                <a:tc>
                  <a:txBody>
                    <a:bodyPr/>
                    <a:lstStyle/>
                    <a:p>
                      <a:pPr algn="ctr"/>
                      <a:r>
                        <a:rPr lang="en-US" sz="1800" b="0" cap="all" baseline="0" smtClean="0"/>
                        <a:t>x</a:t>
                      </a:r>
                      <a:endParaRPr lang="en-US" sz="1800" b="0" cap="all" baseline="0" dirty="0"/>
                    </a:p>
                  </a:txBody>
                  <a:tcPr>
                    <a:lnT w="12700" cap="flat" cmpd="sng" algn="ctr">
                      <a:solidFill>
                        <a:schemeClr val="tx1"/>
                      </a:solidFill>
                      <a:prstDash val="solid"/>
                      <a:round/>
                      <a:headEnd type="none" w="med" len="med"/>
                      <a:tailEnd type="none" w="med" len="med"/>
                    </a:lnT>
                    <a:solidFill>
                      <a:srgbClr val="FFC000"/>
                    </a:solidFill>
                  </a:tcPr>
                </a:tc>
                <a:tc>
                  <a:txBody>
                    <a:bodyPr/>
                    <a:lstStyle/>
                    <a:p>
                      <a:pPr algn="ctr"/>
                      <a:r>
                        <a:rPr lang="en-US" sz="1800" b="0" cap="all" baseline="0" smtClean="0"/>
                        <a:t>x</a:t>
                      </a:r>
                      <a:endParaRPr lang="en-US" sz="1800" b="0" cap="all" baseline="0" dirty="0"/>
                    </a:p>
                  </a:txBody>
                  <a:tcPr>
                    <a:lnT w="12700" cap="flat" cmpd="sng" algn="ctr">
                      <a:solidFill>
                        <a:schemeClr val="tx1"/>
                      </a:solidFill>
                      <a:prstDash val="solid"/>
                      <a:round/>
                      <a:headEnd type="none" w="med" len="med"/>
                      <a:tailEnd type="none" w="med" len="med"/>
                    </a:lnT>
                    <a:solidFill>
                      <a:srgbClr val="FFC000"/>
                    </a:solidFill>
                  </a:tcPr>
                </a:tc>
                <a:extLst>
                  <a:ext uri="{0D108BD9-81ED-4DB2-BD59-A6C34878D82A}">
                    <a16:rowId xmlns="" xmlns:a16="http://schemas.microsoft.com/office/drawing/2014/main" val="326267020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baseline="0" smtClean="0"/>
                        <a:t>Drought susceptibility</a:t>
                      </a:r>
                      <a:endParaRPr lang="en-US" sz="1800" b="0" baseline="0" dirty="0" smtClean="0"/>
                    </a:p>
                  </a:txBody>
                  <a:tcPr>
                    <a:solidFill>
                      <a:schemeClr val="bg1"/>
                    </a:solidFill>
                  </a:tcPr>
                </a:tc>
                <a:tc>
                  <a:txBody>
                    <a:bodyPr/>
                    <a:lstStyle/>
                    <a:p>
                      <a:pPr algn="ctr"/>
                      <a:r>
                        <a:rPr lang="en-US" sz="1800" b="0" cap="all" baseline="0" smtClean="0"/>
                        <a:t>x</a:t>
                      </a:r>
                      <a:endParaRPr lang="en-US" sz="1800" b="0" cap="all" baseline="0" dirty="0"/>
                    </a:p>
                  </a:txBody>
                  <a:tcPr>
                    <a:solidFill>
                      <a:srgbClr val="FFC000"/>
                    </a:solidFill>
                  </a:tcPr>
                </a:tc>
                <a:tc>
                  <a:txBody>
                    <a:bodyPr/>
                    <a:lstStyle/>
                    <a:p>
                      <a:pPr algn="ctr"/>
                      <a:r>
                        <a:rPr lang="en-US" sz="1800" b="0" cap="all" baseline="0" smtClean="0"/>
                        <a:t>x</a:t>
                      </a:r>
                      <a:endParaRPr lang="en-US" sz="1800" b="0" cap="all" baseline="0" dirty="0"/>
                    </a:p>
                  </a:txBody>
                  <a:tcPr>
                    <a:solidFill>
                      <a:srgbClr val="FFC000"/>
                    </a:solidFill>
                  </a:tcPr>
                </a:tc>
                <a:tc>
                  <a:txBody>
                    <a:bodyPr/>
                    <a:lstStyle/>
                    <a:p>
                      <a:pPr algn="ctr"/>
                      <a:r>
                        <a:rPr lang="en-US" sz="1800" b="0" cap="all" baseline="0" smtClean="0"/>
                        <a:t>x</a:t>
                      </a:r>
                      <a:endParaRPr lang="en-US" sz="1800" b="0" cap="all" baseline="0" dirty="0"/>
                    </a:p>
                  </a:txBody>
                  <a:tcPr>
                    <a:solidFill>
                      <a:srgbClr val="FFC000"/>
                    </a:solidFill>
                  </a:tcPr>
                </a:tc>
                <a:extLst>
                  <a:ext uri="{0D108BD9-81ED-4DB2-BD59-A6C34878D82A}">
                    <a16:rowId xmlns="" xmlns:a16="http://schemas.microsoft.com/office/drawing/2014/main" val="39660230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baseline="0" smtClean="0"/>
                        <a:t>Flood resiliency</a:t>
                      </a:r>
                      <a:endParaRPr lang="en-US" sz="1800" b="0" baseline="0" dirty="0" smtClean="0"/>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b="0" cap="all" baseline="0" smtClean="0"/>
                        <a:t>x</a:t>
                      </a:r>
                      <a:endParaRPr lang="en-US" sz="1800" b="0" cap="all" baseline="0" dirty="0"/>
                    </a:p>
                  </a:txBody>
                  <a:tcPr>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1800" b="0" cap="all" baseline="0" smtClean="0"/>
                        <a:t>x</a:t>
                      </a:r>
                      <a:endParaRPr lang="en-US" sz="1800" b="0" cap="all" baseline="0" dirty="0"/>
                    </a:p>
                  </a:txBody>
                  <a:tcPr>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1800" b="0" cap="all" baseline="0" smtClean="0"/>
                        <a:t>x</a:t>
                      </a:r>
                      <a:endParaRPr lang="en-US" sz="1800" b="0" cap="all" baseline="0" dirty="0"/>
                    </a:p>
                  </a:txBody>
                  <a:tcPr>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 xmlns:a16="http://schemas.microsoft.com/office/drawing/2014/main" val="212762986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aseline="0" smtClean="0"/>
                        <a:t>Pest/disease risk</a:t>
                      </a:r>
                      <a:endParaRPr lang="en-US" sz="1800" baseline="0" dirty="0" smtClean="0"/>
                    </a:p>
                  </a:txBody>
                  <a:tcP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algn="ctr"/>
                      <a:r>
                        <a:rPr lang="en-US" sz="1800" cap="all" baseline="0" dirty="0" smtClean="0"/>
                        <a:t>x</a:t>
                      </a:r>
                      <a:endParaRPr lang="en-US" sz="1800" cap="all" baseline="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algn="ctr"/>
                      <a:endParaRPr lang="en-US" sz="1800" cap="all" baseline="0" dirty="0"/>
                    </a:p>
                  </a:txBody>
                  <a:tcP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tc>
                  <a:txBody>
                    <a:bodyPr/>
                    <a:lstStyle/>
                    <a:p>
                      <a:pPr algn="ctr"/>
                      <a:r>
                        <a:rPr lang="en-US" sz="1800" cap="all" baseline="0" smtClean="0"/>
                        <a:t>X</a:t>
                      </a:r>
                      <a:endParaRPr lang="en-US" sz="1800" cap="all" baseline="0" dirty="0"/>
                    </a:p>
                  </a:txBody>
                  <a:tcPr>
                    <a:lnT w="12700" cap="flat" cmpd="sng" algn="ctr">
                      <a:solidFill>
                        <a:schemeClr val="tx1"/>
                      </a:solidFill>
                      <a:prstDash val="solid"/>
                      <a:round/>
                      <a:headEnd type="none" w="med" len="med"/>
                      <a:tailEnd type="none" w="med" len="med"/>
                    </a:lnT>
                    <a:solidFill>
                      <a:srgbClr val="FFCC99"/>
                    </a:solidFill>
                  </a:tcPr>
                </a:tc>
                <a:extLst>
                  <a:ext uri="{0D108BD9-81ED-4DB2-BD59-A6C34878D82A}">
                    <a16:rowId xmlns="" xmlns:a16="http://schemas.microsoft.com/office/drawing/2014/main" val="91277973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aseline="0" smtClean="0"/>
                        <a:t>Identify areas of refugia</a:t>
                      </a:r>
                      <a:endParaRPr lang="en-US" sz="1800" baseline="0" dirty="0" smtClean="0"/>
                    </a:p>
                  </a:txBody>
                  <a:tcPr>
                    <a:lnR w="12700" cap="flat" cmpd="sng" algn="ctr">
                      <a:noFill/>
                      <a:prstDash val="solid"/>
                      <a:round/>
                      <a:headEnd type="none" w="med" len="med"/>
                      <a:tailEnd type="none" w="med" len="med"/>
                    </a:lnR>
                    <a:lnB w="12700" cap="flat" cmpd="sng" algn="ctr">
                      <a:noFill/>
                      <a:prstDash val="solid"/>
                      <a:round/>
                      <a:headEnd type="none" w="med" len="med"/>
                      <a:tailEnd type="none" w="med" len="med"/>
                    </a:lnB>
                    <a:solidFill>
                      <a:schemeClr val="bg1"/>
                    </a:solidFill>
                  </a:tcPr>
                </a:tc>
                <a:tc>
                  <a:txBody>
                    <a:bodyPr/>
                    <a:lstStyle/>
                    <a:p>
                      <a:pPr algn="ctr"/>
                      <a:r>
                        <a:rPr lang="en-US" sz="1800" cap="all" baseline="0" dirty="0" smtClean="0"/>
                        <a:t>x</a:t>
                      </a:r>
                      <a:endParaRPr lang="en-US" sz="1800" cap="all" baseline="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algn="ctr"/>
                      <a:r>
                        <a:rPr lang="en-US" sz="1800" cap="all" baseline="0" dirty="0" smtClean="0"/>
                        <a:t>x</a:t>
                      </a:r>
                      <a:endParaRPr lang="en-US" sz="1800" cap="all" baseline="0" dirty="0"/>
                    </a:p>
                  </a:txBody>
                  <a:tcPr>
                    <a:lnL w="12700" cap="flat" cmpd="sng" algn="ctr">
                      <a:noFill/>
                      <a:prstDash val="solid"/>
                      <a:round/>
                      <a:headEnd type="none" w="med" len="med"/>
                      <a:tailEnd type="none" w="med" len="med"/>
                    </a:lnL>
                    <a:lnB w="12700" cap="flat" cmpd="sng" algn="ctr">
                      <a:noFill/>
                      <a:prstDash val="solid"/>
                      <a:round/>
                      <a:headEnd type="none" w="med" len="med"/>
                      <a:tailEnd type="none" w="med" len="med"/>
                    </a:lnB>
                    <a:solidFill>
                      <a:srgbClr val="FFCC99"/>
                    </a:solidFill>
                  </a:tcPr>
                </a:tc>
                <a:tc>
                  <a:txBody>
                    <a:bodyPr/>
                    <a:lstStyle/>
                    <a:p>
                      <a:pPr algn="ctr"/>
                      <a:endParaRPr lang="en-US" sz="1800" cap="all" baseline="0" dirty="0"/>
                    </a:p>
                  </a:txBody>
                  <a:tcPr>
                    <a:lnB w="12700" cap="flat" cmpd="sng" algn="ctr">
                      <a:noFill/>
                      <a:prstDash val="solid"/>
                      <a:round/>
                      <a:headEnd type="none" w="med" len="med"/>
                      <a:tailEnd type="none" w="med" len="med"/>
                    </a:lnB>
                    <a:solidFill>
                      <a:schemeClr val="bg1"/>
                    </a:solidFill>
                  </a:tcPr>
                </a:tc>
                <a:extLst>
                  <a:ext uri="{0D108BD9-81ED-4DB2-BD59-A6C34878D82A}">
                    <a16:rowId xmlns="" xmlns:a16="http://schemas.microsoft.com/office/drawing/2014/main" val="142196508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aseline="0" smtClean="0"/>
                        <a:t>Habitat suitability/fragmentation</a:t>
                      </a:r>
                      <a:endParaRPr lang="en-US" sz="1800" dirty="0" smtClean="0"/>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r>
                        <a:rPr lang="en-US" sz="1800" cap="all" baseline="0" dirty="0" smtClean="0"/>
                        <a:t>x</a:t>
                      </a:r>
                      <a:endParaRPr lang="en-US" sz="1800" cap="all" baseline="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algn="ctr"/>
                      <a:r>
                        <a:rPr lang="en-US" sz="1800" cap="all" baseline="0" dirty="0" smtClean="0"/>
                        <a:t>X</a:t>
                      </a:r>
                      <a:endParaRPr lang="en-US" sz="1800" cap="all" baseline="0" dirty="0"/>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FFCC99"/>
                    </a:solidFill>
                  </a:tcPr>
                </a:tc>
                <a:tc>
                  <a:txBody>
                    <a:bodyPr/>
                    <a:lstStyle/>
                    <a:p>
                      <a:pPr algn="ctr"/>
                      <a:endParaRPr lang="en-US" sz="1800" cap="all" baseline="0" dirty="0"/>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380124100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smtClean="0"/>
                        <a:t>Infrastructure needs</a:t>
                      </a:r>
                      <a:endParaRPr lang="en-US" sz="1800" baseline="0" dirty="0" smtClean="0"/>
                    </a:p>
                  </a:txBody>
                  <a:tcPr>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cap="all" baseline="0" dirty="0" smtClean="0"/>
                        <a:t>x</a:t>
                      </a:r>
                      <a:endParaRPr lang="en-US" sz="1800" cap="all" baseline="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algn="ctr"/>
                      <a:endParaRPr lang="en-US" sz="1800" cap="all" baseline="0" dirty="0"/>
                    </a:p>
                  </a:txBody>
                  <a:tcPr>
                    <a:lnL w="12700" cap="flat" cmpd="sng" algn="ctr">
                      <a:noFill/>
                      <a:prstDash val="solid"/>
                      <a:round/>
                      <a:headEnd type="none" w="med" len="med"/>
                      <a:tailEnd type="none" w="med" len="med"/>
                    </a:lnL>
                    <a:lnT w="12700" cmpd="sng">
                      <a:noFill/>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cap="all" baseline="0" dirty="0" smtClean="0"/>
                        <a:t>X</a:t>
                      </a:r>
                      <a:endParaRPr lang="en-US" sz="1800" cap="all" baseline="0" dirty="0"/>
                    </a:p>
                  </a:txBody>
                  <a:tcPr>
                    <a:lnT w="12700" cmpd="sng">
                      <a:noFill/>
                    </a:lnT>
                    <a:lnB w="12700" cap="flat" cmpd="sng" algn="ctr">
                      <a:solidFill>
                        <a:schemeClr val="tx1"/>
                      </a:solidFill>
                      <a:prstDash val="solid"/>
                      <a:round/>
                      <a:headEnd type="none" w="med" len="med"/>
                      <a:tailEnd type="none" w="med" len="med"/>
                    </a:lnB>
                    <a:solidFill>
                      <a:srgbClr val="FFCC99"/>
                    </a:solidFill>
                  </a:tcPr>
                </a:tc>
                <a:extLst>
                  <a:ext uri="{0D108BD9-81ED-4DB2-BD59-A6C34878D82A}">
                    <a16:rowId xmlns="" xmlns:a16="http://schemas.microsoft.com/office/drawing/2014/main" val="424458536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aseline="0" dirty="0" smtClean="0"/>
                    </a:p>
                  </a:txBody>
                  <a:tcPr>
                    <a:lnT w="12700" cap="flat" cmpd="sng" algn="ctr">
                      <a:solidFill>
                        <a:schemeClr val="tx1"/>
                      </a:solidFill>
                      <a:prstDash val="solid"/>
                      <a:round/>
                      <a:headEnd type="none" w="med" len="med"/>
                      <a:tailEnd type="none" w="med" len="med"/>
                    </a:lnT>
                    <a:solidFill>
                      <a:schemeClr val="bg1"/>
                    </a:solidFill>
                  </a:tcPr>
                </a:tc>
                <a:tc>
                  <a:txBody>
                    <a:bodyPr/>
                    <a:lstStyle/>
                    <a:p>
                      <a:pPr algn="ctr"/>
                      <a:endParaRPr lang="en-US" sz="1800" cap="all" baseline="0" dirty="0"/>
                    </a:p>
                  </a:txBody>
                  <a:tcPr>
                    <a:lnT w="12700" cap="flat" cmpd="sng" algn="ctr">
                      <a:solidFill>
                        <a:schemeClr val="tx1"/>
                      </a:solidFill>
                      <a:prstDash val="solid"/>
                      <a:round/>
                      <a:headEnd type="none" w="med" len="med"/>
                      <a:tailEnd type="none" w="med" len="med"/>
                    </a:lnT>
                    <a:solidFill>
                      <a:schemeClr val="bg1"/>
                    </a:solidFill>
                  </a:tcPr>
                </a:tc>
                <a:tc>
                  <a:txBody>
                    <a:bodyPr/>
                    <a:lstStyle/>
                    <a:p>
                      <a:pPr algn="ctr"/>
                      <a:endParaRPr lang="en-US" sz="1800" cap="all" baseline="0" dirty="0"/>
                    </a:p>
                  </a:txBody>
                  <a:tcPr>
                    <a:lnT w="12700" cap="flat" cmpd="sng" algn="ctr">
                      <a:solidFill>
                        <a:schemeClr val="tx1"/>
                      </a:solidFill>
                      <a:prstDash val="solid"/>
                      <a:round/>
                      <a:headEnd type="none" w="med" len="med"/>
                      <a:tailEnd type="none" w="med" len="med"/>
                    </a:lnT>
                    <a:solidFill>
                      <a:schemeClr val="bg1"/>
                    </a:solidFill>
                  </a:tcPr>
                </a:tc>
                <a:tc>
                  <a:txBody>
                    <a:bodyPr/>
                    <a:lstStyle/>
                    <a:p>
                      <a:pPr algn="ctr"/>
                      <a:endParaRPr lang="en-US" sz="1800" cap="all" baseline="0" dirty="0"/>
                    </a:p>
                  </a:txBody>
                  <a:tcP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 xmlns:a16="http://schemas.microsoft.com/office/drawing/2014/main" val="72259725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smtClean="0"/>
                    </a:p>
                  </a:txBody>
                  <a:tcPr>
                    <a:solidFill>
                      <a:schemeClr val="bg1"/>
                    </a:solidFill>
                  </a:tcPr>
                </a:tc>
                <a:tc>
                  <a:txBody>
                    <a:bodyPr/>
                    <a:lstStyle/>
                    <a:p>
                      <a:pPr algn="ctr"/>
                      <a:endParaRPr lang="en-US" sz="1800" cap="all" baseline="0" dirty="0"/>
                    </a:p>
                  </a:txBody>
                  <a:tcPr>
                    <a:solidFill>
                      <a:schemeClr val="bg1"/>
                    </a:solidFill>
                  </a:tcPr>
                </a:tc>
                <a:tc>
                  <a:txBody>
                    <a:bodyPr/>
                    <a:lstStyle/>
                    <a:p>
                      <a:pPr algn="ctr"/>
                      <a:endParaRPr lang="en-US" sz="1800" cap="all" baseline="0" dirty="0"/>
                    </a:p>
                  </a:txBody>
                  <a:tcPr>
                    <a:solidFill>
                      <a:schemeClr val="bg1"/>
                    </a:solidFill>
                  </a:tcPr>
                </a:tc>
                <a:tc>
                  <a:txBody>
                    <a:bodyPr/>
                    <a:lstStyle/>
                    <a:p>
                      <a:pPr algn="ctr"/>
                      <a:endParaRPr lang="en-US" sz="1800" cap="all" baseline="0" dirty="0"/>
                    </a:p>
                  </a:txBody>
                  <a:tcPr>
                    <a:solidFill>
                      <a:schemeClr val="bg1"/>
                    </a:solidFill>
                  </a:tcPr>
                </a:tc>
                <a:extLst>
                  <a:ext uri="{0D108BD9-81ED-4DB2-BD59-A6C34878D82A}">
                    <a16:rowId xmlns="" xmlns:a16="http://schemas.microsoft.com/office/drawing/2014/main" val="617110581"/>
                  </a:ext>
                </a:extLst>
              </a:tr>
            </a:tbl>
          </a:graphicData>
        </a:graphic>
      </p:graphicFrame>
    </p:spTree>
    <p:extLst>
      <p:ext uri="{BB962C8B-B14F-4D97-AF65-F5344CB8AC3E}">
        <p14:creationId xmlns:p14="http://schemas.microsoft.com/office/powerpoint/2010/main" val="27264451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066800"/>
          </a:xfrm>
        </p:spPr>
        <p:txBody>
          <a:bodyPr/>
          <a:lstStyle/>
          <a:p>
            <a:r>
              <a:rPr lang="en-US" dirty="0" smtClean="0">
                <a:effectLst>
                  <a:outerShdw blurRad="38100" dist="38100" dir="2700000" algn="tl">
                    <a:srgbClr val="000000">
                      <a:alpha val="43137"/>
                    </a:srgbClr>
                  </a:outerShdw>
                </a:effectLst>
              </a:rPr>
              <a:t>Where to Today…</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828800"/>
            <a:ext cx="8229600" cy="4477512"/>
          </a:xfrm>
        </p:spPr>
        <p:txBody>
          <a:bodyPr>
            <a:normAutofit/>
          </a:bodyPr>
          <a:lstStyle/>
          <a:p>
            <a:pPr>
              <a:spcBef>
                <a:spcPts val="0"/>
              </a:spcBef>
              <a:buClr>
                <a:schemeClr val="tx2">
                  <a:lumMod val="90000"/>
                  <a:lumOff val="10000"/>
                </a:schemeClr>
              </a:buClr>
            </a:pPr>
            <a:r>
              <a:rPr lang="en-US" dirty="0" smtClean="0"/>
              <a:t>Context</a:t>
            </a:r>
          </a:p>
          <a:p>
            <a:pPr lvl="1">
              <a:spcBef>
                <a:spcPts val="0"/>
              </a:spcBef>
              <a:buClr>
                <a:schemeClr val="accent1">
                  <a:lumMod val="75000"/>
                </a:schemeClr>
              </a:buClr>
            </a:pPr>
            <a:r>
              <a:rPr lang="en-US" dirty="0" smtClean="0">
                <a:solidFill>
                  <a:schemeClr val="accent1">
                    <a:lumMod val="75000"/>
                  </a:schemeClr>
                </a:solidFill>
              </a:rPr>
              <a:t>Forests &amp; climate </a:t>
            </a:r>
            <a:r>
              <a:rPr lang="en-US" dirty="0" smtClean="0">
                <a:solidFill>
                  <a:schemeClr val="accent1">
                    <a:lumMod val="75000"/>
                  </a:schemeClr>
                </a:solidFill>
              </a:rPr>
              <a:t>change</a:t>
            </a:r>
            <a:endParaRPr lang="en-US" dirty="0" smtClean="0">
              <a:solidFill>
                <a:schemeClr val="accent1">
                  <a:lumMod val="75000"/>
                </a:schemeClr>
              </a:solidFill>
            </a:endParaRPr>
          </a:p>
          <a:p>
            <a:pPr lvl="1">
              <a:spcBef>
                <a:spcPts val="0"/>
              </a:spcBef>
              <a:spcAft>
                <a:spcPts val="1200"/>
              </a:spcAft>
              <a:buClr>
                <a:schemeClr val="accent1">
                  <a:lumMod val="75000"/>
                </a:schemeClr>
              </a:buClr>
            </a:pPr>
            <a:r>
              <a:rPr lang="en-US" dirty="0" smtClean="0">
                <a:solidFill>
                  <a:schemeClr val="accent1">
                    <a:lumMod val="75000"/>
                  </a:schemeClr>
                </a:solidFill>
              </a:rPr>
              <a:t>Forest research project at University of Vermont</a:t>
            </a:r>
          </a:p>
          <a:p>
            <a:pPr>
              <a:spcBef>
                <a:spcPts val="0"/>
              </a:spcBef>
              <a:spcAft>
                <a:spcPts val="1200"/>
              </a:spcAft>
              <a:buClr>
                <a:schemeClr val="tx2">
                  <a:lumMod val="90000"/>
                  <a:lumOff val="10000"/>
                </a:schemeClr>
              </a:buClr>
            </a:pPr>
            <a:r>
              <a:rPr lang="en-US" dirty="0" smtClean="0"/>
              <a:t>Questions for today’s presentation</a:t>
            </a:r>
          </a:p>
          <a:p>
            <a:pPr>
              <a:spcBef>
                <a:spcPts val="0"/>
              </a:spcBef>
              <a:spcAft>
                <a:spcPts val="1200"/>
              </a:spcAft>
              <a:buClr>
                <a:schemeClr val="tx2">
                  <a:lumMod val="90000"/>
                  <a:lumOff val="10000"/>
                </a:schemeClr>
              </a:buClr>
            </a:pPr>
            <a:r>
              <a:rPr lang="en-US" dirty="0" smtClean="0"/>
              <a:t>Approach </a:t>
            </a:r>
          </a:p>
          <a:p>
            <a:pPr>
              <a:spcBef>
                <a:spcPts val="0"/>
              </a:spcBef>
              <a:spcAft>
                <a:spcPts val="1200"/>
              </a:spcAft>
              <a:buClr>
                <a:schemeClr val="tx2">
                  <a:lumMod val="90000"/>
                  <a:lumOff val="10000"/>
                </a:schemeClr>
              </a:buClr>
            </a:pPr>
            <a:r>
              <a:rPr lang="en-US" dirty="0" smtClean="0"/>
              <a:t>Findings</a:t>
            </a:r>
            <a:endParaRPr lang="en-US" dirty="0" smtClean="0"/>
          </a:p>
          <a:p>
            <a:pPr>
              <a:spcBef>
                <a:spcPts val="0"/>
              </a:spcBef>
              <a:buClr>
                <a:schemeClr val="tx2">
                  <a:lumMod val="90000"/>
                  <a:lumOff val="10000"/>
                </a:schemeClr>
              </a:buClr>
              <a:buFont typeface="Arial" panose="020B0604020202020204" pitchFamily="34" charset="0"/>
              <a:buChar char="•"/>
            </a:pPr>
            <a:r>
              <a:rPr lang="en-US" dirty="0" smtClean="0"/>
              <a:t>Next steps</a:t>
            </a:r>
            <a:endParaRPr lang="en-US" dirty="0"/>
          </a:p>
        </p:txBody>
      </p:sp>
    </p:spTree>
    <p:extLst>
      <p:ext uri="{BB962C8B-B14F-4D97-AF65-F5344CB8AC3E}">
        <p14:creationId xmlns:p14="http://schemas.microsoft.com/office/powerpoint/2010/main" val="12051659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9100"/>
            <a:ext cx="8229600" cy="762000"/>
          </a:xfrm>
        </p:spPr>
        <p:txBody>
          <a:bodyPr>
            <a:normAutofit/>
          </a:bodyPr>
          <a:lstStyle/>
          <a:p>
            <a:r>
              <a:rPr lang="en-US" sz="3000" dirty="0">
                <a:effectLst>
                  <a:outerShdw blurRad="38100" dist="38100" dir="2700000" algn="tl">
                    <a:srgbClr val="000000">
                      <a:alpha val="43137"/>
                    </a:srgbClr>
                  </a:outerShdw>
                </a:effectLst>
              </a:rPr>
              <a:t>Advisory Team: </a:t>
            </a:r>
            <a:r>
              <a:rPr lang="en-US" sz="3000" b="1" dirty="0">
                <a:effectLst>
                  <a:outerShdw blurRad="38100" dist="38100" dir="2700000" algn="tl">
                    <a:srgbClr val="000000">
                      <a:alpha val="43137"/>
                    </a:srgbClr>
                  </a:outerShdw>
                </a:effectLst>
              </a:rPr>
              <a:t>Potential Uses </a:t>
            </a:r>
            <a:r>
              <a:rPr lang="en-US" sz="3000" dirty="0">
                <a:effectLst>
                  <a:outerShdw blurRad="38100" dist="38100" dir="2700000" algn="tl">
                    <a:srgbClr val="000000">
                      <a:alpha val="43137"/>
                    </a:srgbClr>
                  </a:outerShdw>
                </a:effectLst>
              </a:rPr>
              <a:t>of data &amp; tool</a:t>
            </a:r>
            <a:endParaRPr lang="en-US" sz="3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02605051"/>
              </p:ext>
            </p:extLst>
          </p:nvPr>
        </p:nvGraphicFramePr>
        <p:xfrm>
          <a:off x="152400" y="1066800"/>
          <a:ext cx="8991600" cy="5364480"/>
        </p:xfrm>
        <a:graphic>
          <a:graphicData uri="http://schemas.openxmlformats.org/drawingml/2006/table">
            <a:tbl>
              <a:tblPr firstRow="1" bandRow="1">
                <a:tableStyleId>{5C22544A-7EE6-4342-B048-85BDC9FD1C3A}</a:tableStyleId>
              </a:tblPr>
              <a:tblGrid>
                <a:gridCol w="3581400">
                  <a:extLst>
                    <a:ext uri="{9D8B030D-6E8A-4147-A177-3AD203B41FA5}">
                      <a16:colId xmlns="" xmlns:a16="http://schemas.microsoft.com/office/drawing/2014/main" val="1720209060"/>
                    </a:ext>
                  </a:extLst>
                </a:gridCol>
                <a:gridCol w="1752600">
                  <a:extLst>
                    <a:ext uri="{9D8B030D-6E8A-4147-A177-3AD203B41FA5}">
                      <a16:colId xmlns="" xmlns:a16="http://schemas.microsoft.com/office/drawing/2014/main" val="4137845029"/>
                    </a:ext>
                  </a:extLst>
                </a:gridCol>
                <a:gridCol w="1828800">
                  <a:extLst>
                    <a:ext uri="{9D8B030D-6E8A-4147-A177-3AD203B41FA5}">
                      <a16:colId xmlns="" xmlns:a16="http://schemas.microsoft.com/office/drawing/2014/main" val="1206875132"/>
                    </a:ext>
                  </a:extLst>
                </a:gridCol>
                <a:gridCol w="1828800">
                  <a:extLst>
                    <a:ext uri="{9D8B030D-6E8A-4147-A177-3AD203B41FA5}">
                      <a16:colId xmlns="" xmlns:a16="http://schemas.microsoft.com/office/drawing/2014/main" val="1768380675"/>
                    </a:ext>
                  </a:extLst>
                </a:gridCol>
              </a:tblGrid>
              <a:tr h="855445">
                <a:tc>
                  <a:txBody>
                    <a:bodyPr/>
                    <a:lstStyle/>
                    <a:p>
                      <a:r>
                        <a:rPr lang="en-US" sz="2000" dirty="0" smtClean="0"/>
                        <a:t>Uses</a:t>
                      </a:r>
                      <a:r>
                        <a:rPr lang="en-US" sz="2000" baseline="0" dirty="0" smtClean="0"/>
                        <a:t> of data &amp; tool</a:t>
                      </a:r>
                      <a:endParaRPr lang="en-US" sz="20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smtClean="0"/>
                        <a:t>Larger Scale Management Groups</a:t>
                      </a:r>
                      <a:endParaRPr lang="en-US" sz="1800" baseline="0" dirty="0" smtClean="0"/>
                    </a:p>
                  </a:txBody>
                  <a:tcPr anchor="ctr"/>
                </a:tc>
                <a:tc>
                  <a:txBody>
                    <a:bodyPr/>
                    <a:lstStyle/>
                    <a:p>
                      <a:pPr algn="ctr"/>
                      <a:r>
                        <a:rPr lang="en-US" sz="1800" dirty="0" smtClean="0"/>
                        <a:t>Conservation Groups</a:t>
                      </a:r>
                      <a:endParaRPr lang="en-US" sz="1800" baseline="0" dirty="0" smtClean="0"/>
                    </a:p>
                  </a:txBody>
                  <a:tcPr anchor="ctr"/>
                </a:tc>
                <a:tc>
                  <a:txBody>
                    <a:bodyPr/>
                    <a:lstStyle/>
                    <a:p>
                      <a:pPr algn="ctr"/>
                      <a:r>
                        <a:rPr lang="en-US" sz="1800" baseline="0" dirty="0" smtClean="0"/>
                        <a:t>Smaller Scale Forest </a:t>
                      </a:r>
                      <a:r>
                        <a:rPr lang="en-US" sz="1800" baseline="0" dirty="0" err="1" smtClean="0"/>
                        <a:t>Mgmt</a:t>
                      </a:r>
                      <a:r>
                        <a:rPr lang="en-US" sz="1800" baseline="0" dirty="0" smtClean="0"/>
                        <a:t> </a:t>
                      </a:r>
                      <a:r>
                        <a:rPr lang="en-US" sz="1800" baseline="0" dirty="0" err="1" smtClean="0"/>
                        <a:t>Gps</a:t>
                      </a:r>
                      <a:endParaRPr lang="en-US" sz="1800" baseline="0" dirty="0" smtClean="0"/>
                    </a:p>
                  </a:txBody>
                  <a:tcPr anchor="b"/>
                </a:tc>
                <a:extLst>
                  <a:ext uri="{0D108BD9-81ED-4DB2-BD59-A6C34878D82A}">
                    <a16:rowId xmlns="" xmlns:a16="http://schemas.microsoft.com/office/drawing/2014/main" val="175173725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smtClean="0"/>
                        <a:t>Set priorities for conservation</a:t>
                      </a:r>
                    </a:p>
                  </a:txBody>
                  <a:tcPr>
                    <a:solidFill>
                      <a:schemeClr val="bg1"/>
                    </a:solidFill>
                  </a:tcPr>
                </a:tc>
                <a:tc>
                  <a:txBody>
                    <a:bodyPr/>
                    <a:lstStyle/>
                    <a:p>
                      <a:pPr algn="ctr"/>
                      <a:r>
                        <a:rPr lang="en-US" sz="1800" b="0" cap="all" baseline="0" dirty="0" smtClean="0"/>
                        <a:t>x</a:t>
                      </a:r>
                      <a:endParaRPr lang="en-US" sz="1800" b="0" cap="all" baseline="0" dirty="0"/>
                    </a:p>
                  </a:txBody>
                  <a:tcPr>
                    <a:solidFill>
                      <a:srgbClr val="FFC000"/>
                    </a:solidFill>
                  </a:tcPr>
                </a:tc>
                <a:tc>
                  <a:txBody>
                    <a:bodyPr/>
                    <a:lstStyle/>
                    <a:p>
                      <a:pPr algn="ctr"/>
                      <a:r>
                        <a:rPr lang="en-US" sz="1800" b="0" cap="all" baseline="0" dirty="0" smtClean="0"/>
                        <a:t>x</a:t>
                      </a:r>
                      <a:endParaRPr lang="en-US" sz="1800" b="0" cap="all" baseline="0" dirty="0"/>
                    </a:p>
                  </a:txBody>
                  <a:tcPr>
                    <a:solidFill>
                      <a:srgbClr val="FFC000"/>
                    </a:solidFill>
                  </a:tcPr>
                </a:tc>
                <a:tc>
                  <a:txBody>
                    <a:bodyPr/>
                    <a:lstStyle/>
                    <a:p>
                      <a:pPr algn="ctr"/>
                      <a:r>
                        <a:rPr lang="en-US" sz="1800" b="0" cap="all" baseline="0" dirty="0" smtClean="0"/>
                        <a:t>X</a:t>
                      </a:r>
                      <a:endParaRPr lang="en-US" sz="1800" b="0" cap="all" baseline="0" dirty="0"/>
                    </a:p>
                  </a:txBody>
                  <a:tcPr>
                    <a:solidFill>
                      <a:srgbClr val="FFC000"/>
                    </a:solidFill>
                  </a:tcPr>
                </a:tc>
                <a:extLst>
                  <a:ext uri="{0D108BD9-81ED-4DB2-BD59-A6C34878D82A}">
                    <a16:rowId xmlns="" xmlns:a16="http://schemas.microsoft.com/office/drawing/2014/main" val="117847465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smtClean="0"/>
                        <a:t>Set priorities</a:t>
                      </a:r>
                      <a:r>
                        <a:rPr lang="en-US" sz="1800" b="0" baseline="0" dirty="0" smtClean="0"/>
                        <a:t> for</a:t>
                      </a:r>
                      <a:r>
                        <a:rPr lang="en-US" sz="1800" b="0" dirty="0" smtClean="0"/>
                        <a:t> management</a:t>
                      </a:r>
                    </a:p>
                  </a:txBody>
                  <a:tcPr>
                    <a:solidFill>
                      <a:schemeClr val="bg1"/>
                    </a:solidFill>
                  </a:tcPr>
                </a:tc>
                <a:tc>
                  <a:txBody>
                    <a:bodyPr/>
                    <a:lstStyle/>
                    <a:p>
                      <a:pPr algn="ctr"/>
                      <a:r>
                        <a:rPr lang="en-US" sz="1800" b="0" cap="all" baseline="0" dirty="0" smtClean="0"/>
                        <a:t>x</a:t>
                      </a:r>
                      <a:endParaRPr lang="en-US" sz="1800" b="0" cap="all" baseline="0" dirty="0"/>
                    </a:p>
                  </a:txBody>
                  <a:tcPr>
                    <a:solidFill>
                      <a:srgbClr val="FFC000"/>
                    </a:solidFill>
                  </a:tcPr>
                </a:tc>
                <a:tc>
                  <a:txBody>
                    <a:bodyPr/>
                    <a:lstStyle/>
                    <a:p>
                      <a:pPr algn="ctr"/>
                      <a:r>
                        <a:rPr lang="en-US" sz="1800" b="0" cap="all" baseline="0" dirty="0" smtClean="0"/>
                        <a:t>x</a:t>
                      </a:r>
                      <a:endParaRPr lang="en-US" sz="1800" b="0" cap="all" baseline="0" dirty="0"/>
                    </a:p>
                  </a:txBody>
                  <a:tcPr>
                    <a:solidFill>
                      <a:srgbClr val="FFC000"/>
                    </a:solidFill>
                  </a:tcPr>
                </a:tc>
                <a:tc>
                  <a:txBody>
                    <a:bodyPr/>
                    <a:lstStyle/>
                    <a:p>
                      <a:pPr algn="ctr"/>
                      <a:r>
                        <a:rPr lang="en-US" sz="1800" b="0" cap="all" baseline="0" dirty="0" smtClean="0"/>
                        <a:t>x</a:t>
                      </a:r>
                      <a:endParaRPr lang="en-US" sz="1800" b="0" cap="all" baseline="0" dirty="0"/>
                    </a:p>
                  </a:txBody>
                  <a:tcPr>
                    <a:solidFill>
                      <a:srgbClr val="FFC000"/>
                    </a:solidFill>
                  </a:tcPr>
                </a:tc>
                <a:extLst>
                  <a:ext uri="{0D108BD9-81ED-4DB2-BD59-A6C34878D82A}">
                    <a16:rowId xmlns="" xmlns:a16="http://schemas.microsoft.com/office/drawing/2014/main" val="51939835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baseline="0" dirty="0" smtClean="0"/>
                        <a:t>Assess management strategies</a:t>
                      </a: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b="0" cap="all" baseline="0" dirty="0" smtClean="0"/>
                        <a:t>x</a:t>
                      </a:r>
                      <a:endParaRPr lang="en-US" sz="1800" b="0" cap="all" baseline="0" dirty="0"/>
                    </a:p>
                  </a:txBody>
                  <a:tcPr>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1800" b="0" cap="all" baseline="0" dirty="0" smtClean="0"/>
                        <a:t>x</a:t>
                      </a:r>
                      <a:endParaRPr lang="en-US" sz="1800" b="0" cap="all" baseline="0" dirty="0"/>
                    </a:p>
                  </a:txBody>
                  <a:tcPr>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1800" b="0" cap="all" baseline="0" dirty="0" smtClean="0"/>
                        <a:t>x</a:t>
                      </a:r>
                      <a:endParaRPr lang="en-US" sz="1800" b="0" cap="all" baseline="0" dirty="0"/>
                    </a:p>
                  </a:txBody>
                  <a:tcPr>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 xmlns:a16="http://schemas.microsoft.com/office/drawing/2014/main" val="245750010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baseline="0" dirty="0" smtClean="0"/>
                        <a:t>Erosion potential</a:t>
                      </a:r>
                    </a:p>
                  </a:txBody>
                  <a:tcPr>
                    <a:lnT w="12700" cap="flat" cmpd="sng" algn="ctr">
                      <a:solidFill>
                        <a:schemeClr val="tx1"/>
                      </a:solidFill>
                      <a:prstDash val="solid"/>
                      <a:round/>
                      <a:headEnd type="none" w="med" len="med"/>
                      <a:tailEnd type="none" w="med" len="med"/>
                    </a:lnT>
                    <a:solidFill>
                      <a:schemeClr val="bg1"/>
                    </a:solidFill>
                  </a:tcPr>
                </a:tc>
                <a:tc>
                  <a:txBody>
                    <a:bodyPr/>
                    <a:lstStyle/>
                    <a:p>
                      <a:pPr algn="ctr"/>
                      <a:r>
                        <a:rPr lang="en-US" sz="1800" b="0" cap="all" baseline="0" dirty="0" smtClean="0"/>
                        <a:t>x</a:t>
                      </a:r>
                      <a:endParaRPr lang="en-US" sz="1800" b="0" cap="all" baseline="0" dirty="0"/>
                    </a:p>
                  </a:txBody>
                  <a:tcPr>
                    <a:lnT w="12700" cap="flat" cmpd="sng" algn="ctr">
                      <a:solidFill>
                        <a:schemeClr val="tx1"/>
                      </a:solidFill>
                      <a:prstDash val="solid"/>
                      <a:round/>
                      <a:headEnd type="none" w="med" len="med"/>
                      <a:tailEnd type="none" w="med" len="med"/>
                    </a:lnT>
                    <a:solidFill>
                      <a:srgbClr val="FFC000"/>
                    </a:solidFill>
                  </a:tcPr>
                </a:tc>
                <a:tc>
                  <a:txBody>
                    <a:bodyPr/>
                    <a:lstStyle/>
                    <a:p>
                      <a:pPr algn="ctr"/>
                      <a:r>
                        <a:rPr lang="en-US" sz="1800" b="0" cap="all" baseline="0" dirty="0" smtClean="0"/>
                        <a:t>x</a:t>
                      </a:r>
                      <a:endParaRPr lang="en-US" sz="1800" b="0" cap="all" baseline="0" dirty="0"/>
                    </a:p>
                  </a:txBody>
                  <a:tcPr>
                    <a:lnT w="12700" cap="flat" cmpd="sng" algn="ctr">
                      <a:solidFill>
                        <a:schemeClr val="tx1"/>
                      </a:solidFill>
                      <a:prstDash val="solid"/>
                      <a:round/>
                      <a:headEnd type="none" w="med" len="med"/>
                      <a:tailEnd type="none" w="med" len="med"/>
                    </a:lnT>
                    <a:solidFill>
                      <a:srgbClr val="FFC000"/>
                    </a:solidFill>
                  </a:tcPr>
                </a:tc>
                <a:tc>
                  <a:txBody>
                    <a:bodyPr/>
                    <a:lstStyle/>
                    <a:p>
                      <a:pPr algn="ctr"/>
                      <a:r>
                        <a:rPr lang="en-US" sz="1800" b="0" cap="all" baseline="0" dirty="0" smtClean="0"/>
                        <a:t>x</a:t>
                      </a:r>
                      <a:endParaRPr lang="en-US" sz="1800" b="0" cap="all" baseline="0" dirty="0"/>
                    </a:p>
                  </a:txBody>
                  <a:tcPr>
                    <a:lnT w="12700" cap="flat" cmpd="sng" algn="ctr">
                      <a:solidFill>
                        <a:schemeClr val="tx1"/>
                      </a:solidFill>
                      <a:prstDash val="solid"/>
                      <a:round/>
                      <a:headEnd type="none" w="med" len="med"/>
                      <a:tailEnd type="none" w="med" len="med"/>
                    </a:lnT>
                    <a:solidFill>
                      <a:srgbClr val="FFC000"/>
                    </a:solidFill>
                  </a:tcPr>
                </a:tc>
                <a:extLst>
                  <a:ext uri="{0D108BD9-81ED-4DB2-BD59-A6C34878D82A}">
                    <a16:rowId xmlns="" xmlns:a16="http://schemas.microsoft.com/office/drawing/2014/main" val="326267020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baseline="0" dirty="0" smtClean="0"/>
                        <a:t>Drought susceptibility</a:t>
                      </a:r>
                    </a:p>
                  </a:txBody>
                  <a:tcPr>
                    <a:solidFill>
                      <a:schemeClr val="bg1"/>
                    </a:solidFill>
                  </a:tcPr>
                </a:tc>
                <a:tc>
                  <a:txBody>
                    <a:bodyPr/>
                    <a:lstStyle/>
                    <a:p>
                      <a:pPr algn="ctr"/>
                      <a:r>
                        <a:rPr lang="en-US" sz="1800" b="0" cap="all" baseline="0" dirty="0" smtClean="0"/>
                        <a:t>x</a:t>
                      </a:r>
                      <a:endParaRPr lang="en-US" sz="1800" b="0" cap="all" baseline="0" dirty="0"/>
                    </a:p>
                  </a:txBody>
                  <a:tcPr>
                    <a:solidFill>
                      <a:srgbClr val="FFC000"/>
                    </a:solidFill>
                  </a:tcPr>
                </a:tc>
                <a:tc>
                  <a:txBody>
                    <a:bodyPr/>
                    <a:lstStyle/>
                    <a:p>
                      <a:pPr algn="ctr"/>
                      <a:r>
                        <a:rPr lang="en-US" sz="1800" b="0" cap="all" baseline="0" dirty="0" smtClean="0"/>
                        <a:t>x</a:t>
                      </a:r>
                      <a:endParaRPr lang="en-US" sz="1800" b="0" cap="all" baseline="0" dirty="0"/>
                    </a:p>
                  </a:txBody>
                  <a:tcPr>
                    <a:solidFill>
                      <a:srgbClr val="FFC000"/>
                    </a:solidFill>
                  </a:tcPr>
                </a:tc>
                <a:tc>
                  <a:txBody>
                    <a:bodyPr/>
                    <a:lstStyle/>
                    <a:p>
                      <a:pPr algn="ctr"/>
                      <a:r>
                        <a:rPr lang="en-US" sz="1800" b="0" cap="all" baseline="0" dirty="0" smtClean="0"/>
                        <a:t>x</a:t>
                      </a:r>
                      <a:endParaRPr lang="en-US" sz="1800" b="0" cap="all" baseline="0" dirty="0"/>
                    </a:p>
                  </a:txBody>
                  <a:tcPr>
                    <a:solidFill>
                      <a:srgbClr val="FFC000"/>
                    </a:solidFill>
                  </a:tcPr>
                </a:tc>
                <a:extLst>
                  <a:ext uri="{0D108BD9-81ED-4DB2-BD59-A6C34878D82A}">
                    <a16:rowId xmlns="" xmlns:a16="http://schemas.microsoft.com/office/drawing/2014/main" val="39660230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baseline="0" dirty="0" smtClean="0"/>
                        <a:t>Flood resiliency</a:t>
                      </a: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b="0" cap="all" baseline="0" dirty="0" smtClean="0"/>
                        <a:t>x</a:t>
                      </a:r>
                      <a:endParaRPr lang="en-US" sz="1800" b="0" cap="all" baseline="0" dirty="0"/>
                    </a:p>
                  </a:txBody>
                  <a:tcPr>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1800" b="0" cap="all" baseline="0" dirty="0" smtClean="0"/>
                        <a:t>x</a:t>
                      </a:r>
                      <a:endParaRPr lang="en-US" sz="1800" b="0" cap="all" baseline="0" dirty="0"/>
                    </a:p>
                  </a:txBody>
                  <a:tcPr>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1800" b="0" cap="all" baseline="0" dirty="0" smtClean="0"/>
                        <a:t>x</a:t>
                      </a:r>
                      <a:endParaRPr lang="en-US" sz="1800" b="0" cap="all" baseline="0" dirty="0"/>
                    </a:p>
                  </a:txBody>
                  <a:tcPr>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 xmlns:a16="http://schemas.microsoft.com/office/drawing/2014/main" val="212762986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aseline="0" dirty="0" smtClean="0"/>
                        <a:t>Pest/disease risk</a:t>
                      </a:r>
                    </a:p>
                  </a:txBody>
                  <a:tcPr>
                    <a:lnR w="12700" cmpd="sng">
                      <a:noFill/>
                    </a:lnR>
                    <a:lnT w="12700" cap="flat" cmpd="sng" algn="ctr">
                      <a:solidFill>
                        <a:schemeClr val="tx1"/>
                      </a:solidFill>
                      <a:prstDash val="solid"/>
                      <a:round/>
                      <a:headEnd type="none" w="med" len="med"/>
                      <a:tailEnd type="none" w="med" len="med"/>
                    </a:lnT>
                    <a:solidFill>
                      <a:schemeClr val="bg1"/>
                    </a:solidFill>
                  </a:tcPr>
                </a:tc>
                <a:tc>
                  <a:txBody>
                    <a:bodyPr/>
                    <a:lstStyle/>
                    <a:p>
                      <a:pPr algn="ctr"/>
                      <a:r>
                        <a:rPr lang="en-US" sz="1800" cap="all" baseline="0" dirty="0" smtClean="0"/>
                        <a:t>x</a:t>
                      </a:r>
                      <a:endParaRPr lang="en-US" sz="1800" cap="all" baseline="0" dirty="0"/>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CC99"/>
                    </a:solidFill>
                  </a:tcPr>
                </a:tc>
                <a:tc>
                  <a:txBody>
                    <a:bodyPr/>
                    <a:lstStyle/>
                    <a:p>
                      <a:pPr algn="ctr"/>
                      <a:endParaRPr lang="en-US" sz="1800" cap="all" baseline="0" dirty="0"/>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r>
                        <a:rPr lang="en-US" sz="1800" cap="all" baseline="0" dirty="0" smtClean="0"/>
                        <a:t>X</a:t>
                      </a:r>
                      <a:endParaRPr lang="en-US" sz="1800" cap="all" baseline="0" dirty="0"/>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CC99"/>
                    </a:solidFill>
                  </a:tcPr>
                </a:tc>
                <a:extLst>
                  <a:ext uri="{0D108BD9-81ED-4DB2-BD59-A6C34878D82A}">
                    <a16:rowId xmlns="" xmlns:a16="http://schemas.microsoft.com/office/drawing/2014/main" val="91277973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aseline="0" dirty="0" smtClean="0"/>
                        <a:t>Identify areas of </a:t>
                      </a:r>
                      <a:r>
                        <a:rPr lang="en-US" sz="1800" baseline="0" dirty="0" err="1" smtClean="0"/>
                        <a:t>refugia</a:t>
                      </a:r>
                      <a:endParaRPr lang="en-US" sz="1800" baseline="0" dirty="0" smtClean="0"/>
                    </a:p>
                  </a:txBody>
                  <a:tcPr>
                    <a:lnR w="12700" cmpd="sng">
                      <a:noFill/>
                    </a:lnR>
                    <a:lnB w="12700" cap="flat" cmpd="sng" algn="ctr">
                      <a:noFill/>
                      <a:prstDash val="solid"/>
                      <a:round/>
                      <a:headEnd type="none" w="med" len="med"/>
                      <a:tailEnd type="none" w="med" len="med"/>
                    </a:lnB>
                    <a:solidFill>
                      <a:schemeClr val="bg1"/>
                    </a:solidFill>
                  </a:tcPr>
                </a:tc>
                <a:tc>
                  <a:txBody>
                    <a:bodyPr/>
                    <a:lstStyle/>
                    <a:p>
                      <a:pPr algn="ctr"/>
                      <a:r>
                        <a:rPr lang="en-US" sz="1800" cap="all" baseline="0" dirty="0" smtClean="0"/>
                        <a:t>x</a:t>
                      </a:r>
                      <a:endParaRPr lang="en-US" sz="1800" cap="all" baseline="0" dirty="0"/>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algn="ctr"/>
                      <a:r>
                        <a:rPr lang="en-US" sz="1800" cap="all" baseline="0" dirty="0" smtClean="0"/>
                        <a:t>x</a:t>
                      </a:r>
                      <a:endParaRPr lang="en-US" sz="1800" cap="all" baseline="0" dirty="0"/>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algn="ctr"/>
                      <a:endParaRPr lang="en-US" sz="1800" cap="all" baseline="0" dirty="0"/>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42196508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aseline="0" dirty="0" smtClean="0"/>
                        <a:t>Habitat suitability/fragmentation</a:t>
                      </a:r>
                      <a:endParaRPr lang="en-US" sz="1800" dirty="0" smtClean="0"/>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r>
                        <a:rPr lang="en-US" sz="1800" cap="all" baseline="0" dirty="0" smtClean="0"/>
                        <a:t>x</a:t>
                      </a:r>
                      <a:endParaRPr lang="en-US" sz="1800" cap="all" baseline="0" dirty="0"/>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FFCC99"/>
                    </a:solidFill>
                  </a:tcPr>
                </a:tc>
                <a:tc>
                  <a:txBody>
                    <a:bodyPr/>
                    <a:lstStyle/>
                    <a:p>
                      <a:pPr algn="ctr"/>
                      <a:r>
                        <a:rPr lang="en-US" sz="1800" cap="all" baseline="0" dirty="0" smtClean="0"/>
                        <a:t>X</a:t>
                      </a:r>
                      <a:endParaRPr lang="en-US" sz="1800" cap="all" baseline="0" dirty="0"/>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FFCC99"/>
                    </a:solidFill>
                  </a:tcPr>
                </a:tc>
                <a:tc>
                  <a:txBody>
                    <a:bodyPr/>
                    <a:lstStyle/>
                    <a:p>
                      <a:pPr algn="ctr"/>
                      <a:endParaRPr lang="en-US" sz="1800" cap="all" baseline="0" dirty="0"/>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380124100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t>Infrastructure needs</a:t>
                      </a:r>
                      <a:endParaRPr lang="en-US" sz="1800" baseline="0" dirty="0" smtClean="0"/>
                    </a:p>
                  </a:txBody>
                  <a:tcPr>
                    <a:lnR w="12700" cmpd="sng">
                      <a:noFill/>
                    </a:lnR>
                    <a:lnT w="12700" cmpd="sng">
                      <a:noFill/>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cap="all" baseline="0" dirty="0" smtClean="0"/>
                        <a:t>x</a:t>
                      </a:r>
                      <a:endParaRPr lang="en-US" sz="1800" cap="all" baseline="0" dirty="0"/>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algn="ctr"/>
                      <a:endParaRPr lang="en-US" sz="1800" cap="all" baseline="0" dirty="0"/>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cap="all" baseline="0" dirty="0" smtClean="0"/>
                        <a:t>X</a:t>
                      </a:r>
                      <a:endParaRPr lang="en-US" sz="1800" cap="all" baseline="0" dirty="0"/>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99"/>
                    </a:solidFill>
                  </a:tcPr>
                </a:tc>
                <a:extLst>
                  <a:ext uri="{0D108BD9-81ED-4DB2-BD59-A6C34878D82A}">
                    <a16:rowId xmlns="" xmlns:a16="http://schemas.microsoft.com/office/drawing/2014/main" val="424458536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aseline="0" dirty="0" smtClean="0"/>
                        <a:t>Snow holding</a:t>
                      </a:r>
                    </a:p>
                  </a:txBody>
                  <a:tcPr>
                    <a:lnR w="12700" cmpd="sng">
                      <a:noFill/>
                    </a:lnR>
                    <a:lnT w="12700" cap="flat" cmpd="sng" algn="ctr">
                      <a:solidFill>
                        <a:schemeClr val="tx1"/>
                      </a:solidFill>
                      <a:prstDash val="solid"/>
                      <a:round/>
                      <a:headEnd type="none" w="med" len="med"/>
                      <a:tailEnd type="none" w="med" len="med"/>
                    </a:lnT>
                    <a:solidFill>
                      <a:schemeClr val="bg1"/>
                    </a:solidFill>
                  </a:tcPr>
                </a:tc>
                <a:tc>
                  <a:txBody>
                    <a:bodyPr/>
                    <a:lstStyle/>
                    <a:p>
                      <a:pPr algn="ctr"/>
                      <a:r>
                        <a:rPr lang="en-US" sz="1800" cap="all" baseline="0" dirty="0" smtClean="0"/>
                        <a:t>x</a:t>
                      </a:r>
                      <a:endParaRPr lang="en-US" sz="1800" cap="all" baseline="0" dirty="0"/>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D4CF5D"/>
                    </a:solidFill>
                  </a:tcPr>
                </a:tc>
                <a:tc>
                  <a:txBody>
                    <a:bodyPr/>
                    <a:lstStyle/>
                    <a:p>
                      <a:pPr algn="ctr"/>
                      <a:endParaRPr lang="en-US" sz="1800" cap="all" baseline="0" dirty="0"/>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endParaRPr lang="en-US" sz="1800" cap="all" baseline="0" dirty="0"/>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72259725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t>Species distribution</a:t>
                      </a:r>
                    </a:p>
                  </a:txBody>
                  <a:tcPr>
                    <a:lnR w="12700" cmpd="sng">
                      <a:noFill/>
                    </a:lnR>
                    <a:solidFill>
                      <a:schemeClr val="bg1"/>
                    </a:solidFill>
                  </a:tcPr>
                </a:tc>
                <a:tc>
                  <a:txBody>
                    <a:bodyPr/>
                    <a:lstStyle/>
                    <a:p>
                      <a:pPr algn="ctr"/>
                      <a:r>
                        <a:rPr lang="en-US" sz="1800" cap="all" baseline="0" dirty="0" smtClean="0"/>
                        <a:t>X</a:t>
                      </a:r>
                      <a:endParaRPr lang="en-US" sz="1800" cap="all" baseline="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4CF5D"/>
                    </a:solidFill>
                  </a:tcPr>
                </a:tc>
                <a:tc>
                  <a:txBody>
                    <a:bodyPr/>
                    <a:lstStyle/>
                    <a:p>
                      <a:pPr algn="ctr"/>
                      <a:endParaRPr lang="en-US" sz="1800" cap="all" baseline="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US" sz="1800" cap="all" baseline="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617110581"/>
                  </a:ext>
                </a:extLst>
              </a:tr>
            </a:tbl>
          </a:graphicData>
        </a:graphic>
      </p:graphicFrame>
    </p:spTree>
    <p:extLst>
      <p:ext uri="{BB962C8B-B14F-4D97-AF65-F5344CB8AC3E}">
        <p14:creationId xmlns:p14="http://schemas.microsoft.com/office/powerpoint/2010/main" val="34194322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229600" cy="762000"/>
          </a:xfrm>
        </p:spPr>
        <p:txBody>
          <a:bodyPr>
            <a:normAutofit/>
          </a:bodyPr>
          <a:lstStyle/>
          <a:p>
            <a:r>
              <a:rPr lang="en-US" sz="3000" dirty="0">
                <a:effectLst>
                  <a:outerShdw blurRad="38100" dist="38100" dir="2700000" algn="tl">
                    <a:srgbClr val="000000">
                      <a:alpha val="43137"/>
                    </a:srgbClr>
                  </a:outerShdw>
                </a:effectLst>
              </a:rPr>
              <a:t>Advisory Team: </a:t>
            </a:r>
            <a:r>
              <a:rPr lang="en-US" sz="3000" b="1" dirty="0" smtClean="0">
                <a:effectLst>
                  <a:outerShdw blurRad="38100" dist="38100" dir="2700000" algn="tl">
                    <a:srgbClr val="000000">
                      <a:alpha val="43137"/>
                    </a:srgbClr>
                  </a:outerShdw>
                </a:effectLst>
              </a:rPr>
              <a:t>Factors </a:t>
            </a:r>
            <a:r>
              <a:rPr lang="en-US" sz="3000" b="1" dirty="0">
                <a:effectLst>
                  <a:outerShdw blurRad="38100" dist="38100" dir="2700000" algn="tl">
                    <a:srgbClr val="000000">
                      <a:alpha val="43137"/>
                    </a:srgbClr>
                  </a:outerShdw>
                </a:effectLst>
              </a:rPr>
              <a:t>affecting use </a:t>
            </a:r>
            <a:r>
              <a:rPr lang="en-US" sz="3000" dirty="0">
                <a:effectLst>
                  <a:outerShdw blurRad="38100" dist="38100" dir="2700000" algn="tl">
                    <a:srgbClr val="000000">
                      <a:alpha val="43137"/>
                    </a:srgbClr>
                  </a:outerShdw>
                </a:effectLst>
              </a:rPr>
              <a:t>of tool</a:t>
            </a:r>
            <a:endParaRPr lang="en-US" sz="3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78705826"/>
              </p:ext>
            </p:extLst>
          </p:nvPr>
        </p:nvGraphicFramePr>
        <p:xfrm>
          <a:off x="149994" y="990600"/>
          <a:ext cx="8765406" cy="4754880"/>
        </p:xfrm>
        <a:graphic>
          <a:graphicData uri="http://schemas.openxmlformats.org/drawingml/2006/table">
            <a:tbl>
              <a:tblPr firstRow="1" bandRow="1">
                <a:tableStyleId>{5C22544A-7EE6-4342-B048-85BDC9FD1C3A}</a:tableStyleId>
              </a:tblPr>
              <a:tblGrid>
                <a:gridCol w="3202806">
                  <a:extLst>
                    <a:ext uri="{9D8B030D-6E8A-4147-A177-3AD203B41FA5}">
                      <a16:colId xmlns="" xmlns:a16="http://schemas.microsoft.com/office/drawing/2014/main" val="1720209060"/>
                    </a:ext>
                  </a:extLst>
                </a:gridCol>
                <a:gridCol w="1981200">
                  <a:extLst>
                    <a:ext uri="{9D8B030D-6E8A-4147-A177-3AD203B41FA5}">
                      <a16:colId xmlns="" xmlns:a16="http://schemas.microsoft.com/office/drawing/2014/main" val="4137845029"/>
                    </a:ext>
                  </a:extLst>
                </a:gridCol>
                <a:gridCol w="1752600">
                  <a:extLst>
                    <a:ext uri="{9D8B030D-6E8A-4147-A177-3AD203B41FA5}">
                      <a16:colId xmlns="" xmlns:a16="http://schemas.microsoft.com/office/drawing/2014/main" val="1206875132"/>
                    </a:ext>
                  </a:extLst>
                </a:gridCol>
                <a:gridCol w="1828800">
                  <a:extLst>
                    <a:ext uri="{9D8B030D-6E8A-4147-A177-3AD203B41FA5}">
                      <a16:colId xmlns="" xmlns:a16="http://schemas.microsoft.com/office/drawing/2014/main" val="1768380675"/>
                    </a:ext>
                  </a:extLst>
                </a:gridCol>
              </a:tblGrid>
              <a:tr h="762000">
                <a:tc>
                  <a:txBody>
                    <a:bodyPr/>
                    <a:lstStyle/>
                    <a:p>
                      <a:pPr algn="ctr"/>
                      <a:r>
                        <a:rPr lang="en-US" sz="2000" dirty="0" smtClean="0"/>
                        <a:t>Factors</a:t>
                      </a:r>
                      <a:endParaRPr lang="en-US" sz="20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700" dirty="0" smtClean="0"/>
                        <a:t>Larger Scale Management Groups</a:t>
                      </a:r>
                      <a:endParaRPr lang="en-US" sz="1700" baseline="0" dirty="0" smtClean="0"/>
                    </a:p>
                  </a:txBody>
                  <a:tcPr anchor="ctr"/>
                </a:tc>
                <a:tc>
                  <a:txBody>
                    <a:bodyPr/>
                    <a:lstStyle/>
                    <a:p>
                      <a:pPr algn="ctr"/>
                      <a:r>
                        <a:rPr lang="en-US" sz="1700" dirty="0" smtClean="0"/>
                        <a:t>Conservation Groups</a:t>
                      </a:r>
                      <a:endParaRPr lang="en-US" sz="1700" baseline="0" dirty="0" smtClean="0"/>
                    </a:p>
                  </a:txBody>
                  <a:tcPr anchor="ctr">
                    <a:lnB w="38100" cmpd="sng">
                      <a:noFill/>
                    </a:lnB>
                  </a:tcPr>
                </a:tc>
                <a:tc>
                  <a:txBody>
                    <a:bodyPr/>
                    <a:lstStyle/>
                    <a:p>
                      <a:pPr algn="ctr"/>
                      <a:r>
                        <a:rPr lang="en-US" sz="1700" baseline="0" dirty="0" smtClean="0"/>
                        <a:t>Smaller Scale Forest </a:t>
                      </a:r>
                      <a:r>
                        <a:rPr lang="en-US" sz="1700" baseline="0" dirty="0" err="1" smtClean="0"/>
                        <a:t>Mgmt</a:t>
                      </a:r>
                      <a:r>
                        <a:rPr lang="en-US" sz="1700" baseline="0" dirty="0" smtClean="0"/>
                        <a:t> </a:t>
                      </a:r>
                      <a:r>
                        <a:rPr lang="en-US" sz="1700" baseline="0" dirty="0" err="1" smtClean="0"/>
                        <a:t>Gps</a:t>
                      </a:r>
                      <a:endParaRPr lang="en-US" sz="1700" baseline="0" dirty="0" smtClean="0"/>
                    </a:p>
                  </a:txBody>
                  <a:tcPr anchor="b"/>
                </a:tc>
                <a:extLst>
                  <a:ext uri="{0D108BD9-81ED-4DB2-BD59-A6C34878D82A}">
                    <a16:rowId xmlns="" xmlns:a16="http://schemas.microsoft.com/office/drawing/2014/main" val="1751737254"/>
                  </a:ext>
                </a:extLst>
              </a:tr>
              <a:tr h="370840">
                <a:tc>
                  <a:txBody>
                    <a:bodyPr/>
                    <a:lstStyle/>
                    <a:p>
                      <a:pPr marL="0" indent="0">
                        <a:buFont typeface="Arial" panose="020B0604020202020204" pitchFamily="34" charset="0"/>
                        <a:buNone/>
                      </a:pPr>
                      <a:endParaRPr lang="en-US" sz="1800" baseline="0" dirty="0" smtClean="0">
                        <a:solidFill>
                          <a:schemeClr val="tx1"/>
                        </a:solidFill>
                      </a:endParaRPr>
                    </a:p>
                  </a:txBody>
                  <a:tcPr>
                    <a:lnR w="12700" cap="flat" cmpd="sng" algn="ctr">
                      <a:solidFill>
                        <a:schemeClr val="tx1"/>
                      </a:solidFill>
                      <a:prstDash val="solid"/>
                      <a:round/>
                      <a:headEnd type="none" w="med" len="med"/>
                      <a:tailEnd type="none" w="med" len="med"/>
                    </a:lnR>
                    <a:noFill/>
                  </a:tcPr>
                </a:tc>
                <a:tc>
                  <a:txBody>
                    <a:bodyPr/>
                    <a:lstStyle/>
                    <a:p>
                      <a:pPr algn="ctr"/>
                      <a:endParaRPr lang="en-US" sz="2000" b="0" cap="all" baseline="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endParaRPr lang="en-US" sz="2000" b="0" cap="all" baseline="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algn="ctr"/>
                      <a:endParaRPr lang="en-US" sz="2000" b="0" cap="all" baseline="0" dirty="0">
                        <a:solidFill>
                          <a:srgbClr val="0070C0"/>
                        </a:solidFill>
                      </a:endParaRPr>
                    </a:p>
                  </a:txBody>
                  <a:tcPr>
                    <a:lnL w="12700" cap="flat" cmpd="sng" algn="ctr">
                      <a:solidFill>
                        <a:schemeClr val="tx1"/>
                      </a:solidFill>
                      <a:prstDash val="solid"/>
                      <a:round/>
                      <a:headEnd type="none" w="med" len="med"/>
                      <a:tailEnd type="none" w="med" len="med"/>
                    </a:lnL>
                    <a:noFill/>
                  </a:tcPr>
                </a:tc>
              </a:tr>
              <a:tr h="381000">
                <a:tc>
                  <a:txBody>
                    <a:bodyPr/>
                    <a:lstStyle/>
                    <a:p>
                      <a:pPr marL="0" indent="0">
                        <a:buFont typeface="Arial" panose="020B0604020202020204" pitchFamily="34" charset="0"/>
                        <a:buNone/>
                      </a:pPr>
                      <a:endParaRPr lang="en-US" sz="1800" baseline="0" dirty="0" smtClean="0">
                        <a:solidFill>
                          <a:schemeClr val="tx1"/>
                        </a:solidFill>
                      </a:endParaRPr>
                    </a:p>
                  </a:txBody>
                  <a:tcPr>
                    <a:lnR w="127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noFill/>
                  </a:tcPr>
                </a:tc>
                <a:tc>
                  <a:txBody>
                    <a:bodyPr/>
                    <a:lstStyle/>
                    <a:p>
                      <a:pPr algn="ctr"/>
                      <a:endParaRPr lang="en-US" sz="2000" cap="all" baseline="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noFill/>
                  </a:tcPr>
                </a:tc>
                <a:tc>
                  <a:txBody>
                    <a:bodyPr/>
                    <a:lstStyle/>
                    <a:p>
                      <a:pPr algn="ctr"/>
                      <a:endParaRPr lang="en-US" sz="2000" cap="all" baseline="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000" b="0" cap="all" baseline="0" dirty="0">
                        <a:solidFill>
                          <a:srgbClr val="0070C0"/>
                        </a:solidFill>
                      </a:endParaRPr>
                    </a:p>
                  </a:txBody>
                  <a:tcPr>
                    <a:lnL w="12700" cap="flat" cmpd="sng" algn="ctr">
                      <a:solidFill>
                        <a:schemeClr val="tx1"/>
                      </a:solidFill>
                      <a:prstDash val="solid"/>
                      <a:round/>
                      <a:headEnd type="none" w="med" len="med"/>
                      <a:tailEnd type="none" w="med" len="med"/>
                    </a:lnL>
                    <a:lnB w="12700" cap="flat" cmpd="sng" algn="ctr">
                      <a:noFill/>
                      <a:prstDash val="solid"/>
                      <a:round/>
                      <a:headEnd type="none" w="med" len="med"/>
                      <a:tailEnd type="none" w="med" len="med"/>
                    </a:lnB>
                    <a:noFill/>
                  </a:tcPr>
                </a:tc>
              </a:tr>
              <a:tr h="167640">
                <a:tc>
                  <a:txBody>
                    <a:bodyPr/>
                    <a:lstStyle/>
                    <a:p>
                      <a:pPr marL="0" indent="0">
                        <a:buFont typeface="Arial" panose="020B0604020202020204" pitchFamily="34" charset="0"/>
                        <a:buNone/>
                      </a:pPr>
                      <a:endParaRPr lang="en-US" sz="500" baseline="0" dirty="0" smtClean="0">
                        <a:solidFill>
                          <a:srgbClr val="0070C0"/>
                        </a:solidFill>
                      </a:endParaRPr>
                    </a:p>
                  </a:txBody>
                  <a:tcP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500" b="0" cap="all" baseline="0"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500" b="0" cap="all" baseline="0"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500" b="0" cap="all" baseline="0" dirty="0">
                        <a:solidFill>
                          <a:srgbClr val="0070C0"/>
                        </a:solidFill>
                      </a:endParaRPr>
                    </a:p>
                  </a:txBody>
                  <a:tcPr>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52400">
                <a:tc>
                  <a:txBody>
                    <a:bodyPr/>
                    <a:lstStyle/>
                    <a:p>
                      <a:pPr marL="0" indent="0">
                        <a:buFont typeface="Arial" panose="020B0604020202020204" pitchFamily="34" charset="0"/>
                        <a:buNone/>
                      </a:pPr>
                      <a:endParaRPr lang="en-US" sz="600" baseline="0" dirty="0" smtClean="0">
                        <a:solidFill>
                          <a:srgbClr val="0070C0"/>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ctr"/>
                      <a:endParaRPr lang="en-US" sz="600" b="0" cap="all" baseline="0"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ctr"/>
                      <a:endParaRPr lang="en-US" sz="600" b="0" cap="all" baseline="0"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US" sz="600" b="0" cap="all" baseline="0" dirty="0">
                        <a:solidFill>
                          <a:srgbClr val="0070C0"/>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tr>
              <a:tr h="370840">
                <a:tc>
                  <a:txBody>
                    <a:bodyPr/>
                    <a:lstStyle/>
                    <a:p>
                      <a:pPr marL="0" indent="0">
                        <a:buFont typeface="Arial" panose="020B0604020202020204" pitchFamily="34" charset="0"/>
                        <a:buNone/>
                      </a:pPr>
                      <a:endParaRPr lang="en-US" sz="1800" baseline="0" dirty="0" smtClean="0">
                        <a:solidFill>
                          <a:srgbClr val="0070C0"/>
                        </a:solidFill>
                      </a:endParaRPr>
                    </a:p>
                  </a:txBody>
                  <a:tcPr>
                    <a:lnR w="12700" cap="flat" cmpd="sng" algn="ctr">
                      <a:solidFill>
                        <a:schemeClr val="tx1"/>
                      </a:solidFill>
                      <a:prstDash val="solid"/>
                      <a:round/>
                      <a:headEnd type="none" w="med" len="med"/>
                      <a:tailEnd type="none" w="med" len="med"/>
                    </a:lnR>
                    <a:noFill/>
                  </a:tcPr>
                </a:tc>
                <a:tc>
                  <a:txBody>
                    <a:bodyPr/>
                    <a:lstStyle/>
                    <a:p>
                      <a:pPr algn="ctr"/>
                      <a:endParaRPr lang="en-US" sz="2000" b="0" cap="all" baseline="0"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endParaRPr lang="en-US" sz="2000" b="0" cap="all" baseline="0"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000" b="0" cap="all" baseline="0" dirty="0">
                        <a:solidFill>
                          <a:srgbClr val="0070C0"/>
                        </a:solidFill>
                      </a:endParaRPr>
                    </a:p>
                  </a:txBody>
                  <a:tcPr>
                    <a:lnL w="12700" cap="flat" cmpd="sng" algn="ctr">
                      <a:solidFill>
                        <a:schemeClr val="tx1"/>
                      </a:solidFill>
                      <a:prstDash val="solid"/>
                      <a:round/>
                      <a:headEnd type="none" w="med" len="med"/>
                      <a:tailEnd type="none" w="med" len="med"/>
                    </a:lnL>
                    <a:noFill/>
                  </a:tcPr>
                </a:tc>
                <a:extLst>
                  <a:ext uri="{0D108BD9-81ED-4DB2-BD59-A6C34878D82A}">
                    <a16:rowId xmlns="" xmlns:a16="http://schemas.microsoft.com/office/drawing/2014/main" val="2457500104"/>
                  </a:ext>
                </a:extLst>
              </a:tr>
              <a:tr h="370840">
                <a:tc>
                  <a:txBody>
                    <a:bodyPr/>
                    <a:lstStyle/>
                    <a:p>
                      <a:pPr marL="0" indent="0">
                        <a:buFont typeface="Arial" panose="020B0604020202020204" pitchFamily="34" charset="0"/>
                        <a:buNone/>
                      </a:pPr>
                      <a:endParaRPr lang="en-US" sz="1800" baseline="0" dirty="0" smtClean="0">
                        <a:solidFill>
                          <a:srgbClr val="0070C0"/>
                        </a:solidFill>
                      </a:endParaRPr>
                    </a:p>
                  </a:txBody>
                  <a:tcPr>
                    <a:lnR w="12700" cap="flat" cmpd="sng" algn="ctr">
                      <a:solidFill>
                        <a:schemeClr val="tx1"/>
                      </a:solidFill>
                      <a:prstDash val="solid"/>
                      <a:round/>
                      <a:headEnd type="none" w="med" len="med"/>
                      <a:tailEnd type="none" w="med" len="med"/>
                    </a:lnR>
                    <a:lnB w="12700" cmpd="sng">
                      <a:noFill/>
                    </a:lnB>
                    <a:noFill/>
                  </a:tcPr>
                </a:tc>
                <a:tc>
                  <a:txBody>
                    <a:bodyPr/>
                    <a:lstStyle/>
                    <a:p>
                      <a:pPr algn="ctr"/>
                      <a:endParaRPr lang="en-US" sz="2000" b="0" cap="all" baseline="0"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mpd="sng">
                      <a:noFill/>
                    </a:lnB>
                    <a:noFill/>
                  </a:tcPr>
                </a:tc>
                <a:tc>
                  <a:txBody>
                    <a:bodyPr/>
                    <a:lstStyle/>
                    <a:p>
                      <a:pPr algn="ctr"/>
                      <a:endParaRPr lang="en-US" sz="2000" b="0" cap="all" baseline="0"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000" b="0" cap="all" baseline="0" dirty="0">
                        <a:solidFill>
                          <a:srgbClr val="0070C0"/>
                        </a:solidFill>
                      </a:endParaRPr>
                    </a:p>
                  </a:txBody>
                  <a:tcPr>
                    <a:lnL w="12700" cap="flat" cmpd="sng" algn="ctr">
                      <a:solidFill>
                        <a:schemeClr val="tx1"/>
                      </a:solidFill>
                      <a:prstDash val="solid"/>
                      <a:round/>
                      <a:headEnd type="none" w="med" len="med"/>
                      <a:tailEnd type="none" w="med" len="med"/>
                    </a:lnL>
                    <a:lnB w="12700" cmpd="sng">
                      <a:noFill/>
                    </a:lnB>
                    <a:noFill/>
                  </a:tcPr>
                </a:tc>
                <a:extLst>
                  <a:ext uri="{0D108BD9-81ED-4DB2-BD59-A6C34878D82A}">
                    <a16:rowId xmlns="" xmlns:a16="http://schemas.microsoft.com/office/drawing/2014/main" val="2615437519"/>
                  </a:ext>
                </a:extLst>
              </a:tr>
              <a:tr h="213360">
                <a:tc>
                  <a:txBody>
                    <a:bodyPr/>
                    <a:lstStyle/>
                    <a:p>
                      <a:pPr marL="0" indent="0">
                        <a:buFont typeface="Arial" panose="020B0604020202020204" pitchFamily="34" charset="0"/>
                        <a:buNone/>
                      </a:pPr>
                      <a:endParaRPr lang="en-US" sz="1800" dirty="0" smtClean="0">
                        <a:solidFill>
                          <a:srgbClr val="0070C0"/>
                        </a:solidFill>
                      </a:endParaRPr>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000" b="0" cap="all" baseline="0"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000" b="0" cap="all" baseline="0"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000" b="0" cap="all" baseline="0" dirty="0">
                        <a:solidFill>
                          <a:srgbClr val="0070C0"/>
                        </a:solidFill>
                      </a:endParaRPr>
                    </a:p>
                  </a:txBody>
                  <a:tcPr>
                    <a:lnL w="12700" cap="flat" cmpd="sng" algn="ctr">
                      <a:solidFill>
                        <a:schemeClr val="tx1"/>
                      </a:solid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248873173"/>
                  </a:ext>
                </a:extLst>
              </a:tr>
              <a:tr h="152400">
                <a:tc>
                  <a:txBody>
                    <a:bodyPr/>
                    <a:lstStyle/>
                    <a:p>
                      <a:pPr marL="0" indent="0">
                        <a:buFont typeface="Arial" panose="020B0604020202020204" pitchFamily="34" charset="0"/>
                        <a:buNone/>
                      </a:pPr>
                      <a:endParaRPr lang="en-US" sz="600" dirty="0" smtClean="0">
                        <a:solidFill>
                          <a:srgbClr val="0070C0"/>
                        </a:solidFill>
                      </a:endParaRPr>
                    </a:p>
                  </a:txBody>
                  <a:tcPr>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600" b="0" cap="all" baseline="0"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600" b="0" cap="all" baseline="0"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600" b="0" cap="all" baseline="0" dirty="0">
                        <a:solidFill>
                          <a:srgbClr val="0070C0"/>
                        </a:solidFill>
                      </a:endParaRPr>
                    </a:p>
                  </a:txBody>
                  <a:tcP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21920">
                <a:tc>
                  <a:txBody>
                    <a:bodyPr/>
                    <a:lstStyle/>
                    <a:p>
                      <a:pPr marL="0" indent="0">
                        <a:buFont typeface="Arial" panose="020B0604020202020204" pitchFamily="34" charset="0"/>
                        <a:buNone/>
                      </a:pPr>
                      <a:endParaRPr lang="en-US" sz="600" dirty="0" smtClean="0">
                        <a:solidFill>
                          <a:srgbClr val="7030A0"/>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ctr"/>
                      <a:endParaRPr lang="en-US" sz="600" b="0" cap="all" baseline="0" dirty="0">
                        <a:solidFill>
                          <a:srgbClr val="7030A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ctr"/>
                      <a:endParaRPr lang="en-US" sz="600" b="0" cap="all" baseline="0" dirty="0">
                        <a:solidFill>
                          <a:srgbClr val="7030A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US" sz="600" b="0" cap="all" baseline="0" dirty="0">
                        <a:solidFill>
                          <a:srgbClr val="7030A0"/>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tr>
              <a:tr h="370840">
                <a:tc>
                  <a:txBody>
                    <a:bodyPr/>
                    <a:lstStyle/>
                    <a:p>
                      <a:pPr marL="0" indent="0">
                        <a:buFont typeface="Arial" panose="020B0604020202020204" pitchFamily="34" charset="0"/>
                        <a:buNone/>
                      </a:pPr>
                      <a:endParaRPr lang="en-US" sz="1800" dirty="0" smtClean="0">
                        <a:solidFill>
                          <a:srgbClr val="7030A0"/>
                        </a:solidFill>
                      </a:endParaRPr>
                    </a:p>
                  </a:txBody>
                  <a:tcPr>
                    <a:lnR w="12700" cap="flat" cmpd="sng" algn="ctr">
                      <a:solidFill>
                        <a:schemeClr val="tx1"/>
                      </a:solidFill>
                      <a:prstDash val="solid"/>
                      <a:round/>
                      <a:headEnd type="none" w="med" len="med"/>
                      <a:tailEnd type="none" w="med" len="med"/>
                    </a:lnR>
                    <a:noFill/>
                  </a:tcPr>
                </a:tc>
                <a:tc>
                  <a:txBody>
                    <a:bodyPr/>
                    <a:lstStyle/>
                    <a:p>
                      <a:pPr algn="ctr"/>
                      <a:endParaRPr lang="en-US" sz="2000" b="0" cap="all" baseline="0" dirty="0">
                        <a:solidFill>
                          <a:srgbClr val="7030A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endParaRPr lang="en-US" sz="2000" b="0" cap="all" baseline="0" dirty="0">
                        <a:solidFill>
                          <a:srgbClr val="7030A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000" b="0" cap="all" baseline="0" dirty="0">
                        <a:solidFill>
                          <a:srgbClr val="7030A0"/>
                        </a:solidFill>
                      </a:endParaRPr>
                    </a:p>
                  </a:txBody>
                  <a:tcPr>
                    <a:lnL w="12700" cap="flat" cmpd="sng" algn="ctr">
                      <a:solidFill>
                        <a:schemeClr val="tx1"/>
                      </a:solidFill>
                      <a:prstDash val="solid"/>
                      <a:round/>
                      <a:headEnd type="none" w="med" len="med"/>
                      <a:tailEnd type="none" w="med" len="med"/>
                    </a:lnL>
                    <a:noFill/>
                  </a:tcPr>
                </a:tc>
                <a:extLst>
                  <a:ext uri="{0D108BD9-81ED-4DB2-BD59-A6C34878D82A}">
                    <a16:rowId xmlns="" xmlns:a16="http://schemas.microsoft.com/office/drawing/2014/main" val="1139441353"/>
                  </a:ext>
                </a:extLst>
              </a:tr>
              <a:tr h="370840">
                <a:tc>
                  <a:txBody>
                    <a:bodyPr/>
                    <a:lstStyle/>
                    <a:p>
                      <a:pPr marL="0" indent="0">
                        <a:buFont typeface="Arial" panose="020B0604020202020204" pitchFamily="34" charset="0"/>
                        <a:buNone/>
                      </a:pPr>
                      <a:endParaRPr lang="en-US" sz="1800" dirty="0">
                        <a:solidFill>
                          <a:srgbClr val="7030A0"/>
                        </a:solidFill>
                      </a:endParaRPr>
                    </a:p>
                  </a:txBody>
                  <a:tcPr>
                    <a:lnR w="12700" cap="flat" cmpd="sng" algn="ctr">
                      <a:solidFill>
                        <a:schemeClr val="tx1"/>
                      </a:solidFill>
                      <a:prstDash val="solid"/>
                      <a:round/>
                      <a:headEnd type="none" w="med" len="med"/>
                      <a:tailEnd type="none" w="med" len="med"/>
                    </a:lnR>
                    <a:noFill/>
                  </a:tcPr>
                </a:tc>
                <a:tc>
                  <a:txBody>
                    <a:bodyPr/>
                    <a:lstStyle/>
                    <a:p>
                      <a:pPr algn="ctr"/>
                      <a:endParaRPr lang="en-US" sz="2000" cap="all" baseline="0" dirty="0">
                        <a:solidFill>
                          <a:srgbClr val="7030A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endParaRPr lang="en-US" sz="2000" cap="all" baseline="0" dirty="0">
                        <a:solidFill>
                          <a:srgbClr val="7030A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000" cap="all" baseline="0" dirty="0">
                        <a:solidFill>
                          <a:srgbClr val="7030A0"/>
                        </a:solidFill>
                      </a:endParaRPr>
                    </a:p>
                  </a:txBody>
                  <a:tcPr>
                    <a:lnL w="12700" cap="flat" cmpd="sng" algn="ctr">
                      <a:solidFill>
                        <a:schemeClr val="tx1"/>
                      </a:solidFill>
                      <a:prstDash val="solid"/>
                      <a:round/>
                      <a:headEnd type="none" w="med" len="med"/>
                      <a:tailEnd type="none" w="med" len="med"/>
                    </a:lnL>
                    <a:noFill/>
                  </a:tcPr>
                </a:tc>
                <a:extLst>
                  <a:ext uri="{0D108BD9-81ED-4DB2-BD59-A6C34878D82A}">
                    <a16:rowId xmlns="" xmlns:a16="http://schemas.microsoft.com/office/drawing/2014/main" val="1421965089"/>
                  </a:ext>
                </a:extLst>
              </a:tr>
              <a:tr h="370840">
                <a:tc>
                  <a:txBody>
                    <a:bodyPr/>
                    <a:lstStyle/>
                    <a:p>
                      <a:pPr marL="0" indent="0">
                        <a:buFont typeface="Arial" panose="020B0604020202020204" pitchFamily="34" charset="0"/>
                        <a:buNone/>
                      </a:pPr>
                      <a:endParaRPr lang="en-US" sz="1800" baseline="0" dirty="0" smtClean="0">
                        <a:solidFill>
                          <a:srgbClr val="7030A0"/>
                        </a:solidFill>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endParaRPr lang="en-US" sz="2000" b="0" cap="all" baseline="0" dirty="0">
                        <a:solidFill>
                          <a:srgbClr val="7030A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endParaRPr lang="en-US" sz="2000" b="0" cap="all" baseline="0" dirty="0">
                        <a:solidFill>
                          <a:srgbClr val="7030A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000" b="0" cap="all" baseline="0" dirty="0">
                        <a:solidFill>
                          <a:srgbClr val="7030A0"/>
                        </a:solidFill>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342725828"/>
                  </a:ext>
                </a:extLst>
              </a:tr>
            </a:tbl>
          </a:graphicData>
        </a:graphic>
      </p:graphicFrame>
      <p:sp>
        <p:nvSpPr>
          <p:cNvPr id="3" name="Rectangle 2"/>
          <p:cNvSpPr/>
          <p:nvPr/>
        </p:nvSpPr>
        <p:spPr>
          <a:xfrm>
            <a:off x="304800" y="5985748"/>
            <a:ext cx="3485249" cy="369332"/>
          </a:xfrm>
          <a:prstGeom prst="rect">
            <a:avLst/>
          </a:prstGeom>
        </p:spPr>
        <p:txBody>
          <a:bodyPr wrap="none">
            <a:spAutoFit/>
          </a:bodyPr>
          <a:lstStyle/>
          <a:p>
            <a:r>
              <a:rPr lang="en-US" dirty="0" smtClean="0"/>
              <a:t>Relevance   </a:t>
            </a:r>
            <a:r>
              <a:rPr lang="en-US" dirty="0" smtClean="0">
                <a:solidFill>
                  <a:srgbClr val="0070C0"/>
                </a:solidFill>
              </a:rPr>
              <a:t>Credibility   </a:t>
            </a:r>
            <a:r>
              <a:rPr lang="en-US" dirty="0" err="1" smtClean="0">
                <a:solidFill>
                  <a:srgbClr val="7030A0"/>
                </a:solidFill>
              </a:rPr>
              <a:t>Usablity</a:t>
            </a:r>
            <a:endParaRPr lang="en-US" dirty="0">
              <a:solidFill>
                <a:srgbClr val="0070C0"/>
              </a:solidFill>
            </a:endParaRPr>
          </a:p>
        </p:txBody>
      </p:sp>
    </p:spTree>
    <p:extLst>
      <p:ext uri="{BB962C8B-B14F-4D97-AF65-F5344CB8AC3E}">
        <p14:creationId xmlns:p14="http://schemas.microsoft.com/office/powerpoint/2010/main" val="9962050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229600" cy="762000"/>
          </a:xfrm>
        </p:spPr>
        <p:txBody>
          <a:bodyPr>
            <a:normAutofit/>
          </a:bodyPr>
          <a:lstStyle/>
          <a:p>
            <a:r>
              <a:rPr lang="en-US" sz="3000" dirty="0">
                <a:effectLst>
                  <a:outerShdw blurRad="38100" dist="38100" dir="2700000" algn="tl">
                    <a:srgbClr val="000000">
                      <a:alpha val="43137"/>
                    </a:srgbClr>
                  </a:outerShdw>
                </a:effectLst>
              </a:rPr>
              <a:t>Advisory Team: </a:t>
            </a:r>
            <a:r>
              <a:rPr lang="en-US" sz="3000" b="1" dirty="0">
                <a:effectLst>
                  <a:outerShdw blurRad="38100" dist="38100" dir="2700000" algn="tl">
                    <a:srgbClr val="000000">
                      <a:alpha val="43137"/>
                    </a:srgbClr>
                  </a:outerShdw>
                </a:effectLst>
              </a:rPr>
              <a:t>Factors affecting use </a:t>
            </a:r>
            <a:r>
              <a:rPr lang="en-US" sz="3000" dirty="0">
                <a:effectLst>
                  <a:outerShdw blurRad="38100" dist="38100" dir="2700000" algn="tl">
                    <a:srgbClr val="000000">
                      <a:alpha val="43137"/>
                    </a:srgbClr>
                  </a:outerShdw>
                </a:effectLst>
              </a:rPr>
              <a:t>of tool</a:t>
            </a:r>
            <a:endParaRPr lang="en-US" sz="3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37736215"/>
              </p:ext>
            </p:extLst>
          </p:nvPr>
        </p:nvGraphicFramePr>
        <p:xfrm>
          <a:off x="152400" y="1066800"/>
          <a:ext cx="8839200" cy="4785360"/>
        </p:xfrm>
        <a:graphic>
          <a:graphicData uri="http://schemas.openxmlformats.org/drawingml/2006/table">
            <a:tbl>
              <a:tblPr firstRow="1" bandRow="1">
                <a:tableStyleId>{5C22544A-7EE6-4342-B048-85BDC9FD1C3A}</a:tableStyleId>
              </a:tblPr>
              <a:tblGrid>
                <a:gridCol w="3429000">
                  <a:extLst>
                    <a:ext uri="{9D8B030D-6E8A-4147-A177-3AD203B41FA5}">
                      <a16:colId xmlns="" xmlns:a16="http://schemas.microsoft.com/office/drawing/2014/main" val="1720209060"/>
                    </a:ext>
                  </a:extLst>
                </a:gridCol>
                <a:gridCol w="1828800">
                  <a:extLst>
                    <a:ext uri="{9D8B030D-6E8A-4147-A177-3AD203B41FA5}">
                      <a16:colId xmlns="" xmlns:a16="http://schemas.microsoft.com/office/drawing/2014/main" val="4137845029"/>
                    </a:ext>
                  </a:extLst>
                </a:gridCol>
                <a:gridCol w="1828800">
                  <a:extLst>
                    <a:ext uri="{9D8B030D-6E8A-4147-A177-3AD203B41FA5}">
                      <a16:colId xmlns="" xmlns:a16="http://schemas.microsoft.com/office/drawing/2014/main" val="1206875132"/>
                    </a:ext>
                  </a:extLst>
                </a:gridCol>
                <a:gridCol w="1752600">
                  <a:extLst>
                    <a:ext uri="{9D8B030D-6E8A-4147-A177-3AD203B41FA5}">
                      <a16:colId xmlns="" xmlns:a16="http://schemas.microsoft.com/office/drawing/2014/main" val="1768380675"/>
                    </a:ext>
                  </a:extLst>
                </a:gridCol>
              </a:tblGrid>
              <a:tr h="370840">
                <a:tc>
                  <a:txBody>
                    <a:bodyPr/>
                    <a:lstStyle/>
                    <a:p>
                      <a:pPr algn="ctr"/>
                      <a:r>
                        <a:rPr lang="en-US" sz="2000" dirty="0" smtClean="0"/>
                        <a:t>Factors</a:t>
                      </a:r>
                      <a:endParaRPr lang="en-US" sz="20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700" dirty="0" smtClean="0"/>
                        <a:t>Larger Scale Management Groups</a:t>
                      </a:r>
                      <a:endParaRPr lang="en-US" sz="1700" baseline="0" dirty="0" smtClean="0"/>
                    </a:p>
                  </a:txBody>
                  <a:tcPr anchor="ctr"/>
                </a:tc>
                <a:tc>
                  <a:txBody>
                    <a:bodyPr/>
                    <a:lstStyle/>
                    <a:p>
                      <a:pPr algn="ctr"/>
                      <a:r>
                        <a:rPr lang="en-US" sz="1700" dirty="0" smtClean="0"/>
                        <a:t>Conservation Groups</a:t>
                      </a:r>
                      <a:endParaRPr lang="en-US" sz="1700" baseline="0" dirty="0" smtClean="0"/>
                    </a:p>
                  </a:txBody>
                  <a:tcPr anchor="ctr"/>
                </a:tc>
                <a:tc>
                  <a:txBody>
                    <a:bodyPr/>
                    <a:lstStyle/>
                    <a:p>
                      <a:pPr algn="ctr"/>
                      <a:r>
                        <a:rPr lang="en-US" sz="1700" baseline="0" dirty="0" smtClean="0"/>
                        <a:t>Smaller Scale Forest </a:t>
                      </a:r>
                      <a:r>
                        <a:rPr lang="en-US" sz="1700" baseline="0" dirty="0" err="1" smtClean="0"/>
                        <a:t>Mgmt</a:t>
                      </a:r>
                      <a:r>
                        <a:rPr lang="en-US" sz="1700" baseline="0" dirty="0" smtClean="0"/>
                        <a:t> </a:t>
                      </a:r>
                      <a:r>
                        <a:rPr lang="en-US" sz="1700" baseline="0" dirty="0" err="1" smtClean="0"/>
                        <a:t>Gps</a:t>
                      </a:r>
                      <a:endParaRPr lang="en-US" sz="1700" baseline="0" dirty="0" smtClean="0"/>
                    </a:p>
                  </a:txBody>
                  <a:tcPr anchor="b"/>
                </a:tc>
                <a:extLst>
                  <a:ext uri="{0D108BD9-81ED-4DB2-BD59-A6C34878D82A}">
                    <a16:rowId xmlns="" xmlns:a16="http://schemas.microsoft.com/office/drawing/2014/main" val="1751737254"/>
                  </a:ext>
                </a:extLst>
              </a:tr>
              <a:tr h="350520">
                <a:tc>
                  <a:txBody>
                    <a:bodyPr/>
                    <a:lstStyle/>
                    <a:p>
                      <a:pPr marL="0" indent="0">
                        <a:buFont typeface="Arial" panose="020B0604020202020204" pitchFamily="34" charset="0"/>
                        <a:buNone/>
                      </a:pPr>
                      <a:r>
                        <a:rPr lang="en-US" sz="1800" baseline="0" dirty="0" smtClean="0">
                          <a:solidFill>
                            <a:schemeClr val="tx1"/>
                          </a:solidFill>
                        </a:rPr>
                        <a:t>Content </a:t>
                      </a:r>
                      <a:r>
                        <a:rPr lang="en-US" sz="1800" baseline="0" dirty="0" smtClean="0">
                          <a:solidFill>
                            <a:schemeClr val="tx1"/>
                          </a:solidFill>
                        </a:rPr>
                        <a:t>of analysis</a:t>
                      </a:r>
                    </a:p>
                  </a:txBody>
                  <a:tcPr>
                    <a:noFill/>
                  </a:tcPr>
                </a:tc>
                <a:tc>
                  <a:txBody>
                    <a:bodyPr/>
                    <a:lstStyle/>
                    <a:p>
                      <a:pPr algn="ctr"/>
                      <a:r>
                        <a:rPr lang="en-US" sz="2000" b="0" cap="all" baseline="0" dirty="0" smtClean="0">
                          <a:solidFill>
                            <a:schemeClr val="tx1"/>
                          </a:solidFill>
                        </a:rPr>
                        <a:t>X</a:t>
                      </a:r>
                      <a:endParaRPr lang="en-US" sz="2000" b="0" cap="all" baseline="0" dirty="0">
                        <a:solidFill>
                          <a:schemeClr val="tx1"/>
                        </a:solidFill>
                      </a:endParaRPr>
                    </a:p>
                  </a:txBody>
                  <a:tcPr>
                    <a:solidFill>
                      <a:srgbClr val="FFCC99"/>
                    </a:solidFill>
                  </a:tcPr>
                </a:tc>
                <a:tc>
                  <a:txBody>
                    <a:bodyPr/>
                    <a:lstStyle/>
                    <a:p>
                      <a:pPr algn="ctr"/>
                      <a:r>
                        <a:rPr lang="en-US" sz="2000" b="0" cap="all" baseline="0" dirty="0" smtClean="0">
                          <a:solidFill>
                            <a:schemeClr val="tx1"/>
                          </a:solidFill>
                        </a:rPr>
                        <a:t>X</a:t>
                      </a:r>
                      <a:endParaRPr lang="en-US" sz="2000" b="0" cap="all" baseline="0" dirty="0">
                        <a:solidFill>
                          <a:schemeClr val="tx1"/>
                        </a:solidFill>
                      </a:endParaRPr>
                    </a:p>
                  </a:txBody>
                  <a:tcPr>
                    <a:solidFill>
                      <a:srgbClr val="FFCC99"/>
                    </a:solidFill>
                  </a:tcPr>
                </a:tc>
                <a:tc>
                  <a:txBody>
                    <a:bodyPr/>
                    <a:lstStyle/>
                    <a:p>
                      <a:pPr algn="ctr"/>
                      <a:endParaRPr lang="en-US" sz="2000" b="0" cap="all" baseline="0" dirty="0">
                        <a:solidFill>
                          <a:srgbClr val="0070C0"/>
                        </a:solidFill>
                      </a:endParaRPr>
                    </a:p>
                  </a:txBody>
                  <a:tcPr>
                    <a:noFill/>
                  </a:tcPr>
                </a:tc>
              </a:tr>
              <a:tr h="381000">
                <a:tc>
                  <a:txBody>
                    <a:bodyPr/>
                    <a:lstStyle/>
                    <a:p>
                      <a:pPr marL="0" indent="0">
                        <a:buFont typeface="Arial" panose="020B0604020202020204" pitchFamily="34" charset="0"/>
                        <a:buNone/>
                      </a:pPr>
                      <a:r>
                        <a:rPr lang="en-US" sz="1800" baseline="0" dirty="0" smtClean="0">
                          <a:solidFill>
                            <a:schemeClr val="tx1"/>
                          </a:solidFill>
                        </a:rPr>
                        <a:t>Spatial scale of data &amp; models</a:t>
                      </a:r>
                    </a:p>
                  </a:txBody>
                  <a:tcPr>
                    <a:lnB w="12700" cap="flat" cmpd="sng" algn="ctr">
                      <a:noFill/>
                      <a:prstDash val="solid"/>
                      <a:round/>
                      <a:headEnd type="none" w="med" len="med"/>
                      <a:tailEnd type="none" w="med" len="med"/>
                    </a:lnB>
                    <a:noFill/>
                  </a:tcPr>
                </a:tc>
                <a:tc>
                  <a:txBody>
                    <a:bodyPr/>
                    <a:lstStyle/>
                    <a:p>
                      <a:pPr algn="ctr"/>
                      <a:r>
                        <a:rPr lang="en-US" sz="2000" cap="all" baseline="0" dirty="0" smtClean="0">
                          <a:solidFill>
                            <a:schemeClr val="tx1"/>
                          </a:solidFill>
                        </a:rPr>
                        <a:t>X</a:t>
                      </a:r>
                      <a:endParaRPr lang="en-US" sz="2000" cap="all" baseline="0" dirty="0">
                        <a:solidFill>
                          <a:schemeClr val="tx1"/>
                        </a:solidFill>
                      </a:endParaRPr>
                    </a:p>
                  </a:txBody>
                  <a:tcPr>
                    <a:lnB w="12700" cap="flat" cmpd="sng" algn="ctr">
                      <a:noFill/>
                      <a:prstDash val="solid"/>
                      <a:round/>
                      <a:headEnd type="none" w="med" len="med"/>
                      <a:tailEnd type="none" w="med" len="med"/>
                    </a:lnB>
                    <a:solidFill>
                      <a:srgbClr val="FFCC99"/>
                    </a:solidFill>
                  </a:tcPr>
                </a:tc>
                <a:tc>
                  <a:txBody>
                    <a:bodyPr/>
                    <a:lstStyle/>
                    <a:p>
                      <a:pPr algn="ctr"/>
                      <a:r>
                        <a:rPr lang="en-US" sz="2000" cap="all" baseline="0" dirty="0" smtClean="0">
                          <a:solidFill>
                            <a:schemeClr val="tx1"/>
                          </a:solidFill>
                        </a:rPr>
                        <a:t>X</a:t>
                      </a:r>
                      <a:endParaRPr lang="en-US" sz="2000" cap="all" baseline="0" dirty="0">
                        <a:solidFill>
                          <a:schemeClr val="tx1"/>
                        </a:solidFill>
                      </a:endParaRPr>
                    </a:p>
                  </a:txBody>
                  <a:tcPr>
                    <a:lnB w="12700" cap="flat" cmpd="sng" algn="ctr">
                      <a:noFill/>
                      <a:prstDash val="solid"/>
                      <a:round/>
                      <a:headEnd type="none" w="med" len="med"/>
                      <a:tailEnd type="none" w="med" len="med"/>
                    </a:lnB>
                    <a:solidFill>
                      <a:srgbClr val="FFCC99"/>
                    </a:solidFill>
                  </a:tcPr>
                </a:tc>
                <a:tc>
                  <a:txBody>
                    <a:bodyPr/>
                    <a:lstStyle/>
                    <a:p>
                      <a:pPr algn="ctr"/>
                      <a:endParaRPr lang="en-US" sz="2000" b="0" cap="all" baseline="0" dirty="0">
                        <a:solidFill>
                          <a:srgbClr val="0070C0"/>
                        </a:solidFill>
                      </a:endParaRPr>
                    </a:p>
                  </a:txBody>
                  <a:tcPr>
                    <a:lnB w="12700" cap="flat" cmpd="sng" algn="ctr">
                      <a:noFill/>
                      <a:prstDash val="solid"/>
                      <a:round/>
                      <a:headEnd type="none" w="med" len="med"/>
                      <a:tailEnd type="none" w="med" len="med"/>
                    </a:lnB>
                    <a:noFill/>
                  </a:tcPr>
                </a:tc>
              </a:tr>
              <a:tr h="167640">
                <a:tc>
                  <a:txBody>
                    <a:bodyPr/>
                    <a:lstStyle/>
                    <a:p>
                      <a:pPr marL="0" indent="0">
                        <a:buFont typeface="Arial" panose="020B0604020202020204" pitchFamily="34" charset="0"/>
                        <a:buNone/>
                      </a:pPr>
                      <a:endParaRPr lang="en-US" sz="500" baseline="0" dirty="0" smtClean="0">
                        <a:solidFill>
                          <a:srgbClr val="0070C0"/>
                        </a:solidFill>
                      </a:endParaRPr>
                    </a:p>
                  </a:txBody>
                  <a:tcP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500" b="0" cap="all" baseline="0" dirty="0">
                        <a:solidFill>
                          <a:srgbClr val="0070C0"/>
                        </a:solidFill>
                      </a:endParaRPr>
                    </a:p>
                  </a:txBody>
                  <a:tcP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500" b="0" cap="all" baseline="0" dirty="0">
                        <a:solidFill>
                          <a:srgbClr val="0070C0"/>
                        </a:solidFill>
                      </a:endParaRPr>
                    </a:p>
                  </a:txBody>
                  <a:tcP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500" b="0" cap="all" baseline="0" dirty="0">
                        <a:solidFill>
                          <a:srgbClr val="0070C0"/>
                        </a:solidFill>
                      </a:endParaRPr>
                    </a:p>
                  </a:txBody>
                  <a:tcP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13360">
                <a:tc>
                  <a:txBody>
                    <a:bodyPr/>
                    <a:lstStyle/>
                    <a:p>
                      <a:pPr marL="0" indent="0">
                        <a:buFont typeface="Arial" panose="020B0604020202020204" pitchFamily="34" charset="0"/>
                        <a:buNone/>
                      </a:pPr>
                      <a:endParaRPr lang="en-US" sz="600" baseline="0" dirty="0" smtClean="0">
                        <a:solidFill>
                          <a:srgbClr val="0070C0"/>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ctr"/>
                      <a:endParaRPr lang="en-US" sz="600" b="0" cap="all" baseline="0"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ctr"/>
                      <a:endParaRPr lang="en-US" sz="600" b="0" cap="all" baseline="0"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ctr"/>
                      <a:endParaRPr lang="en-US" sz="600" b="0" cap="all" baseline="0" dirty="0">
                        <a:solidFill>
                          <a:srgbClr val="0070C0"/>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tr>
              <a:tr h="370840">
                <a:tc>
                  <a:txBody>
                    <a:bodyPr/>
                    <a:lstStyle/>
                    <a:p>
                      <a:pPr marL="0" indent="0">
                        <a:buFont typeface="Arial" panose="020B0604020202020204" pitchFamily="34" charset="0"/>
                        <a:buNone/>
                      </a:pPr>
                      <a:endParaRPr lang="en-US" sz="1800" baseline="0" dirty="0" smtClean="0">
                        <a:solidFill>
                          <a:srgbClr val="0070C0"/>
                        </a:solidFill>
                      </a:endParaRPr>
                    </a:p>
                  </a:txBody>
                  <a:tcPr>
                    <a:lnR w="12700" cap="flat" cmpd="sng" algn="ctr">
                      <a:solidFill>
                        <a:schemeClr val="tx1"/>
                      </a:solidFill>
                      <a:prstDash val="solid"/>
                      <a:round/>
                      <a:headEnd type="none" w="med" len="med"/>
                      <a:tailEnd type="none" w="med" len="med"/>
                    </a:lnR>
                    <a:noFill/>
                  </a:tcPr>
                </a:tc>
                <a:tc>
                  <a:txBody>
                    <a:bodyPr/>
                    <a:lstStyle/>
                    <a:p>
                      <a:pPr algn="ctr"/>
                      <a:endParaRPr lang="en-US" sz="2000" b="0" cap="all" baseline="0"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endParaRPr lang="en-US" sz="2000" b="0" cap="all" baseline="0"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endParaRPr lang="en-US" sz="2000" b="0" cap="all" baseline="0" dirty="0">
                        <a:solidFill>
                          <a:srgbClr val="0070C0"/>
                        </a:solidFill>
                      </a:endParaRPr>
                    </a:p>
                  </a:txBody>
                  <a:tcPr>
                    <a:lnL w="12700" cap="flat" cmpd="sng" algn="ctr">
                      <a:solidFill>
                        <a:schemeClr val="tx1"/>
                      </a:solidFill>
                      <a:prstDash val="solid"/>
                      <a:round/>
                      <a:headEnd type="none" w="med" len="med"/>
                      <a:tailEnd type="none" w="med" len="med"/>
                    </a:lnL>
                    <a:noFill/>
                  </a:tcPr>
                </a:tc>
                <a:extLst>
                  <a:ext uri="{0D108BD9-81ED-4DB2-BD59-A6C34878D82A}">
                    <a16:rowId xmlns="" xmlns:a16="http://schemas.microsoft.com/office/drawing/2014/main" val="2457500104"/>
                  </a:ext>
                </a:extLst>
              </a:tr>
              <a:tr h="370840">
                <a:tc>
                  <a:txBody>
                    <a:bodyPr/>
                    <a:lstStyle/>
                    <a:p>
                      <a:pPr marL="0" indent="0">
                        <a:buFont typeface="Arial" panose="020B0604020202020204" pitchFamily="34" charset="0"/>
                        <a:buNone/>
                      </a:pPr>
                      <a:endParaRPr lang="en-US" sz="1800" baseline="0" dirty="0" smtClean="0">
                        <a:solidFill>
                          <a:srgbClr val="0070C0"/>
                        </a:solidFill>
                      </a:endParaRPr>
                    </a:p>
                  </a:txBody>
                  <a:tcPr>
                    <a:lnR w="12700" cap="flat" cmpd="sng" algn="ctr">
                      <a:solidFill>
                        <a:schemeClr val="tx1"/>
                      </a:solidFill>
                      <a:prstDash val="solid"/>
                      <a:round/>
                      <a:headEnd type="none" w="med" len="med"/>
                      <a:tailEnd type="none" w="med" len="med"/>
                    </a:lnR>
                    <a:lnB w="12700" cmpd="sng">
                      <a:noFill/>
                    </a:lnB>
                    <a:noFill/>
                  </a:tcPr>
                </a:tc>
                <a:tc>
                  <a:txBody>
                    <a:bodyPr/>
                    <a:lstStyle/>
                    <a:p>
                      <a:pPr algn="ctr"/>
                      <a:endParaRPr lang="en-US" sz="2000" b="0" cap="all" baseline="0"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mpd="sng">
                      <a:noFill/>
                    </a:lnB>
                    <a:noFill/>
                  </a:tcPr>
                </a:tc>
                <a:tc>
                  <a:txBody>
                    <a:bodyPr/>
                    <a:lstStyle/>
                    <a:p>
                      <a:pPr algn="ctr"/>
                      <a:endParaRPr lang="en-US" sz="2000" b="0" cap="all" baseline="0"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mpd="sng">
                      <a:noFill/>
                    </a:lnB>
                    <a:noFill/>
                  </a:tcPr>
                </a:tc>
                <a:tc>
                  <a:txBody>
                    <a:bodyPr/>
                    <a:lstStyle/>
                    <a:p>
                      <a:pPr algn="ctr"/>
                      <a:endParaRPr lang="en-US" sz="2000" b="0" cap="all" baseline="0" dirty="0">
                        <a:solidFill>
                          <a:srgbClr val="0070C0"/>
                        </a:solidFill>
                      </a:endParaRPr>
                    </a:p>
                  </a:txBody>
                  <a:tcPr>
                    <a:lnL w="12700" cap="flat" cmpd="sng" algn="ctr">
                      <a:solidFill>
                        <a:schemeClr val="tx1"/>
                      </a:solidFill>
                      <a:prstDash val="solid"/>
                      <a:round/>
                      <a:headEnd type="none" w="med" len="med"/>
                      <a:tailEnd type="none" w="med" len="med"/>
                    </a:lnL>
                    <a:lnB w="12700" cmpd="sng">
                      <a:noFill/>
                    </a:lnB>
                    <a:noFill/>
                  </a:tcPr>
                </a:tc>
                <a:extLst>
                  <a:ext uri="{0D108BD9-81ED-4DB2-BD59-A6C34878D82A}">
                    <a16:rowId xmlns="" xmlns:a16="http://schemas.microsoft.com/office/drawing/2014/main" val="2615437519"/>
                  </a:ext>
                </a:extLst>
              </a:tr>
              <a:tr h="213360">
                <a:tc>
                  <a:txBody>
                    <a:bodyPr/>
                    <a:lstStyle/>
                    <a:p>
                      <a:pPr marL="0" indent="0">
                        <a:buFont typeface="Arial" panose="020B0604020202020204" pitchFamily="34" charset="0"/>
                        <a:buNone/>
                      </a:pPr>
                      <a:endParaRPr lang="en-US" sz="1800" dirty="0" smtClean="0">
                        <a:solidFill>
                          <a:srgbClr val="0070C0"/>
                        </a:solidFill>
                      </a:endParaRPr>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000" b="0" cap="all" baseline="0"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000" b="0" cap="all" baseline="0"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000" b="0" cap="all" baseline="0" dirty="0">
                        <a:solidFill>
                          <a:srgbClr val="0070C0"/>
                        </a:solidFill>
                      </a:endParaRPr>
                    </a:p>
                  </a:txBody>
                  <a:tcPr>
                    <a:lnL w="12700" cap="flat" cmpd="sng" algn="ctr">
                      <a:solidFill>
                        <a:schemeClr val="tx1"/>
                      </a:solid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248873173"/>
                  </a:ext>
                </a:extLst>
              </a:tr>
              <a:tr h="121920">
                <a:tc>
                  <a:txBody>
                    <a:bodyPr/>
                    <a:lstStyle/>
                    <a:p>
                      <a:pPr marL="0" indent="0">
                        <a:buFont typeface="Arial" panose="020B0604020202020204" pitchFamily="34" charset="0"/>
                        <a:buNone/>
                      </a:pPr>
                      <a:endParaRPr lang="en-US" sz="600" dirty="0" smtClean="0">
                        <a:solidFill>
                          <a:srgbClr val="0070C0"/>
                        </a:solidFill>
                      </a:endParaRPr>
                    </a:p>
                  </a:txBody>
                  <a:tcPr>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600" b="0" cap="all" baseline="0"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600" b="0" cap="all" baseline="0"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600" b="0" cap="all" baseline="0" dirty="0">
                        <a:solidFill>
                          <a:srgbClr val="0070C0"/>
                        </a:solidFill>
                      </a:endParaRPr>
                    </a:p>
                  </a:txBody>
                  <a:tcP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67640">
                <a:tc>
                  <a:txBody>
                    <a:bodyPr/>
                    <a:lstStyle/>
                    <a:p>
                      <a:pPr marL="0" indent="0">
                        <a:buFont typeface="Arial" panose="020B0604020202020204" pitchFamily="34" charset="0"/>
                        <a:buNone/>
                      </a:pPr>
                      <a:endParaRPr lang="en-US" sz="600" dirty="0" smtClean="0">
                        <a:solidFill>
                          <a:srgbClr val="7030A0"/>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ctr"/>
                      <a:endParaRPr lang="en-US" sz="600" b="0" cap="all" baseline="0" dirty="0">
                        <a:solidFill>
                          <a:srgbClr val="7030A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ctr"/>
                      <a:endParaRPr lang="en-US" sz="600" b="0" cap="all" baseline="0" dirty="0">
                        <a:solidFill>
                          <a:srgbClr val="7030A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ctr"/>
                      <a:endParaRPr lang="en-US" sz="600" b="0" cap="all" baseline="0" dirty="0">
                        <a:solidFill>
                          <a:srgbClr val="7030A0"/>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tr>
              <a:tr h="370840">
                <a:tc>
                  <a:txBody>
                    <a:bodyPr/>
                    <a:lstStyle/>
                    <a:p>
                      <a:pPr marL="0" indent="0">
                        <a:buFont typeface="Arial" panose="020B0604020202020204" pitchFamily="34" charset="0"/>
                        <a:buNone/>
                      </a:pPr>
                      <a:endParaRPr lang="en-US" sz="1800" dirty="0" smtClean="0">
                        <a:solidFill>
                          <a:srgbClr val="7030A0"/>
                        </a:solidFill>
                      </a:endParaRPr>
                    </a:p>
                  </a:txBody>
                  <a:tcPr>
                    <a:lnR w="12700" cap="flat" cmpd="sng" algn="ctr">
                      <a:solidFill>
                        <a:schemeClr val="tx1"/>
                      </a:solidFill>
                      <a:prstDash val="solid"/>
                      <a:round/>
                      <a:headEnd type="none" w="med" len="med"/>
                      <a:tailEnd type="none" w="med" len="med"/>
                    </a:lnR>
                    <a:noFill/>
                  </a:tcPr>
                </a:tc>
                <a:tc>
                  <a:txBody>
                    <a:bodyPr/>
                    <a:lstStyle/>
                    <a:p>
                      <a:pPr algn="ctr"/>
                      <a:endParaRPr lang="en-US" sz="2000" b="0" cap="all" baseline="0" dirty="0">
                        <a:solidFill>
                          <a:srgbClr val="7030A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endParaRPr lang="en-US" sz="2000" b="0" cap="all" baseline="0" dirty="0">
                        <a:solidFill>
                          <a:srgbClr val="7030A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endParaRPr lang="en-US" sz="2000" b="0" cap="all" baseline="0" dirty="0">
                        <a:solidFill>
                          <a:srgbClr val="7030A0"/>
                        </a:solidFill>
                      </a:endParaRPr>
                    </a:p>
                  </a:txBody>
                  <a:tcPr>
                    <a:lnL w="12700" cap="flat" cmpd="sng" algn="ctr">
                      <a:solidFill>
                        <a:schemeClr val="tx1"/>
                      </a:solidFill>
                      <a:prstDash val="solid"/>
                      <a:round/>
                      <a:headEnd type="none" w="med" len="med"/>
                      <a:tailEnd type="none" w="med" len="med"/>
                    </a:lnL>
                    <a:noFill/>
                  </a:tcPr>
                </a:tc>
                <a:extLst>
                  <a:ext uri="{0D108BD9-81ED-4DB2-BD59-A6C34878D82A}">
                    <a16:rowId xmlns="" xmlns:a16="http://schemas.microsoft.com/office/drawing/2014/main" val="1139441353"/>
                  </a:ext>
                </a:extLst>
              </a:tr>
              <a:tr h="370840">
                <a:tc>
                  <a:txBody>
                    <a:bodyPr/>
                    <a:lstStyle/>
                    <a:p>
                      <a:pPr marL="0" indent="0">
                        <a:buFont typeface="Arial" panose="020B0604020202020204" pitchFamily="34" charset="0"/>
                        <a:buNone/>
                      </a:pPr>
                      <a:endParaRPr lang="en-US" sz="1800" dirty="0">
                        <a:solidFill>
                          <a:srgbClr val="7030A0"/>
                        </a:solidFill>
                      </a:endParaRPr>
                    </a:p>
                  </a:txBody>
                  <a:tcPr>
                    <a:lnR w="12700" cap="flat" cmpd="sng" algn="ctr">
                      <a:solidFill>
                        <a:schemeClr val="tx1"/>
                      </a:solidFill>
                      <a:prstDash val="solid"/>
                      <a:round/>
                      <a:headEnd type="none" w="med" len="med"/>
                      <a:tailEnd type="none" w="med" len="med"/>
                    </a:lnR>
                    <a:noFill/>
                  </a:tcPr>
                </a:tc>
                <a:tc>
                  <a:txBody>
                    <a:bodyPr/>
                    <a:lstStyle/>
                    <a:p>
                      <a:pPr algn="ctr"/>
                      <a:endParaRPr lang="en-US" sz="2000" cap="all" baseline="0" dirty="0">
                        <a:solidFill>
                          <a:srgbClr val="7030A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endParaRPr lang="en-US" sz="2000" cap="all" baseline="0" dirty="0">
                        <a:solidFill>
                          <a:srgbClr val="7030A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endParaRPr lang="en-US" sz="2000" cap="all" baseline="0" dirty="0">
                        <a:solidFill>
                          <a:srgbClr val="7030A0"/>
                        </a:solidFill>
                      </a:endParaRPr>
                    </a:p>
                  </a:txBody>
                  <a:tcPr>
                    <a:lnL w="12700" cap="flat" cmpd="sng" algn="ctr">
                      <a:solidFill>
                        <a:schemeClr val="tx1"/>
                      </a:solidFill>
                      <a:prstDash val="solid"/>
                      <a:round/>
                      <a:headEnd type="none" w="med" len="med"/>
                      <a:tailEnd type="none" w="med" len="med"/>
                    </a:lnL>
                    <a:noFill/>
                  </a:tcPr>
                </a:tc>
                <a:extLst>
                  <a:ext uri="{0D108BD9-81ED-4DB2-BD59-A6C34878D82A}">
                    <a16:rowId xmlns="" xmlns:a16="http://schemas.microsoft.com/office/drawing/2014/main" val="1421965089"/>
                  </a:ext>
                </a:extLst>
              </a:tr>
              <a:tr h="370840">
                <a:tc>
                  <a:txBody>
                    <a:bodyPr/>
                    <a:lstStyle/>
                    <a:p>
                      <a:pPr marL="0" indent="0">
                        <a:buFont typeface="Arial" panose="020B0604020202020204" pitchFamily="34" charset="0"/>
                        <a:buNone/>
                      </a:pPr>
                      <a:endParaRPr lang="en-US" sz="1800" baseline="0" dirty="0" smtClean="0">
                        <a:solidFill>
                          <a:srgbClr val="7030A0"/>
                        </a:solidFill>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endParaRPr lang="en-US" sz="2000" b="0" cap="all" baseline="0" dirty="0">
                        <a:solidFill>
                          <a:srgbClr val="7030A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endParaRPr lang="en-US" sz="2000" b="0" cap="all" baseline="0" dirty="0">
                        <a:solidFill>
                          <a:srgbClr val="7030A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endParaRPr lang="en-US" sz="2000" b="0" cap="all" baseline="0" dirty="0">
                        <a:solidFill>
                          <a:srgbClr val="7030A0"/>
                        </a:solidFill>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342725828"/>
                  </a:ext>
                </a:extLst>
              </a:tr>
            </a:tbl>
          </a:graphicData>
        </a:graphic>
      </p:graphicFrame>
      <p:sp>
        <p:nvSpPr>
          <p:cNvPr id="3" name="Rectangle 2"/>
          <p:cNvSpPr/>
          <p:nvPr/>
        </p:nvSpPr>
        <p:spPr>
          <a:xfrm>
            <a:off x="381000" y="6019800"/>
            <a:ext cx="1221809" cy="369332"/>
          </a:xfrm>
          <a:prstGeom prst="rect">
            <a:avLst/>
          </a:prstGeom>
        </p:spPr>
        <p:txBody>
          <a:bodyPr wrap="none">
            <a:spAutoFit/>
          </a:bodyPr>
          <a:lstStyle/>
          <a:p>
            <a:r>
              <a:rPr lang="en-US" dirty="0" smtClean="0"/>
              <a:t>Relevance</a:t>
            </a:r>
            <a:endParaRPr lang="en-US" dirty="0">
              <a:solidFill>
                <a:srgbClr val="0070C0"/>
              </a:solidFill>
            </a:endParaRPr>
          </a:p>
        </p:txBody>
      </p:sp>
    </p:spTree>
    <p:extLst>
      <p:ext uri="{BB962C8B-B14F-4D97-AF65-F5344CB8AC3E}">
        <p14:creationId xmlns:p14="http://schemas.microsoft.com/office/powerpoint/2010/main" val="24229643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229600" cy="762000"/>
          </a:xfrm>
        </p:spPr>
        <p:txBody>
          <a:bodyPr>
            <a:normAutofit/>
          </a:bodyPr>
          <a:lstStyle/>
          <a:p>
            <a:r>
              <a:rPr lang="en-US" sz="3000" dirty="0">
                <a:effectLst>
                  <a:outerShdw blurRad="38100" dist="38100" dir="2700000" algn="tl">
                    <a:srgbClr val="000000">
                      <a:alpha val="43137"/>
                    </a:srgbClr>
                  </a:outerShdw>
                </a:effectLst>
              </a:rPr>
              <a:t>Advisory Team: </a:t>
            </a:r>
            <a:r>
              <a:rPr lang="en-US" sz="3000" b="1" dirty="0">
                <a:effectLst>
                  <a:outerShdw blurRad="38100" dist="38100" dir="2700000" algn="tl">
                    <a:srgbClr val="000000">
                      <a:alpha val="43137"/>
                    </a:srgbClr>
                  </a:outerShdw>
                </a:effectLst>
              </a:rPr>
              <a:t>Factors affecting use </a:t>
            </a:r>
            <a:r>
              <a:rPr lang="en-US" sz="3000" dirty="0">
                <a:effectLst>
                  <a:outerShdw blurRad="38100" dist="38100" dir="2700000" algn="tl">
                    <a:srgbClr val="000000">
                      <a:alpha val="43137"/>
                    </a:srgbClr>
                  </a:outerShdw>
                </a:effectLst>
              </a:rPr>
              <a:t>of tool</a:t>
            </a:r>
            <a:endParaRPr lang="en-US" sz="3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37282531"/>
              </p:ext>
            </p:extLst>
          </p:nvPr>
        </p:nvGraphicFramePr>
        <p:xfrm>
          <a:off x="152400" y="1066800"/>
          <a:ext cx="8839200" cy="4785360"/>
        </p:xfrm>
        <a:graphic>
          <a:graphicData uri="http://schemas.openxmlformats.org/drawingml/2006/table">
            <a:tbl>
              <a:tblPr firstRow="1" bandRow="1">
                <a:tableStyleId>{5C22544A-7EE6-4342-B048-85BDC9FD1C3A}</a:tableStyleId>
              </a:tblPr>
              <a:tblGrid>
                <a:gridCol w="3200400">
                  <a:extLst>
                    <a:ext uri="{9D8B030D-6E8A-4147-A177-3AD203B41FA5}">
                      <a16:colId xmlns="" xmlns:a16="http://schemas.microsoft.com/office/drawing/2014/main" val="1720209060"/>
                    </a:ext>
                  </a:extLst>
                </a:gridCol>
                <a:gridCol w="1981200">
                  <a:extLst>
                    <a:ext uri="{9D8B030D-6E8A-4147-A177-3AD203B41FA5}">
                      <a16:colId xmlns="" xmlns:a16="http://schemas.microsoft.com/office/drawing/2014/main" val="4137845029"/>
                    </a:ext>
                  </a:extLst>
                </a:gridCol>
                <a:gridCol w="1828800">
                  <a:extLst>
                    <a:ext uri="{9D8B030D-6E8A-4147-A177-3AD203B41FA5}">
                      <a16:colId xmlns="" xmlns:a16="http://schemas.microsoft.com/office/drawing/2014/main" val="1206875132"/>
                    </a:ext>
                  </a:extLst>
                </a:gridCol>
                <a:gridCol w="1828800">
                  <a:extLst>
                    <a:ext uri="{9D8B030D-6E8A-4147-A177-3AD203B41FA5}">
                      <a16:colId xmlns="" xmlns:a16="http://schemas.microsoft.com/office/drawing/2014/main" val="1768380675"/>
                    </a:ext>
                  </a:extLst>
                </a:gridCol>
              </a:tblGrid>
              <a:tr h="370840">
                <a:tc>
                  <a:txBody>
                    <a:bodyPr/>
                    <a:lstStyle/>
                    <a:p>
                      <a:pPr algn="ctr"/>
                      <a:r>
                        <a:rPr lang="en-US" sz="2000" dirty="0" smtClean="0"/>
                        <a:t>Factors</a:t>
                      </a:r>
                      <a:endParaRPr lang="en-US" sz="20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700" dirty="0" smtClean="0"/>
                        <a:t>Larger Scale Management Groups</a:t>
                      </a:r>
                      <a:endParaRPr lang="en-US" sz="1700" baseline="0" dirty="0" smtClean="0"/>
                    </a:p>
                  </a:txBody>
                  <a:tcPr anchor="ctr"/>
                </a:tc>
                <a:tc>
                  <a:txBody>
                    <a:bodyPr/>
                    <a:lstStyle/>
                    <a:p>
                      <a:pPr algn="ctr"/>
                      <a:r>
                        <a:rPr lang="en-US" sz="1700" dirty="0" smtClean="0"/>
                        <a:t>Conservation Groups</a:t>
                      </a:r>
                      <a:endParaRPr lang="en-US" sz="1700" baseline="0" dirty="0" smtClean="0"/>
                    </a:p>
                  </a:txBody>
                  <a:tcPr anchor="ctr"/>
                </a:tc>
                <a:tc>
                  <a:txBody>
                    <a:bodyPr/>
                    <a:lstStyle/>
                    <a:p>
                      <a:pPr algn="ctr"/>
                      <a:r>
                        <a:rPr lang="en-US" sz="1700" baseline="0" dirty="0" smtClean="0"/>
                        <a:t>Smaller Scale Forest </a:t>
                      </a:r>
                      <a:r>
                        <a:rPr lang="en-US" sz="1700" baseline="0" dirty="0" err="1" smtClean="0"/>
                        <a:t>Mgmt</a:t>
                      </a:r>
                      <a:r>
                        <a:rPr lang="en-US" sz="1700" baseline="0" dirty="0" smtClean="0"/>
                        <a:t> </a:t>
                      </a:r>
                      <a:r>
                        <a:rPr lang="en-US" sz="1700" baseline="0" dirty="0" err="1" smtClean="0"/>
                        <a:t>Gps</a:t>
                      </a:r>
                      <a:endParaRPr lang="en-US" sz="1700" baseline="0" dirty="0" smtClean="0"/>
                    </a:p>
                  </a:txBody>
                  <a:tcPr anchor="b"/>
                </a:tc>
                <a:extLst>
                  <a:ext uri="{0D108BD9-81ED-4DB2-BD59-A6C34878D82A}">
                    <a16:rowId xmlns="" xmlns:a16="http://schemas.microsoft.com/office/drawing/2014/main" val="1751737254"/>
                  </a:ext>
                </a:extLst>
              </a:tr>
              <a:tr h="370840">
                <a:tc>
                  <a:txBody>
                    <a:bodyPr/>
                    <a:lstStyle/>
                    <a:p>
                      <a:pPr marL="0" indent="0">
                        <a:buFont typeface="Arial" panose="020B0604020202020204" pitchFamily="34" charset="0"/>
                        <a:buNone/>
                      </a:pPr>
                      <a:r>
                        <a:rPr lang="en-US" sz="1800" baseline="0" dirty="0" smtClean="0">
                          <a:solidFill>
                            <a:schemeClr val="tx1"/>
                          </a:solidFill>
                        </a:rPr>
                        <a:t>Content </a:t>
                      </a:r>
                      <a:r>
                        <a:rPr lang="en-US" sz="1800" baseline="0" dirty="0" smtClean="0">
                          <a:solidFill>
                            <a:schemeClr val="tx1"/>
                          </a:solidFill>
                        </a:rPr>
                        <a:t>of analysis</a:t>
                      </a:r>
                    </a:p>
                  </a:txBody>
                  <a:tcPr>
                    <a:noFill/>
                  </a:tcPr>
                </a:tc>
                <a:tc>
                  <a:txBody>
                    <a:bodyPr/>
                    <a:lstStyle/>
                    <a:p>
                      <a:pPr algn="ctr"/>
                      <a:r>
                        <a:rPr lang="en-US" sz="2000" b="0" cap="all" baseline="0" dirty="0" smtClean="0">
                          <a:solidFill>
                            <a:schemeClr val="tx1"/>
                          </a:solidFill>
                        </a:rPr>
                        <a:t>X</a:t>
                      </a:r>
                      <a:endParaRPr lang="en-US" sz="2000" b="0" cap="all" baseline="0" dirty="0">
                        <a:solidFill>
                          <a:schemeClr val="tx1"/>
                        </a:solidFill>
                      </a:endParaRPr>
                    </a:p>
                  </a:txBody>
                  <a:tcPr>
                    <a:solidFill>
                      <a:srgbClr val="FFCC99"/>
                    </a:solidFill>
                  </a:tcPr>
                </a:tc>
                <a:tc>
                  <a:txBody>
                    <a:bodyPr/>
                    <a:lstStyle/>
                    <a:p>
                      <a:pPr algn="ctr"/>
                      <a:r>
                        <a:rPr lang="en-US" sz="2000" b="0" cap="all" baseline="0" dirty="0" smtClean="0">
                          <a:solidFill>
                            <a:schemeClr val="tx1"/>
                          </a:solidFill>
                        </a:rPr>
                        <a:t>X</a:t>
                      </a:r>
                      <a:endParaRPr lang="en-US" sz="2000" b="0" cap="all" baseline="0" dirty="0">
                        <a:solidFill>
                          <a:schemeClr val="tx1"/>
                        </a:solidFill>
                      </a:endParaRPr>
                    </a:p>
                  </a:txBody>
                  <a:tcPr>
                    <a:solidFill>
                      <a:srgbClr val="FFCC99"/>
                    </a:solidFill>
                  </a:tcPr>
                </a:tc>
                <a:tc>
                  <a:txBody>
                    <a:bodyPr/>
                    <a:lstStyle/>
                    <a:p>
                      <a:pPr algn="ctr"/>
                      <a:endParaRPr lang="en-US" sz="2000" b="0" cap="all" baseline="0" dirty="0">
                        <a:solidFill>
                          <a:srgbClr val="0070C0"/>
                        </a:solidFill>
                      </a:endParaRPr>
                    </a:p>
                  </a:txBody>
                  <a:tcPr>
                    <a:noFill/>
                  </a:tcPr>
                </a:tc>
              </a:tr>
              <a:tr h="381000">
                <a:tc>
                  <a:txBody>
                    <a:bodyPr/>
                    <a:lstStyle/>
                    <a:p>
                      <a:pPr marL="0" indent="0">
                        <a:buFont typeface="Arial" panose="020B0604020202020204" pitchFamily="34" charset="0"/>
                        <a:buNone/>
                      </a:pPr>
                      <a:r>
                        <a:rPr lang="en-US" sz="1800" baseline="0" dirty="0" smtClean="0">
                          <a:solidFill>
                            <a:schemeClr val="tx1"/>
                          </a:solidFill>
                        </a:rPr>
                        <a:t>Spatial scale of data &amp; models</a:t>
                      </a:r>
                    </a:p>
                  </a:txBody>
                  <a:tcPr>
                    <a:lnB w="12700" cap="flat" cmpd="sng" algn="ctr">
                      <a:noFill/>
                      <a:prstDash val="solid"/>
                      <a:round/>
                      <a:headEnd type="none" w="med" len="med"/>
                      <a:tailEnd type="none" w="med" len="med"/>
                    </a:lnB>
                    <a:noFill/>
                  </a:tcPr>
                </a:tc>
                <a:tc>
                  <a:txBody>
                    <a:bodyPr/>
                    <a:lstStyle/>
                    <a:p>
                      <a:pPr algn="ctr"/>
                      <a:r>
                        <a:rPr lang="en-US" sz="2000" cap="all" baseline="0" dirty="0" smtClean="0">
                          <a:solidFill>
                            <a:schemeClr val="tx1"/>
                          </a:solidFill>
                        </a:rPr>
                        <a:t>X</a:t>
                      </a:r>
                      <a:endParaRPr lang="en-US" sz="2000" cap="all" baseline="0" dirty="0">
                        <a:solidFill>
                          <a:schemeClr val="tx1"/>
                        </a:solidFill>
                      </a:endParaRPr>
                    </a:p>
                  </a:txBody>
                  <a:tcPr>
                    <a:lnB w="12700" cap="flat" cmpd="sng" algn="ctr">
                      <a:noFill/>
                      <a:prstDash val="solid"/>
                      <a:round/>
                      <a:headEnd type="none" w="med" len="med"/>
                      <a:tailEnd type="none" w="med" len="med"/>
                    </a:lnB>
                    <a:solidFill>
                      <a:srgbClr val="FFCC9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cap="all" baseline="0" dirty="0" smtClean="0">
                          <a:solidFill>
                            <a:schemeClr val="tx1"/>
                          </a:solidFill>
                        </a:rPr>
                        <a:t>X</a:t>
                      </a:r>
                    </a:p>
                  </a:txBody>
                  <a:tcPr>
                    <a:lnB w="12700" cap="flat" cmpd="sng" algn="ctr">
                      <a:noFill/>
                      <a:prstDash val="solid"/>
                      <a:round/>
                      <a:headEnd type="none" w="med" len="med"/>
                      <a:tailEnd type="none" w="med" len="med"/>
                    </a:lnB>
                    <a:solidFill>
                      <a:srgbClr val="FFCC99"/>
                    </a:solidFill>
                  </a:tcPr>
                </a:tc>
                <a:tc>
                  <a:txBody>
                    <a:bodyPr/>
                    <a:lstStyle/>
                    <a:p>
                      <a:pPr algn="ctr"/>
                      <a:endParaRPr lang="en-US" sz="2000" b="0" cap="all" baseline="0" dirty="0">
                        <a:solidFill>
                          <a:srgbClr val="0070C0"/>
                        </a:solidFill>
                      </a:endParaRPr>
                    </a:p>
                  </a:txBody>
                  <a:tcPr>
                    <a:lnB w="12700" cap="flat" cmpd="sng" algn="ctr">
                      <a:noFill/>
                      <a:prstDash val="solid"/>
                      <a:round/>
                      <a:headEnd type="none" w="med" len="med"/>
                      <a:tailEnd type="none" w="med" len="med"/>
                    </a:lnB>
                    <a:noFill/>
                  </a:tcPr>
                </a:tc>
              </a:tr>
              <a:tr h="167640">
                <a:tc>
                  <a:txBody>
                    <a:bodyPr/>
                    <a:lstStyle/>
                    <a:p>
                      <a:pPr marL="0" indent="0">
                        <a:buFont typeface="Arial" panose="020B0604020202020204" pitchFamily="34" charset="0"/>
                        <a:buNone/>
                      </a:pPr>
                      <a:endParaRPr lang="en-US" sz="500" baseline="0" dirty="0" smtClean="0">
                        <a:solidFill>
                          <a:srgbClr val="0070C0"/>
                        </a:solidFill>
                      </a:endParaRPr>
                    </a:p>
                  </a:txBody>
                  <a:tcP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500" b="0" cap="all" baseline="0" dirty="0">
                        <a:solidFill>
                          <a:srgbClr val="0070C0"/>
                        </a:solidFill>
                      </a:endParaRPr>
                    </a:p>
                  </a:txBody>
                  <a:tcP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500" b="0" cap="all" baseline="0" dirty="0">
                        <a:solidFill>
                          <a:srgbClr val="0070C0"/>
                        </a:solidFill>
                      </a:endParaRPr>
                    </a:p>
                  </a:txBody>
                  <a:tcP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500" b="0" cap="all" baseline="0" dirty="0">
                        <a:solidFill>
                          <a:srgbClr val="0070C0"/>
                        </a:solidFill>
                      </a:endParaRPr>
                    </a:p>
                  </a:txBody>
                  <a:tcP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13360">
                <a:tc>
                  <a:txBody>
                    <a:bodyPr/>
                    <a:lstStyle/>
                    <a:p>
                      <a:pPr marL="0" indent="0">
                        <a:buFont typeface="Arial" panose="020B0604020202020204" pitchFamily="34" charset="0"/>
                        <a:buNone/>
                      </a:pPr>
                      <a:endParaRPr lang="en-US" sz="600" baseline="0" dirty="0" smtClean="0">
                        <a:solidFill>
                          <a:srgbClr val="0070C0"/>
                        </a:solidFill>
                      </a:endParaRPr>
                    </a:p>
                  </a:txBody>
                  <a:tcPr>
                    <a:lnT w="12700" cap="flat" cmpd="sng" algn="ctr">
                      <a:solidFill>
                        <a:schemeClr val="tx1"/>
                      </a:solidFill>
                      <a:prstDash val="solid"/>
                      <a:round/>
                      <a:headEnd type="none" w="med" len="med"/>
                      <a:tailEnd type="none" w="med" len="med"/>
                    </a:lnT>
                    <a:noFill/>
                  </a:tcPr>
                </a:tc>
                <a:tc>
                  <a:txBody>
                    <a:bodyPr/>
                    <a:lstStyle/>
                    <a:p>
                      <a:pPr algn="ctr"/>
                      <a:endParaRPr lang="en-US" sz="600" b="0" cap="all" baseline="0" dirty="0">
                        <a:solidFill>
                          <a:srgbClr val="0070C0"/>
                        </a:solidFill>
                      </a:endParaRPr>
                    </a:p>
                  </a:txBody>
                  <a:tcPr>
                    <a:lnT w="12700" cap="flat" cmpd="sng" algn="ctr">
                      <a:solidFill>
                        <a:schemeClr val="tx1"/>
                      </a:solidFill>
                      <a:prstDash val="solid"/>
                      <a:round/>
                      <a:headEnd type="none" w="med" len="med"/>
                      <a:tailEnd type="none" w="med" len="med"/>
                    </a:lnT>
                    <a:noFill/>
                  </a:tcPr>
                </a:tc>
                <a:tc>
                  <a:txBody>
                    <a:bodyPr/>
                    <a:lstStyle/>
                    <a:p>
                      <a:pPr algn="ctr"/>
                      <a:endParaRPr lang="en-US" sz="600" b="0" cap="all" baseline="0" dirty="0">
                        <a:solidFill>
                          <a:srgbClr val="0070C0"/>
                        </a:solidFill>
                      </a:endParaRPr>
                    </a:p>
                  </a:txBody>
                  <a:tcPr>
                    <a:lnT w="12700" cap="flat" cmpd="sng" algn="ctr">
                      <a:solidFill>
                        <a:schemeClr val="tx1"/>
                      </a:solidFill>
                      <a:prstDash val="solid"/>
                      <a:round/>
                      <a:headEnd type="none" w="med" len="med"/>
                      <a:tailEnd type="none" w="med" len="med"/>
                    </a:lnT>
                    <a:noFill/>
                  </a:tcPr>
                </a:tc>
                <a:tc>
                  <a:txBody>
                    <a:bodyPr/>
                    <a:lstStyle/>
                    <a:p>
                      <a:pPr algn="ctr"/>
                      <a:endParaRPr lang="en-US" sz="600" b="0" cap="all" baseline="0" dirty="0">
                        <a:solidFill>
                          <a:srgbClr val="0070C0"/>
                        </a:solidFill>
                      </a:endParaRPr>
                    </a:p>
                  </a:txBody>
                  <a:tcPr>
                    <a:lnT w="12700" cap="flat" cmpd="sng" algn="ctr">
                      <a:solidFill>
                        <a:schemeClr val="tx1"/>
                      </a:solidFill>
                      <a:prstDash val="solid"/>
                      <a:round/>
                      <a:headEnd type="none" w="med" len="med"/>
                      <a:tailEnd type="none" w="med" len="med"/>
                    </a:lnT>
                    <a:noFill/>
                  </a:tcPr>
                </a:tc>
              </a:tr>
              <a:tr h="370840">
                <a:tc>
                  <a:txBody>
                    <a:bodyPr/>
                    <a:lstStyle/>
                    <a:p>
                      <a:pPr marL="0" indent="0">
                        <a:buFont typeface="Arial" panose="020B0604020202020204" pitchFamily="34" charset="0"/>
                        <a:buNone/>
                      </a:pPr>
                      <a:r>
                        <a:rPr lang="en-US" sz="1800" dirty="0" smtClean="0">
                          <a:solidFill>
                            <a:srgbClr val="0070C0"/>
                          </a:solidFill>
                        </a:rPr>
                        <a:t>Underlying</a:t>
                      </a:r>
                      <a:r>
                        <a:rPr lang="en-US" sz="1800" baseline="0" dirty="0" smtClean="0">
                          <a:solidFill>
                            <a:srgbClr val="0070C0"/>
                          </a:solidFill>
                        </a:rPr>
                        <a:t> data available</a:t>
                      </a:r>
                    </a:p>
                  </a:txBody>
                  <a:tcPr>
                    <a:noFill/>
                  </a:tcPr>
                </a:tc>
                <a:tc>
                  <a:txBody>
                    <a:bodyPr/>
                    <a:lstStyle/>
                    <a:p>
                      <a:pPr algn="ctr"/>
                      <a:r>
                        <a:rPr lang="en-US" sz="2000" b="0" cap="all" baseline="0" dirty="0" smtClean="0">
                          <a:solidFill>
                            <a:srgbClr val="0070C0"/>
                          </a:solidFill>
                        </a:rPr>
                        <a:t>X</a:t>
                      </a:r>
                      <a:endParaRPr lang="en-US" sz="2000" b="0" cap="all" baseline="0" dirty="0">
                        <a:solidFill>
                          <a:srgbClr val="0070C0"/>
                        </a:solidFill>
                      </a:endParaRPr>
                    </a:p>
                  </a:txBody>
                  <a:tcPr>
                    <a:solidFill>
                      <a:srgbClr val="FFCC00"/>
                    </a:solidFill>
                  </a:tcPr>
                </a:tc>
                <a:tc>
                  <a:txBody>
                    <a:bodyPr/>
                    <a:lstStyle/>
                    <a:p>
                      <a:pPr algn="ctr"/>
                      <a:r>
                        <a:rPr lang="en-US" sz="2000" b="0" cap="all" baseline="0" dirty="0" smtClean="0">
                          <a:solidFill>
                            <a:srgbClr val="0070C0"/>
                          </a:solidFill>
                        </a:rPr>
                        <a:t>X</a:t>
                      </a:r>
                      <a:endParaRPr lang="en-US" sz="2000" b="0" cap="all" baseline="0" dirty="0">
                        <a:solidFill>
                          <a:srgbClr val="0070C0"/>
                        </a:solidFill>
                      </a:endParaRPr>
                    </a:p>
                  </a:txBody>
                  <a:tcPr>
                    <a:solidFill>
                      <a:srgbClr val="FFCC00"/>
                    </a:solidFill>
                  </a:tcPr>
                </a:tc>
                <a:tc>
                  <a:txBody>
                    <a:bodyPr/>
                    <a:lstStyle/>
                    <a:p>
                      <a:pPr algn="ctr"/>
                      <a:r>
                        <a:rPr lang="en-US" sz="2000" b="0" cap="all" baseline="0" dirty="0" smtClean="0">
                          <a:solidFill>
                            <a:srgbClr val="0070C0"/>
                          </a:solidFill>
                        </a:rPr>
                        <a:t>X</a:t>
                      </a:r>
                      <a:endParaRPr lang="en-US" sz="2000" b="0" cap="all" baseline="0" dirty="0">
                        <a:solidFill>
                          <a:srgbClr val="0070C0"/>
                        </a:solidFill>
                      </a:endParaRPr>
                    </a:p>
                  </a:txBody>
                  <a:tcPr>
                    <a:solidFill>
                      <a:srgbClr val="FFCC00"/>
                    </a:solidFill>
                  </a:tcPr>
                </a:tc>
                <a:extLst>
                  <a:ext uri="{0D108BD9-81ED-4DB2-BD59-A6C34878D82A}">
                    <a16:rowId xmlns="" xmlns:a16="http://schemas.microsoft.com/office/drawing/2014/main" val="2457500104"/>
                  </a:ext>
                </a:extLst>
              </a:tr>
              <a:tr h="370840">
                <a:tc>
                  <a:txBody>
                    <a:bodyPr/>
                    <a:lstStyle/>
                    <a:p>
                      <a:pPr marL="0" indent="0">
                        <a:buFont typeface="Arial" panose="020B0604020202020204" pitchFamily="34" charset="0"/>
                        <a:buNone/>
                      </a:pPr>
                      <a:r>
                        <a:rPr lang="en-US" sz="1800" baseline="0" dirty="0" smtClean="0">
                          <a:solidFill>
                            <a:srgbClr val="0070C0"/>
                          </a:solidFill>
                        </a:rPr>
                        <a:t>Peer-reviewed citations</a:t>
                      </a:r>
                    </a:p>
                  </a:txBody>
                  <a:tcPr>
                    <a:lnB w="12700" cmpd="sng">
                      <a:noFill/>
                    </a:lnB>
                    <a:noFill/>
                  </a:tcPr>
                </a:tc>
                <a:tc>
                  <a:txBody>
                    <a:bodyPr/>
                    <a:lstStyle/>
                    <a:p>
                      <a:pPr algn="ctr"/>
                      <a:r>
                        <a:rPr lang="en-US" sz="2000" b="0" cap="all" baseline="0" dirty="0" smtClean="0">
                          <a:solidFill>
                            <a:srgbClr val="0070C0"/>
                          </a:solidFill>
                        </a:rPr>
                        <a:t>X</a:t>
                      </a:r>
                      <a:endParaRPr lang="en-US" sz="2000" b="0" cap="all" baseline="0" dirty="0">
                        <a:solidFill>
                          <a:srgbClr val="0070C0"/>
                        </a:solidFill>
                      </a:endParaRPr>
                    </a:p>
                  </a:txBody>
                  <a:tcPr>
                    <a:lnB w="12700" cmpd="sng">
                      <a:noFill/>
                    </a:lnB>
                    <a:solidFill>
                      <a:srgbClr val="FFCC99"/>
                    </a:solidFill>
                  </a:tcPr>
                </a:tc>
                <a:tc>
                  <a:txBody>
                    <a:bodyPr/>
                    <a:lstStyle/>
                    <a:p>
                      <a:pPr algn="ctr"/>
                      <a:r>
                        <a:rPr lang="en-US" sz="2000" b="0" cap="all" baseline="0" dirty="0" smtClean="0">
                          <a:solidFill>
                            <a:srgbClr val="0070C0"/>
                          </a:solidFill>
                        </a:rPr>
                        <a:t>X</a:t>
                      </a:r>
                      <a:endParaRPr lang="en-US" sz="2000" b="0" cap="all" baseline="0" dirty="0">
                        <a:solidFill>
                          <a:srgbClr val="0070C0"/>
                        </a:solidFill>
                      </a:endParaRPr>
                    </a:p>
                  </a:txBody>
                  <a:tcPr>
                    <a:lnB w="12700" cmpd="sng">
                      <a:noFill/>
                    </a:lnB>
                    <a:solidFill>
                      <a:srgbClr val="FFCC99"/>
                    </a:solidFill>
                  </a:tcPr>
                </a:tc>
                <a:tc>
                  <a:txBody>
                    <a:bodyPr/>
                    <a:lstStyle/>
                    <a:p>
                      <a:pPr algn="ctr"/>
                      <a:endParaRPr lang="en-US" sz="2000" b="0" cap="all" baseline="0" dirty="0">
                        <a:solidFill>
                          <a:srgbClr val="0070C0"/>
                        </a:solidFill>
                      </a:endParaRPr>
                    </a:p>
                  </a:txBody>
                  <a:tcPr>
                    <a:lnB w="12700" cmpd="sng">
                      <a:noFill/>
                    </a:lnB>
                    <a:noFill/>
                  </a:tcPr>
                </a:tc>
                <a:extLst>
                  <a:ext uri="{0D108BD9-81ED-4DB2-BD59-A6C34878D82A}">
                    <a16:rowId xmlns="" xmlns:a16="http://schemas.microsoft.com/office/drawing/2014/main" val="2615437519"/>
                  </a:ext>
                </a:extLst>
              </a:tr>
              <a:tr h="213360">
                <a:tc>
                  <a:txBody>
                    <a:bodyPr/>
                    <a:lstStyle/>
                    <a:p>
                      <a:pPr marL="0" indent="0">
                        <a:buFont typeface="Arial" panose="020B0604020202020204" pitchFamily="34" charset="0"/>
                        <a:buNone/>
                      </a:pPr>
                      <a:r>
                        <a:rPr lang="en-US" sz="1800" dirty="0" smtClean="0">
                          <a:solidFill>
                            <a:srgbClr val="0070C0"/>
                          </a:solidFill>
                        </a:rPr>
                        <a:t>Documentation</a:t>
                      </a:r>
                      <a:r>
                        <a:rPr lang="en-US" sz="1800" baseline="0" dirty="0" smtClean="0">
                          <a:solidFill>
                            <a:srgbClr val="0070C0"/>
                          </a:solidFill>
                        </a:rPr>
                        <a:t> of models</a:t>
                      </a:r>
                      <a:endParaRPr lang="en-US" sz="1800" dirty="0" smtClean="0">
                        <a:solidFill>
                          <a:srgbClr val="0070C0"/>
                        </a:solidFill>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0" cap="all" baseline="0" dirty="0" smtClean="0">
                          <a:solidFill>
                            <a:srgbClr val="0070C0"/>
                          </a:solidFill>
                        </a:rPr>
                        <a:t>X</a:t>
                      </a:r>
                      <a:endParaRPr lang="en-US" sz="2000" b="0" cap="all" baseline="0" dirty="0">
                        <a:solidFill>
                          <a:srgbClr val="0070C0"/>
                        </a:solidFill>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CF5D"/>
                    </a:solidFill>
                  </a:tcPr>
                </a:tc>
                <a:tc>
                  <a:txBody>
                    <a:bodyPr/>
                    <a:lstStyle/>
                    <a:p>
                      <a:pPr algn="ctr"/>
                      <a:endParaRPr lang="en-US" sz="2000" b="0" cap="all" baseline="0" dirty="0">
                        <a:solidFill>
                          <a:srgbClr val="0070C0"/>
                        </a:solidFill>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000" b="0" cap="all" baseline="0" dirty="0">
                        <a:solidFill>
                          <a:srgbClr val="0070C0"/>
                        </a:solidFill>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248873173"/>
                  </a:ext>
                </a:extLst>
              </a:tr>
              <a:tr h="121920">
                <a:tc>
                  <a:txBody>
                    <a:bodyPr/>
                    <a:lstStyle/>
                    <a:p>
                      <a:pPr marL="0" indent="0">
                        <a:buFont typeface="Arial" panose="020B0604020202020204" pitchFamily="34" charset="0"/>
                        <a:buNone/>
                      </a:pPr>
                      <a:endParaRPr lang="en-US" sz="600" dirty="0" smtClean="0">
                        <a:solidFill>
                          <a:srgbClr val="0070C0"/>
                        </a:solidFill>
                      </a:endParaRPr>
                    </a:p>
                  </a:txBody>
                  <a:tcP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600" b="0" cap="all" baseline="0" dirty="0">
                        <a:solidFill>
                          <a:srgbClr val="0070C0"/>
                        </a:solidFill>
                      </a:endParaRPr>
                    </a:p>
                  </a:txBody>
                  <a:tcP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600" b="0" cap="all" baseline="0" dirty="0">
                        <a:solidFill>
                          <a:srgbClr val="0070C0"/>
                        </a:solidFill>
                      </a:endParaRPr>
                    </a:p>
                  </a:txBody>
                  <a:tcP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600" b="0" cap="all" baseline="0" dirty="0">
                        <a:solidFill>
                          <a:srgbClr val="0070C0"/>
                        </a:solidFill>
                      </a:endParaRPr>
                    </a:p>
                  </a:txBody>
                  <a:tcP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67640">
                <a:tc>
                  <a:txBody>
                    <a:bodyPr/>
                    <a:lstStyle/>
                    <a:p>
                      <a:pPr marL="0" indent="0">
                        <a:buFont typeface="Arial" panose="020B0604020202020204" pitchFamily="34" charset="0"/>
                        <a:buNone/>
                      </a:pPr>
                      <a:endParaRPr lang="en-US" sz="600" dirty="0" smtClean="0">
                        <a:solidFill>
                          <a:srgbClr val="7030A0"/>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ctr"/>
                      <a:endParaRPr lang="en-US" sz="600" b="0" cap="all" baseline="0" dirty="0">
                        <a:solidFill>
                          <a:srgbClr val="7030A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ctr"/>
                      <a:endParaRPr lang="en-US" sz="600" b="0" cap="all" baseline="0" dirty="0">
                        <a:solidFill>
                          <a:srgbClr val="7030A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ctr"/>
                      <a:endParaRPr lang="en-US" sz="600" b="0" cap="all" baseline="0" dirty="0">
                        <a:solidFill>
                          <a:srgbClr val="7030A0"/>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tr>
              <a:tr h="370840">
                <a:tc>
                  <a:txBody>
                    <a:bodyPr/>
                    <a:lstStyle/>
                    <a:p>
                      <a:pPr marL="0" indent="0">
                        <a:buFont typeface="Arial" panose="020B0604020202020204" pitchFamily="34" charset="0"/>
                        <a:buNone/>
                      </a:pPr>
                      <a:endParaRPr lang="en-US" sz="1800" dirty="0" smtClean="0">
                        <a:solidFill>
                          <a:srgbClr val="7030A0"/>
                        </a:solidFill>
                      </a:endParaRPr>
                    </a:p>
                  </a:txBody>
                  <a:tcPr>
                    <a:lnR w="12700" cap="flat" cmpd="sng" algn="ctr">
                      <a:solidFill>
                        <a:schemeClr val="tx1"/>
                      </a:solidFill>
                      <a:prstDash val="solid"/>
                      <a:round/>
                      <a:headEnd type="none" w="med" len="med"/>
                      <a:tailEnd type="none" w="med" len="med"/>
                    </a:lnR>
                    <a:noFill/>
                  </a:tcPr>
                </a:tc>
                <a:tc>
                  <a:txBody>
                    <a:bodyPr/>
                    <a:lstStyle/>
                    <a:p>
                      <a:pPr algn="ctr"/>
                      <a:endParaRPr lang="en-US" sz="2000" b="0" cap="all" baseline="0" dirty="0">
                        <a:solidFill>
                          <a:srgbClr val="7030A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endParaRPr lang="en-US" sz="2000" b="0" cap="all" baseline="0" dirty="0">
                        <a:solidFill>
                          <a:srgbClr val="7030A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endParaRPr lang="en-US" sz="2000" b="0" cap="all" baseline="0" dirty="0">
                        <a:solidFill>
                          <a:srgbClr val="7030A0"/>
                        </a:solidFill>
                      </a:endParaRPr>
                    </a:p>
                  </a:txBody>
                  <a:tcPr>
                    <a:lnL w="12700" cap="flat" cmpd="sng" algn="ctr">
                      <a:solidFill>
                        <a:schemeClr val="tx1"/>
                      </a:solidFill>
                      <a:prstDash val="solid"/>
                      <a:round/>
                      <a:headEnd type="none" w="med" len="med"/>
                      <a:tailEnd type="none" w="med" len="med"/>
                    </a:lnL>
                    <a:noFill/>
                  </a:tcPr>
                </a:tc>
                <a:extLst>
                  <a:ext uri="{0D108BD9-81ED-4DB2-BD59-A6C34878D82A}">
                    <a16:rowId xmlns="" xmlns:a16="http://schemas.microsoft.com/office/drawing/2014/main" val="1139441353"/>
                  </a:ext>
                </a:extLst>
              </a:tr>
              <a:tr h="370840">
                <a:tc>
                  <a:txBody>
                    <a:bodyPr/>
                    <a:lstStyle/>
                    <a:p>
                      <a:pPr marL="0" indent="0">
                        <a:buFont typeface="Arial" panose="020B0604020202020204" pitchFamily="34" charset="0"/>
                        <a:buNone/>
                      </a:pPr>
                      <a:endParaRPr lang="en-US" sz="1800" dirty="0">
                        <a:solidFill>
                          <a:srgbClr val="7030A0"/>
                        </a:solidFill>
                      </a:endParaRPr>
                    </a:p>
                  </a:txBody>
                  <a:tcPr>
                    <a:lnR w="12700" cap="flat" cmpd="sng" algn="ctr">
                      <a:solidFill>
                        <a:schemeClr val="tx1"/>
                      </a:solidFill>
                      <a:prstDash val="solid"/>
                      <a:round/>
                      <a:headEnd type="none" w="med" len="med"/>
                      <a:tailEnd type="none" w="med" len="med"/>
                    </a:lnR>
                    <a:noFill/>
                  </a:tcPr>
                </a:tc>
                <a:tc>
                  <a:txBody>
                    <a:bodyPr/>
                    <a:lstStyle/>
                    <a:p>
                      <a:pPr algn="ctr"/>
                      <a:endParaRPr lang="en-US" sz="2000" cap="all" baseline="0" dirty="0">
                        <a:solidFill>
                          <a:srgbClr val="7030A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endParaRPr lang="en-US" sz="2000" cap="all" baseline="0" dirty="0">
                        <a:solidFill>
                          <a:srgbClr val="7030A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endParaRPr lang="en-US" sz="2000" cap="all" baseline="0" dirty="0">
                        <a:solidFill>
                          <a:srgbClr val="7030A0"/>
                        </a:solidFill>
                      </a:endParaRPr>
                    </a:p>
                  </a:txBody>
                  <a:tcPr>
                    <a:lnL w="12700" cap="flat" cmpd="sng" algn="ctr">
                      <a:solidFill>
                        <a:schemeClr val="tx1"/>
                      </a:solidFill>
                      <a:prstDash val="solid"/>
                      <a:round/>
                      <a:headEnd type="none" w="med" len="med"/>
                      <a:tailEnd type="none" w="med" len="med"/>
                    </a:lnL>
                    <a:noFill/>
                  </a:tcPr>
                </a:tc>
                <a:extLst>
                  <a:ext uri="{0D108BD9-81ED-4DB2-BD59-A6C34878D82A}">
                    <a16:rowId xmlns="" xmlns:a16="http://schemas.microsoft.com/office/drawing/2014/main" val="1421965089"/>
                  </a:ext>
                </a:extLst>
              </a:tr>
              <a:tr h="370840">
                <a:tc>
                  <a:txBody>
                    <a:bodyPr/>
                    <a:lstStyle/>
                    <a:p>
                      <a:pPr marL="0" indent="0">
                        <a:buFont typeface="Arial" panose="020B0604020202020204" pitchFamily="34" charset="0"/>
                        <a:buNone/>
                      </a:pPr>
                      <a:endParaRPr lang="en-US" sz="1800" baseline="0" dirty="0" smtClean="0">
                        <a:solidFill>
                          <a:srgbClr val="7030A0"/>
                        </a:solidFill>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endParaRPr lang="en-US" sz="2000" b="0" cap="all" baseline="0" dirty="0">
                        <a:solidFill>
                          <a:srgbClr val="7030A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endParaRPr lang="en-US" sz="2000" b="0" cap="all" baseline="0" dirty="0">
                        <a:solidFill>
                          <a:srgbClr val="7030A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endParaRPr lang="en-US" sz="2000" b="0" cap="all" baseline="0" dirty="0">
                        <a:solidFill>
                          <a:srgbClr val="7030A0"/>
                        </a:solidFill>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342725828"/>
                  </a:ext>
                </a:extLst>
              </a:tr>
            </a:tbl>
          </a:graphicData>
        </a:graphic>
      </p:graphicFrame>
      <p:sp>
        <p:nvSpPr>
          <p:cNvPr id="3" name="Rectangle 2"/>
          <p:cNvSpPr/>
          <p:nvPr/>
        </p:nvSpPr>
        <p:spPr>
          <a:xfrm>
            <a:off x="381000" y="6248400"/>
            <a:ext cx="2468946" cy="369332"/>
          </a:xfrm>
          <a:prstGeom prst="rect">
            <a:avLst/>
          </a:prstGeom>
        </p:spPr>
        <p:txBody>
          <a:bodyPr wrap="none">
            <a:spAutoFit/>
          </a:bodyPr>
          <a:lstStyle/>
          <a:p>
            <a:r>
              <a:rPr lang="en-US" dirty="0" smtClean="0"/>
              <a:t>Relevance   </a:t>
            </a:r>
            <a:r>
              <a:rPr lang="en-US" dirty="0" smtClean="0">
                <a:solidFill>
                  <a:srgbClr val="0070C0"/>
                </a:solidFill>
              </a:rPr>
              <a:t>Credibility</a:t>
            </a:r>
            <a:endParaRPr lang="en-US" dirty="0">
              <a:solidFill>
                <a:srgbClr val="0070C0"/>
              </a:solidFill>
            </a:endParaRPr>
          </a:p>
        </p:txBody>
      </p:sp>
    </p:spTree>
    <p:extLst>
      <p:ext uri="{BB962C8B-B14F-4D97-AF65-F5344CB8AC3E}">
        <p14:creationId xmlns:p14="http://schemas.microsoft.com/office/powerpoint/2010/main" val="6622558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229600" cy="762000"/>
          </a:xfrm>
        </p:spPr>
        <p:txBody>
          <a:bodyPr>
            <a:normAutofit/>
          </a:bodyPr>
          <a:lstStyle/>
          <a:p>
            <a:r>
              <a:rPr lang="en-US" sz="3000" dirty="0">
                <a:effectLst>
                  <a:outerShdw blurRad="38100" dist="38100" dir="2700000" algn="tl">
                    <a:srgbClr val="000000">
                      <a:alpha val="43137"/>
                    </a:srgbClr>
                  </a:outerShdw>
                </a:effectLst>
              </a:rPr>
              <a:t>Advisory Team: </a:t>
            </a:r>
            <a:r>
              <a:rPr lang="en-US" sz="3000" b="1" dirty="0">
                <a:effectLst>
                  <a:outerShdw blurRad="38100" dist="38100" dir="2700000" algn="tl">
                    <a:srgbClr val="000000">
                      <a:alpha val="43137"/>
                    </a:srgbClr>
                  </a:outerShdw>
                </a:effectLst>
              </a:rPr>
              <a:t>Factors affecting use </a:t>
            </a:r>
            <a:r>
              <a:rPr lang="en-US" sz="3000" dirty="0">
                <a:effectLst>
                  <a:outerShdw blurRad="38100" dist="38100" dir="2700000" algn="tl">
                    <a:srgbClr val="000000">
                      <a:alpha val="43137"/>
                    </a:srgbClr>
                  </a:outerShdw>
                </a:effectLst>
              </a:rPr>
              <a:t>of tool</a:t>
            </a:r>
            <a:endParaRPr lang="en-US" sz="3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10622213"/>
              </p:ext>
            </p:extLst>
          </p:nvPr>
        </p:nvGraphicFramePr>
        <p:xfrm>
          <a:off x="152400" y="1066800"/>
          <a:ext cx="8839200" cy="5029200"/>
        </p:xfrm>
        <a:graphic>
          <a:graphicData uri="http://schemas.openxmlformats.org/drawingml/2006/table">
            <a:tbl>
              <a:tblPr firstRow="1" bandRow="1">
                <a:tableStyleId>{5C22544A-7EE6-4342-B048-85BDC9FD1C3A}</a:tableStyleId>
              </a:tblPr>
              <a:tblGrid>
                <a:gridCol w="3276600">
                  <a:extLst>
                    <a:ext uri="{9D8B030D-6E8A-4147-A177-3AD203B41FA5}">
                      <a16:colId xmlns="" xmlns:a16="http://schemas.microsoft.com/office/drawing/2014/main" val="1720209060"/>
                    </a:ext>
                  </a:extLst>
                </a:gridCol>
                <a:gridCol w="1905000">
                  <a:extLst>
                    <a:ext uri="{9D8B030D-6E8A-4147-A177-3AD203B41FA5}">
                      <a16:colId xmlns="" xmlns:a16="http://schemas.microsoft.com/office/drawing/2014/main" val="4137845029"/>
                    </a:ext>
                  </a:extLst>
                </a:gridCol>
                <a:gridCol w="1828800">
                  <a:extLst>
                    <a:ext uri="{9D8B030D-6E8A-4147-A177-3AD203B41FA5}">
                      <a16:colId xmlns="" xmlns:a16="http://schemas.microsoft.com/office/drawing/2014/main" val="1206875132"/>
                    </a:ext>
                  </a:extLst>
                </a:gridCol>
                <a:gridCol w="1828800">
                  <a:extLst>
                    <a:ext uri="{9D8B030D-6E8A-4147-A177-3AD203B41FA5}">
                      <a16:colId xmlns="" xmlns:a16="http://schemas.microsoft.com/office/drawing/2014/main" val="1768380675"/>
                    </a:ext>
                  </a:extLst>
                </a:gridCol>
              </a:tblGrid>
              <a:tr h="370840">
                <a:tc>
                  <a:txBody>
                    <a:bodyPr/>
                    <a:lstStyle/>
                    <a:p>
                      <a:pPr algn="ctr"/>
                      <a:r>
                        <a:rPr lang="en-US" sz="2000" dirty="0" smtClean="0"/>
                        <a:t>Factors</a:t>
                      </a:r>
                      <a:endParaRPr lang="en-US" sz="20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700" dirty="0" smtClean="0"/>
                        <a:t>Larger Scale Management Groups</a:t>
                      </a:r>
                      <a:endParaRPr lang="en-US" sz="1700" baseline="0" dirty="0" smtClean="0"/>
                    </a:p>
                  </a:txBody>
                  <a:tcPr anchor="ctr"/>
                </a:tc>
                <a:tc>
                  <a:txBody>
                    <a:bodyPr/>
                    <a:lstStyle/>
                    <a:p>
                      <a:pPr algn="ctr"/>
                      <a:r>
                        <a:rPr lang="en-US" sz="1700" dirty="0" smtClean="0"/>
                        <a:t>Conservation Groups</a:t>
                      </a:r>
                      <a:endParaRPr lang="en-US" sz="1700" baseline="0" dirty="0" smtClean="0"/>
                    </a:p>
                  </a:txBody>
                  <a:tcPr anchor="ctr"/>
                </a:tc>
                <a:tc>
                  <a:txBody>
                    <a:bodyPr/>
                    <a:lstStyle/>
                    <a:p>
                      <a:pPr algn="ctr"/>
                      <a:r>
                        <a:rPr lang="en-US" sz="1700" baseline="0" dirty="0" smtClean="0"/>
                        <a:t>Smaller Scale Forest </a:t>
                      </a:r>
                      <a:r>
                        <a:rPr lang="en-US" sz="1700" baseline="0" dirty="0" err="1" smtClean="0"/>
                        <a:t>Mgmt</a:t>
                      </a:r>
                      <a:r>
                        <a:rPr lang="en-US" sz="1700" baseline="0" dirty="0" smtClean="0"/>
                        <a:t> </a:t>
                      </a:r>
                      <a:r>
                        <a:rPr lang="en-US" sz="1700" baseline="0" dirty="0" err="1" smtClean="0"/>
                        <a:t>Gps</a:t>
                      </a:r>
                      <a:endParaRPr lang="en-US" sz="1700" baseline="0" dirty="0" smtClean="0"/>
                    </a:p>
                  </a:txBody>
                  <a:tcPr anchor="b"/>
                </a:tc>
                <a:extLst>
                  <a:ext uri="{0D108BD9-81ED-4DB2-BD59-A6C34878D82A}">
                    <a16:rowId xmlns="" xmlns:a16="http://schemas.microsoft.com/office/drawing/2014/main" val="1751737254"/>
                  </a:ext>
                </a:extLst>
              </a:tr>
              <a:tr h="370840">
                <a:tc>
                  <a:txBody>
                    <a:bodyPr/>
                    <a:lstStyle/>
                    <a:p>
                      <a:pPr marL="0" indent="0">
                        <a:buFont typeface="Arial" panose="020B0604020202020204" pitchFamily="34" charset="0"/>
                        <a:buNone/>
                      </a:pPr>
                      <a:r>
                        <a:rPr lang="en-US" sz="1800" baseline="0" dirty="0" smtClean="0">
                          <a:solidFill>
                            <a:schemeClr val="tx1"/>
                          </a:solidFill>
                        </a:rPr>
                        <a:t>Content of </a:t>
                      </a:r>
                      <a:r>
                        <a:rPr lang="en-US" sz="1800" baseline="0" dirty="0" smtClean="0">
                          <a:solidFill>
                            <a:schemeClr val="tx1"/>
                          </a:solidFill>
                        </a:rPr>
                        <a:t>analysis</a:t>
                      </a:r>
                    </a:p>
                  </a:txBody>
                  <a:tcPr>
                    <a:noFill/>
                  </a:tcPr>
                </a:tc>
                <a:tc>
                  <a:txBody>
                    <a:bodyPr/>
                    <a:lstStyle/>
                    <a:p>
                      <a:pPr algn="ctr"/>
                      <a:r>
                        <a:rPr lang="en-US" sz="2000" b="0" cap="all" baseline="0" dirty="0" smtClean="0">
                          <a:solidFill>
                            <a:schemeClr val="tx1"/>
                          </a:solidFill>
                        </a:rPr>
                        <a:t>X</a:t>
                      </a:r>
                      <a:endParaRPr lang="en-US" sz="2000" b="0" cap="all" baseline="0" dirty="0">
                        <a:solidFill>
                          <a:schemeClr val="tx1"/>
                        </a:solidFill>
                      </a:endParaRPr>
                    </a:p>
                  </a:txBody>
                  <a:tcPr>
                    <a:solidFill>
                      <a:srgbClr val="FFCC99"/>
                    </a:solidFill>
                  </a:tcPr>
                </a:tc>
                <a:tc>
                  <a:txBody>
                    <a:bodyPr/>
                    <a:lstStyle/>
                    <a:p>
                      <a:pPr algn="ctr"/>
                      <a:r>
                        <a:rPr lang="en-US" sz="2000" b="0" cap="all" baseline="0" dirty="0" smtClean="0">
                          <a:solidFill>
                            <a:schemeClr val="tx1"/>
                          </a:solidFill>
                        </a:rPr>
                        <a:t>X</a:t>
                      </a:r>
                      <a:endParaRPr lang="en-US" sz="2000" b="0" cap="all" baseline="0" dirty="0">
                        <a:solidFill>
                          <a:schemeClr val="tx1"/>
                        </a:solidFill>
                      </a:endParaRPr>
                    </a:p>
                  </a:txBody>
                  <a:tcPr>
                    <a:solidFill>
                      <a:srgbClr val="FFCC99"/>
                    </a:solidFill>
                  </a:tcPr>
                </a:tc>
                <a:tc>
                  <a:txBody>
                    <a:bodyPr/>
                    <a:lstStyle/>
                    <a:p>
                      <a:pPr algn="ctr"/>
                      <a:endParaRPr lang="en-US" sz="2000" b="0" cap="all" baseline="0" dirty="0">
                        <a:solidFill>
                          <a:srgbClr val="0070C0"/>
                        </a:solidFill>
                      </a:endParaRPr>
                    </a:p>
                  </a:txBody>
                  <a:tcPr>
                    <a:noFill/>
                  </a:tcPr>
                </a:tc>
              </a:tr>
              <a:tr h="381000">
                <a:tc>
                  <a:txBody>
                    <a:bodyPr/>
                    <a:lstStyle/>
                    <a:p>
                      <a:pPr marL="0" indent="0">
                        <a:buFont typeface="Arial" panose="020B0604020202020204" pitchFamily="34" charset="0"/>
                        <a:buNone/>
                      </a:pPr>
                      <a:r>
                        <a:rPr lang="en-US" sz="1800" baseline="0" dirty="0" smtClean="0">
                          <a:solidFill>
                            <a:schemeClr val="tx1"/>
                          </a:solidFill>
                        </a:rPr>
                        <a:t>Spatial scale of data &amp; models</a:t>
                      </a:r>
                    </a:p>
                  </a:txBody>
                  <a:tcPr>
                    <a:lnB w="12700" cap="flat" cmpd="sng" algn="ctr">
                      <a:noFill/>
                      <a:prstDash val="solid"/>
                      <a:round/>
                      <a:headEnd type="none" w="med" len="med"/>
                      <a:tailEnd type="none" w="med" len="med"/>
                    </a:lnB>
                    <a:noFill/>
                  </a:tcPr>
                </a:tc>
                <a:tc>
                  <a:txBody>
                    <a:bodyPr/>
                    <a:lstStyle/>
                    <a:p>
                      <a:pPr algn="ctr"/>
                      <a:r>
                        <a:rPr lang="en-US" sz="2000" cap="all" baseline="0" dirty="0" smtClean="0">
                          <a:solidFill>
                            <a:schemeClr val="tx1"/>
                          </a:solidFill>
                        </a:rPr>
                        <a:t>X</a:t>
                      </a:r>
                      <a:endParaRPr lang="en-US" sz="2000" cap="all" baseline="0" dirty="0">
                        <a:solidFill>
                          <a:schemeClr val="tx1"/>
                        </a:solidFill>
                      </a:endParaRPr>
                    </a:p>
                  </a:txBody>
                  <a:tcPr>
                    <a:lnB w="12700" cap="flat" cmpd="sng" algn="ctr">
                      <a:noFill/>
                      <a:prstDash val="solid"/>
                      <a:round/>
                      <a:headEnd type="none" w="med" len="med"/>
                      <a:tailEnd type="none" w="med" len="med"/>
                    </a:lnB>
                    <a:solidFill>
                      <a:srgbClr val="FFCC99"/>
                    </a:solidFill>
                  </a:tcPr>
                </a:tc>
                <a:tc>
                  <a:txBody>
                    <a:bodyPr/>
                    <a:lstStyle/>
                    <a:p>
                      <a:pPr algn="ctr"/>
                      <a:r>
                        <a:rPr lang="en-US" sz="2000" cap="all" baseline="0" dirty="0" smtClean="0">
                          <a:solidFill>
                            <a:schemeClr val="tx1"/>
                          </a:solidFill>
                        </a:rPr>
                        <a:t>X</a:t>
                      </a:r>
                      <a:endParaRPr lang="en-US" sz="2000" cap="all" baseline="0" dirty="0">
                        <a:solidFill>
                          <a:schemeClr val="tx1"/>
                        </a:solidFill>
                      </a:endParaRPr>
                    </a:p>
                  </a:txBody>
                  <a:tcPr>
                    <a:lnB w="12700" cap="flat" cmpd="sng" algn="ctr">
                      <a:noFill/>
                      <a:prstDash val="solid"/>
                      <a:round/>
                      <a:headEnd type="none" w="med" len="med"/>
                      <a:tailEnd type="none" w="med" len="med"/>
                    </a:lnB>
                    <a:solidFill>
                      <a:srgbClr val="FFCC99"/>
                    </a:solidFill>
                  </a:tcPr>
                </a:tc>
                <a:tc>
                  <a:txBody>
                    <a:bodyPr/>
                    <a:lstStyle/>
                    <a:p>
                      <a:pPr algn="ctr"/>
                      <a:endParaRPr lang="en-US" sz="2000" b="0" cap="all" baseline="0" dirty="0">
                        <a:solidFill>
                          <a:srgbClr val="0070C0"/>
                        </a:solidFill>
                      </a:endParaRPr>
                    </a:p>
                  </a:txBody>
                  <a:tcPr>
                    <a:lnB w="12700" cap="flat" cmpd="sng" algn="ctr">
                      <a:noFill/>
                      <a:prstDash val="solid"/>
                      <a:round/>
                      <a:headEnd type="none" w="med" len="med"/>
                      <a:tailEnd type="none" w="med" len="med"/>
                    </a:lnB>
                    <a:noFill/>
                  </a:tcPr>
                </a:tc>
              </a:tr>
              <a:tr h="167640">
                <a:tc>
                  <a:txBody>
                    <a:bodyPr/>
                    <a:lstStyle/>
                    <a:p>
                      <a:pPr marL="0" indent="0">
                        <a:buFont typeface="Arial" panose="020B0604020202020204" pitchFamily="34" charset="0"/>
                        <a:buNone/>
                      </a:pPr>
                      <a:endParaRPr lang="en-US" sz="500" baseline="0" dirty="0" smtClean="0">
                        <a:solidFill>
                          <a:srgbClr val="0070C0"/>
                        </a:solidFill>
                      </a:endParaRPr>
                    </a:p>
                  </a:txBody>
                  <a:tcP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500" b="0" cap="all" baseline="0" dirty="0">
                        <a:solidFill>
                          <a:srgbClr val="0070C0"/>
                        </a:solidFill>
                      </a:endParaRPr>
                    </a:p>
                  </a:txBody>
                  <a:tcP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500" b="0" cap="all" baseline="0" dirty="0">
                        <a:solidFill>
                          <a:srgbClr val="0070C0"/>
                        </a:solidFill>
                      </a:endParaRPr>
                    </a:p>
                  </a:txBody>
                  <a:tcP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500" b="0" cap="all" baseline="0" dirty="0">
                        <a:solidFill>
                          <a:srgbClr val="0070C0"/>
                        </a:solidFill>
                      </a:endParaRPr>
                    </a:p>
                  </a:txBody>
                  <a:tcP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13360">
                <a:tc>
                  <a:txBody>
                    <a:bodyPr/>
                    <a:lstStyle/>
                    <a:p>
                      <a:pPr marL="0" indent="0">
                        <a:buFont typeface="Arial" panose="020B0604020202020204" pitchFamily="34" charset="0"/>
                        <a:buNone/>
                      </a:pPr>
                      <a:endParaRPr lang="en-US" sz="600" baseline="0" dirty="0" smtClean="0">
                        <a:solidFill>
                          <a:srgbClr val="0070C0"/>
                        </a:solidFill>
                      </a:endParaRPr>
                    </a:p>
                  </a:txBody>
                  <a:tcPr>
                    <a:lnT w="12700" cap="flat" cmpd="sng" algn="ctr">
                      <a:solidFill>
                        <a:schemeClr val="tx1"/>
                      </a:solidFill>
                      <a:prstDash val="solid"/>
                      <a:round/>
                      <a:headEnd type="none" w="med" len="med"/>
                      <a:tailEnd type="none" w="med" len="med"/>
                    </a:lnT>
                    <a:noFill/>
                  </a:tcPr>
                </a:tc>
                <a:tc>
                  <a:txBody>
                    <a:bodyPr/>
                    <a:lstStyle/>
                    <a:p>
                      <a:pPr algn="ctr"/>
                      <a:endParaRPr lang="en-US" sz="600" b="0" cap="all" baseline="0" dirty="0">
                        <a:solidFill>
                          <a:srgbClr val="0070C0"/>
                        </a:solidFill>
                      </a:endParaRPr>
                    </a:p>
                  </a:txBody>
                  <a:tcPr>
                    <a:lnT w="12700" cap="flat" cmpd="sng" algn="ctr">
                      <a:solidFill>
                        <a:schemeClr val="tx1"/>
                      </a:solidFill>
                      <a:prstDash val="solid"/>
                      <a:round/>
                      <a:headEnd type="none" w="med" len="med"/>
                      <a:tailEnd type="none" w="med" len="med"/>
                    </a:lnT>
                    <a:noFill/>
                  </a:tcPr>
                </a:tc>
                <a:tc>
                  <a:txBody>
                    <a:bodyPr/>
                    <a:lstStyle/>
                    <a:p>
                      <a:pPr algn="ctr"/>
                      <a:endParaRPr lang="en-US" sz="600" b="0" cap="all" baseline="0" dirty="0">
                        <a:solidFill>
                          <a:srgbClr val="0070C0"/>
                        </a:solidFill>
                      </a:endParaRPr>
                    </a:p>
                  </a:txBody>
                  <a:tcPr>
                    <a:lnT w="12700" cap="flat" cmpd="sng" algn="ctr">
                      <a:solidFill>
                        <a:schemeClr val="tx1"/>
                      </a:solidFill>
                      <a:prstDash val="solid"/>
                      <a:round/>
                      <a:headEnd type="none" w="med" len="med"/>
                      <a:tailEnd type="none" w="med" len="med"/>
                    </a:lnT>
                    <a:noFill/>
                  </a:tcPr>
                </a:tc>
                <a:tc>
                  <a:txBody>
                    <a:bodyPr/>
                    <a:lstStyle/>
                    <a:p>
                      <a:pPr algn="ctr"/>
                      <a:endParaRPr lang="en-US" sz="600" b="0" cap="all" baseline="0" dirty="0">
                        <a:solidFill>
                          <a:srgbClr val="0070C0"/>
                        </a:solidFill>
                      </a:endParaRPr>
                    </a:p>
                  </a:txBody>
                  <a:tcPr>
                    <a:lnT w="12700" cap="flat" cmpd="sng" algn="ctr">
                      <a:solidFill>
                        <a:schemeClr val="tx1"/>
                      </a:solidFill>
                      <a:prstDash val="solid"/>
                      <a:round/>
                      <a:headEnd type="none" w="med" len="med"/>
                      <a:tailEnd type="none" w="med" len="med"/>
                    </a:lnT>
                    <a:noFill/>
                  </a:tcPr>
                </a:tc>
              </a:tr>
              <a:tr h="370840">
                <a:tc>
                  <a:txBody>
                    <a:bodyPr/>
                    <a:lstStyle/>
                    <a:p>
                      <a:pPr marL="0" indent="0">
                        <a:buFont typeface="Arial" panose="020B0604020202020204" pitchFamily="34" charset="0"/>
                        <a:buNone/>
                      </a:pPr>
                      <a:r>
                        <a:rPr lang="en-US" sz="1800" dirty="0" smtClean="0">
                          <a:solidFill>
                            <a:srgbClr val="0070C0"/>
                          </a:solidFill>
                        </a:rPr>
                        <a:t>Underlying</a:t>
                      </a:r>
                      <a:r>
                        <a:rPr lang="en-US" sz="1800" baseline="0" dirty="0" smtClean="0">
                          <a:solidFill>
                            <a:srgbClr val="0070C0"/>
                          </a:solidFill>
                        </a:rPr>
                        <a:t> data available</a:t>
                      </a:r>
                    </a:p>
                  </a:txBody>
                  <a:tcPr>
                    <a:noFill/>
                  </a:tcPr>
                </a:tc>
                <a:tc>
                  <a:txBody>
                    <a:bodyPr/>
                    <a:lstStyle/>
                    <a:p>
                      <a:pPr algn="ctr"/>
                      <a:r>
                        <a:rPr lang="en-US" sz="2000" b="0" cap="all" baseline="0" dirty="0" smtClean="0">
                          <a:solidFill>
                            <a:srgbClr val="0070C0"/>
                          </a:solidFill>
                        </a:rPr>
                        <a:t>X</a:t>
                      </a:r>
                      <a:endParaRPr lang="en-US" sz="2000" b="0" cap="all" baseline="0" dirty="0">
                        <a:solidFill>
                          <a:srgbClr val="0070C0"/>
                        </a:solidFill>
                      </a:endParaRPr>
                    </a:p>
                  </a:txBody>
                  <a:tcPr>
                    <a:solidFill>
                      <a:srgbClr val="FFCC00"/>
                    </a:solidFill>
                  </a:tcPr>
                </a:tc>
                <a:tc>
                  <a:txBody>
                    <a:bodyPr/>
                    <a:lstStyle/>
                    <a:p>
                      <a:pPr algn="ctr"/>
                      <a:r>
                        <a:rPr lang="en-US" sz="2000" b="0" cap="all" baseline="0" dirty="0" smtClean="0">
                          <a:solidFill>
                            <a:srgbClr val="0070C0"/>
                          </a:solidFill>
                        </a:rPr>
                        <a:t>X</a:t>
                      </a:r>
                      <a:endParaRPr lang="en-US" sz="2000" b="0" cap="all" baseline="0" dirty="0">
                        <a:solidFill>
                          <a:srgbClr val="0070C0"/>
                        </a:solidFill>
                      </a:endParaRPr>
                    </a:p>
                  </a:txBody>
                  <a:tcPr>
                    <a:solidFill>
                      <a:srgbClr val="FFCC00"/>
                    </a:solidFill>
                  </a:tcPr>
                </a:tc>
                <a:tc>
                  <a:txBody>
                    <a:bodyPr/>
                    <a:lstStyle/>
                    <a:p>
                      <a:pPr algn="ctr"/>
                      <a:r>
                        <a:rPr lang="en-US" sz="2000" b="0" cap="all" baseline="0" dirty="0" smtClean="0">
                          <a:solidFill>
                            <a:srgbClr val="0070C0"/>
                          </a:solidFill>
                        </a:rPr>
                        <a:t>X</a:t>
                      </a:r>
                      <a:endParaRPr lang="en-US" sz="2000" b="0" cap="all" baseline="0" dirty="0">
                        <a:solidFill>
                          <a:srgbClr val="0070C0"/>
                        </a:solidFill>
                      </a:endParaRPr>
                    </a:p>
                  </a:txBody>
                  <a:tcPr>
                    <a:solidFill>
                      <a:srgbClr val="FFCC00"/>
                    </a:solidFill>
                  </a:tcPr>
                </a:tc>
                <a:extLst>
                  <a:ext uri="{0D108BD9-81ED-4DB2-BD59-A6C34878D82A}">
                    <a16:rowId xmlns="" xmlns:a16="http://schemas.microsoft.com/office/drawing/2014/main" val="2457500104"/>
                  </a:ext>
                </a:extLst>
              </a:tr>
              <a:tr h="370840">
                <a:tc>
                  <a:txBody>
                    <a:bodyPr/>
                    <a:lstStyle/>
                    <a:p>
                      <a:pPr marL="0" indent="0">
                        <a:buFont typeface="Arial" panose="020B0604020202020204" pitchFamily="34" charset="0"/>
                        <a:buNone/>
                      </a:pPr>
                      <a:r>
                        <a:rPr lang="en-US" sz="1800" baseline="0" dirty="0" smtClean="0">
                          <a:solidFill>
                            <a:srgbClr val="0070C0"/>
                          </a:solidFill>
                        </a:rPr>
                        <a:t>Peer-reviewed citations</a:t>
                      </a:r>
                    </a:p>
                  </a:txBody>
                  <a:tcPr>
                    <a:lnB w="12700" cmpd="sng">
                      <a:noFill/>
                    </a:lnB>
                    <a:noFill/>
                  </a:tcPr>
                </a:tc>
                <a:tc>
                  <a:txBody>
                    <a:bodyPr/>
                    <a:lstStyle/>
                    <a:p>
                      <a:pPr algn="ctr"/>
                      <a:r>
                        <a:rPr lang="en-US" sz="2000" b="0" cap="all" baseline="0" dirty="0" smtClean="0">
                          <a:solidFill>
                            <a:srgbClr val="0070C0"/>
                          </a:solidFill>
                        </a:rPr>
                        <a:t>X</a:t>
                      </a:r>
                      <a:endParaRPr lang="en-US" sz="2000" b="0" cap="all" baseline="0" dirty="0">
                        <a:solidFill>
                          <a:srgbClr val="0070C0"/>
                        </a:solidFill>
                      </a:endParaRPr>
                    </a:p>
                  </a:txBody>
                  <a:tcPr>
                    <a:lnB w="12700" cmpd="sng">
                      <a:noFill/>
                    </a:lnB>
                    <a:solidFill>
                      <a:srgbClr val="FFCC99"/>
                    </a:solidFill>
                  </a:tcPr>
                </a:tc>
                <a:tc>
                  <a:txBody>
                    <a:bodyPr/>
                    <a:lstStyle/>
                    <a:p>
                      <a:pPr algn="ctr"/>
                      <a:r>
                        <a:rPr lang="en-US" sz="2000" b="0" cap="all" baseline="0" dirty="0" smtClean="0">
                          <a:solidFill>
                            <a:srgbClr val="0070C0"/>
                          </a:solidFill>
                        </a:rPr>
                        <a:t>X</a:t>
                      </a:r>
                      <a:endParaRPr lang="en-US" sz="2000" b="0" cap="all" baseline="0" dirty="0">
                        <a:solidFill>
                          <a:srgbClr val="0070C0"/>
                        </a:solidFill>
                      </a:endParaRPr>
                    </a:p>
                  </a:txBody>
                  <a:tcPr>
                    <a:lnB w="12700" cmpd="sng">
                      <a:noFill/>
                    </a:lnB>
                    <a:solidFill>
                      <a:srgbClr val="FFCC99"/>
                    </a:solidFill>
                  </a:tcPr>
                </a:tc>
                <a:tc>
                  <a:txBody>
                    <a:bodyPr/>
                    <a:lstStyle/>
                    <a:p>
                      <a:pPr algn="ctr"/>
                      <a:endParaRPr lang="en-US" sz="2000" b="0" cap="all" baseline="0" dirty="0">
                        <a:solidFill>
                          <a:srgbClr val="0070C0"/>
                        </a:solidFill>
                      </a:endParaRPr>
                    </a:p>
                  </a:txBody>
                  <a:tcPr>
                    <a:lnB w="12700" cmpd="sng">
                      <a:noFill/>
                    </a:lnB>
                    <a:noFill/>
                  </a:tcPr>
                </a:tc>
                <a:extLst>
                  <a:ext uri="{0D108BD9-81ED-4DB2-BD59-A6C34878D82A}">
                    <a16:rowId xmlns="" xmlns:a16="http://schemas.microsoft.com/office/drawing/2014/main" val="2615437519"/>
                  </a:ext>
                </a:extLst>
              </a:tr>
              <a:tr h="213360">
                <a:tc>
                  <a:txBody>
                    <a:bodyPr/>
                    <a:lstStyle/>
                    <a:p>
                      <a:pPr marL="0" indent="0">
                        <a:buFont typeface="Arial" panose="020B0604020202020204" pitchFamily="34" charset="0"/>
                        <a:buNone/>
                      </a:pPr>
                      <a:r>
                        <a:rPr lang="en-US" sz="1800" dirty="0" smtClean="0">
                          <a:solidFill>
                            <a:srgbClr val="0070C0"/>
                          </a:solidFill>
                        </a:rPr>
                        <a:t>Documentation</a:t>
                      </a:r>
                      <a:r>
                        <a:rPr lang="en-US" sz="1800" baseline="0" dirty="0" smtClean="0">
                          <a:solidFill>
                            <a:srgbClr val="0070C0"/>
                          </a:solidFill>
                        </a:rPr>
                        <a:t> of models</a:t>
                      </a:r>
                      <a:endParaRPr lang="en-US" sz="1800" dirty="0" smtClean="0">
                        <a:solidFill>
                          <a:srgbClr val="0070C0"/>
                        </a:solidFill>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0" cap="all" baseline="0" dirty="0" smtClean="0">
                          <a:solidFill>
                            <a:srgbClr val="0070C0"/>
                          </a:solidFill>
                        </a:rPr>
                        <a:t>X</a:t>
                      </a:r>
                      <a:endParaRPr lang="en-US" sz="2000" b="0" cap="all" baseline="0" dirty="0">
                        <a:solidFill>
                          <a:srgbClr val="0070C0"/>
                        </a:solidFill>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CF5D"/>
                    </a:solidFill>
                  </a:tcPr>
                </a:tc>
                <a:tc>
                  <a:txBody>
                    <a:bodyPr/>
                    <a:lstStyle/>
                    <a:p>
                      <a:pPr algn="ctr"/>
                      <a:endParaRPr lang="en-US" sz="2000" b="0" cap="all" baseline="0" dirty="0">
                        <a:solidFill>
                          <a:srgbClr val="0070C0"/>
                        </a:solidFill>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000" b="0" cap="all" baseline="0" dirty="0">
                        <a:solidFill>
                          <a:srgbClr val="0070C0"/>
                        </a:solidFill>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248873173"/>
                  </a:ext>
                </a:extLst>
              </a:tr>
              <a:tr h="121920">
                <a:tc>
                  <a:txBody>
                    <a:bodyPr/>
                    <a:lstStyle/>
                    <a:p>
                      <a:pPr marL="0" indent="0">
                        <a:buFont typeface="Arial" panose="020B0604020202020204" pitchFamily="34" charset="0"/>
                        <a:buNone/>
                      </a:pPr>
                      <a:endParaRPr lang="en-US" sz="600" dirty="0" smtClean="0">
                        <a:solidFill>
                          <a:srgbClr val="0070C0"/>
                        </a:solidFill>
                      </a:endParaRPr>
                    </a:p>
                  </a:txBody>
                  <a:tcP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600" b="0" cap="all" baseline="0" dirty="0">
                        <a:solidFill>
                          <a:srgbClr val="0070C0"/>
                        </a:solidFill>
                      </a:endParaRPr>
                    </a:p>
                  </a:txBody>
                  <a:tcP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600" b="0" cap="all" baseline="0" dirty="0">
                        <a:solidFill>
                          <a:srgbClr val="0070C0"/>
                        </a:solidFill>
                      </a:endParaRPr>
                    </a:p>
                  </a:txBody>
                  <a:tcP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600" b="0" cap="all" baseline="0" dirty="0">
                        <a:solidFill>
                          <a:srgbClr val="0070C0"/>
                        </a:solidFill>
                      </a:endParaRPr>
                    </a:p>
                  </a:txBody>
                  <a:tcP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67640">
                <a:tc>
                  <a:txBody>
                    <a:bodyPr/>
                    <a:lstStyle/>
                    <a:p>
                      <a:pPr marL="0" indent="0">
                        <a:buFont typeface="Arial" panose="020B0604020202020204" pitchFamily="34" charset="0"/>
                        <a:buNone/>
                      </a:pPr>
                      <a:endParaRPr lang="en-US" sz="600" dirty="0" smtClean="0">
                        <a:solidFill>
                          <a:srgbClr val="7030A0"/>
                        </a:solidFill>
                      </a:endParaRPr>
                    </a:p>
                  </a:txBody>
                  <a:tcPr>
                    <a:lnT w="12700" cap="flat" cmpd="sng" algn="ctr">
                      <a:solidFill>
                        <a:schemeClr val="tx1"/>
                      </a:solidFill>
                      <a:prstDash val="solid"/>
                      <a:round/>
                      <a:headEnd type="none" w="med" len="med"/>
                      <a:tailEnd type="none" w="med" len="med"/>
                    </a:lnT>
                    <a:noFill/>
                  </a:tcPr>
                </a:tc>
                <a:tc>
                  <a:txBody>
                    <a:bodyPr/>
                    <a:lstStyle/>
                    <a:p>
                      <a:pPr algn="ctr"/>
                      <a:endParaRPr lang="en-US" sz="600" b="0" cap="all" baseline="0" dirty="0">
                        <a:solidFill>
                          <a:srgbClr val="7030A0"/>
                        </a:solidFill>
                      </a:endParaRPr>
                    </a:p>
                  </a:txBody>
                  <a:tcPr>
                    <a:lnT w="12700" cap="flat" cmpd="sng" algn="ctr">
                      <a:solidFill>
                        <a:schemeClr val="tx1"/>
                      </a:solidFill>
                      <a:prstDash val="solid"/>
                      <a:round/>
                      <a:headEnd type="none" w="med" len="med"/>
                      <a:tailEnd type="none" w="med" len="med"/>
                    </a:lnT>
                    <a:noFill/>
                  </a:tcPr>
                </a:tc>
                <a:tc>
                  <a:txBody>
                    <a:bodyPr/>
                    <a:lstStyle/>
                    <a:p>
                      <a:pPr algn="ctr"/>
                      <a:endParaRPr lang="en-US" sz="600" b="0" cap="all" baseline="0" dirty="0">
                        <a:solidFill>
                          <a:srgbClr val="7030A0"/>
                        </a:solidFill>
                      </a:endParaRPr>
                    </a:p>
                  </a:txBody>
                  <a:tcPr>
                    <a:lnT w="12700" cap="flat" cmpd="sng" algn="ctr">
                      <a:solidFill>
                        <a:schemeClr val="tx1"/>
                      </a:solidFill>
                      <a:prstDash val="solid"/>
                      <a:round/>
                      <a:headEnd type="none" w="med" len="med"/>
                      <a:tailEnd type="none" w="med" len="med"/>
                    </a:lnT>
                    <a:noFill/>
                  </a:tcPr>
                </a:tc>
                <a:tc>
                  <a:txBody>
                    <a:bodyPr/>
                    <a:lstStyle/>
                    <a:p>
                      <a:pPr algn="ctr"/>
                      <a:endParaRPr lang="en-US" sz="600" b="0" cap="all" baseline="0" dirty="0">
                        <a:solidFill>
                          <a:srgbClr val="7030A0"/>
                        </a:solidFill>
                      </a:endParaRPr>
                    </a:p>
                  </a:txBody>
                  <a:tcPr>
                    <a:lnT w="12700" cap="flat" cmpd="sng" algn="ctr">
                      <a:solidFill>
                        <a:schemeClr val="tx1"/>
                      </a:solidFill>
                      <a:prstDash val="solid"/>
                      <a:round/>
                      <a:headEnd type="none" w="med" len="med"/>
                      <a:tailEnd type="none" w="med" len="med"/>
                    </a:lnT>
                    <a:noFill/>
                  </a:tcPr>
                </a:tc>
              </a:tr>
              <a:tr h="370840">
                <a:tc>
                  <a:txBody>
                    <a:bodyPr/>
                    <a:lstStyle/>
                    <a:p>
                      <a:pPr marL="0" indent="0">
                        <a:buFont typeface="Arial" panose="020B0604020202020204" pitchFamily="34" charset="0"/>
                        <a:buNone/>
                      </a:pPr>
                      <a:r>
                        <a:rPr lang="en-US" sz="1800" dirty="0" smtClean="0">
                          <a:solidFill>
                            <a:srgbClr val="7030A0"/>
                          </a:solidFill>
                        </a:rPr>
                        <a:t>Ease of use -</a:t>
                      </a:r>
                      <a:r>
                        <a:rPr lang="en-US" sz="1800" baseline="0" dirty="0" smtClean="0">
                          <a:solidFill>
                            <a:srgbClr val="7030A0"/>
                          </a:solidFill>
                        </a:rPr>
                        <a:t> </a:t>
                      </a:r>
                      <a:r>
                        <a:rPr lang="en-US" sz="1800" dirty="0" smtClean="0">
                          <a:solidFill>
                            <a:srgbClr val="7030A0"/>
                          </a:solidFill>
                        </a:rPr>
                        <a:t>interface of tool</a:t>
                      </a:r>
                    </a:p>
                  </a:txBody>
                  <a:tcPr>
                    <a:noFill/>
                  </a:tcPr>
                </a:tc>
                <a:tc>
                  <a:txBody>
                    <a:bodyPr/>
                    <a:lstStyle/>
                    <a:p>
                      <a:pPr algn="ctr"/>
                      <a:r>
                        <a:rPr lang="en-US" sz="2000" b="0" cap="all" baseline="0" dirty="0" smtClean="0">
                          <a:solidFill>
                            <a:srgbClr val="7030A0"/>
                          </a:solidFill>
                        </a:rPr>
                        <a:t>X</a:t>
                      </a:r>
                      <a:endParaRPr lang="en-US" sz="2000" b="0" cap="all" baseline="0" dirty="0">
                        <a:solidFill>
                          <a:srgbClr val="7030A0"/>
                        </a:solidFill>
                      </a:endParaRPr>
                    </a:p>
                  </a:txBody>
                  <a:tcPr>
                    <a:solidFill>
                      <a:srgbClr val="FFCC00"/>
                    </a:solidFill>
                  </a:tcPr>
                </a:tc>
                <a:tc>
                  <a:txBody>
                    <a:bodyPr/>
                    <a:lstStyle/>
                    <a:p>
                      <a:pPr algn="ctr"/>
                      <a:r>
                        <a:rPr lang="en-US" sz="2000" b="0" cap="all" baseline="0" dirty="0" smtClean="0">
                          <a:solidFill>
                            <a:srgbClr val="7030A0"/>
                          </a:solidFill>
                        </a:rPr>
                        <a:t>X</a:t>
                      </a:r>
                      <a:endParaRPr lang="en-US" sz="2000" b="0" cap="all" baseline="0" dirty="0">
                        <a:solidFill>
                          <a:srgbClr val="7030A0"/>
                        </a:solidFill>
                      </a:endParaRPr>
                    </a:p>
                  </a:txBody>
                  <a:tcPr>
                    <a:solidFill>
                      <a:srgbClr val="FFCC00"/>
                    </a:solidFill>
                  </a:tcPr>
                </a:tc>
                <a:tc>
                  <a:txBody>
                    <a:bodyPr/>
                    <a:lstStyle/>
                    <a:p>
                      <a:pPr algn="ctr"/>
                      <a:r>
                        <a:rPr lang="en-US" sz="2000" b="0" cap="all" baseline="0" dirty="0" smtClean="0">
                          <a:solidFill>
                            <a:srgbClr val="7030A0"/>
                          </a:solidFill>
                        </a:rPr>
                        <a:t>X</a:t>
                      </a:r>
                      <a:endParaRPr lang="en-US" sz="2000" b="0" cap="all" baseline="0" dirty="0">
                        <a:solidFill>
                          <a:srgbClr val="7030A0"/>
                        </a:solidFill>
                      </a:endParaRPr>
                    </a:p>
                  </a:txBody>
                  <a:tcPr>
                    <a:solidFill>
                      <a:srgbClr val="FFCC00"/>
                    </a:solidFill>
                  </a:tcPr>
                </a:tc>
                <a:extLst>
                  <a:ext uri="{0D108BD9-81ED-4DB2-BD59-A6C34878D82A}">
                    <a16:rowId xmlns="" xmlns:a16="http://schemas.microsoft.com/office/drawing/2014/main" val="1139441353"/>
                  </a:ext>
                </a:extLst>
              </a:tr>
              <a:tr h="370840">
                <a:tc>
                  <a:txBody>
                    <a:bodyPr/>
                    <a:lstStyle/>
                    <a:p>
                      <a:pPr marL="0" indent="0">
                        <a:buFont typeface="Arial" panose="020B0604020202020204" pitchFamily="34" charset="0"/>
                        <a:buNone/>
                      </a:pPr>
                      <a:r>
                        <a:rPr lang="en-US" sz="1800" baseline="0" dirty="0" smtClean="0">
                          <a:solidFill>
                            <a:srgbClr val="7030A0"/>
                          </a:solidFill>
                        </a:rPr>
                        <a:t>Incorporates </a:t>
                      </a:r>
                      <a:r>
                        <a:rPr lang="en-US" sz="1800" baseline="0" dirty="0" smtClean="0">
                          <a:solidFill>
                            <a:srgbClr val="7030A0"/>
                          </a:solidFill>
                        </a:rPr>
                        <a:t>maps/imagery</a:t>
                      </a:r>
                    </a:p>
                  </a:txBody>
                  <a:tcPr>
                    <a:noFill/>
                  </a:tcPr>
                </a:tc>
                <a:tc>
                  <a:txBody>
                    <a:bodyPr/>
                    <a:lstStyle/>
                    <a:p>
                      <a:pPr algn="ctr"/>
                      <a:r>
                        <a:rPr lang="en-US" sz="2000" cap="all" baseline="0" dirty="0" smtClean="0">
                          <a:solidFill>
                            <a:srgbClr val="7030A0"/>
                          </a:solidFill>
                        </a:rPr>
                        <a:t>X</a:t>
                      </a:r>
                      <a:endParaRPr lang="en-US" sz="2000" cap="all" baseline="0" dirty="0">
                        <a:solidFill>
                          <a:srgbClr val="7030A0"/>
                        </a:solidFill>
                      </a:endParaRPr>
                    </a:p>
                  </a:txBody>
                  <a:tcPr>
                    <a:solidFill>
                      <a:srgbClr val="FFCC00"/>
                    </a:solidFill>
                  </a:tcPr>
                </a:tc>
                <a:tc>
                  <a:txBody>
                    <a:bodyPr/>
                    <a:lstStyle/>
                    <a:p>
                      <a:pPr algn="ctr"/>
                      <a:r>
                        <a:rPr lang="en-US" sz="2000" cap="all" baseline="0" dirty="0" smtClean="0">
                          <a:solidFill>
                            <a:srgbClr val="7030A0"/>
                          </a:solidFill>
                        </a:rPr>
                        <a:t>X</a:t>
                      </a:r>
                      <a:endParaRPr lang="en-US" sz="2000" cap="all" baseline="0" dirty="0">
                        <a:solidFill>
                          <a:srgbClr val="7030A0"/>
                        </a:solidFill>
                      </a:endParaRPr>
                    </a:p>
                  </a:txBody>
                  <a:tcPr>
                    <a:solidFill>
                      <a:srgbClr val="FFCC00"/>
                    </a:solidFill>
                  </a:tcPr>
                </a:tc>
                <a:tc>
                  <a:txBody>
                    <a:bodyPr/>
                    <a:lstStyle/>
                    <a:p>
                      <a:pPr algn="ctr"/>
                      <a:r>
                        <a:rPr lang="en-US" sz="2000" cap="all" baseline="0" dirty="0" smtClean="0">
                          <a:solidFill>
                            <a:srgbClr val="7030A0"/>
                          </a:solidFill>
                        </a:rPr>
                        <a:t>X</a:t>
                      </a:r>
                      <a:endParaRPr lang="en-US" sz="2000" cap="all" baseline="0" dirty="0">
                        <a:solidFill>
                          <a:srgbClr val="7030A0"/>
                        </a:solidFill>
                      </a:endParaRPr>
                    </a:p>
                  </a:txBody>
                  <a:tcPr>
                    <a:solidFill>
                      <a:srgbClr val="FFCC00"/>
                    </a:solidFill>
                  </a:tcPr>
                </a:tc>
                <a:extLst>
                  <a:ext uri="{0D108BD9-81ED-4DB2-BD59-A6C34878D82A}">
                    <a16:rowId xmlns="" xmlns:a16="http://schemas.microsoft.com/office/drawing/2014/main" val="1421965089"/>
                  </a:ext>
                </a:extLst>
              </a:tr>
              <a:tr h="640080">
                <a:tc>
                  <a:txBody>
                    <a:bodyPr/>
                    <a:lstStyle/>
                    <a:p>
                      <a:pPr marL="0" indent="0">
                        <a:buFont typeface="Arial" panose="020B0604020202020204" pitchFamily="34" charset="0"/>
                        <a:buNone/>
                      </a:pPr>
                      <a:r>
                        <a:rPr lang="en-US" sz="1800" baseline="0" dirty="0" smtClean="0">
                          <a:solidFill>
                            <a:srgbClr val="7030A0"/>
                          </a:solidFill>
                        </a:rPr>
                        <a:t>Capacity to understand tool &amp; questions it can inform</a:t>
                      </a:r>
                    </a:p>
                  </a:txBody>
                  <a:tcPr>
                    <a:lnB w="12700" cap="flat" cmpd="sng" algn="ctr">
                      <a:solidFill>
                        <a:schemeClr val="tx1"/>
                      </a:solidFill>
                      <a:prstDash val="solid"/>
                      <a:round/>
                      <a:headEnd type="none" w="med" len="med"/>
                      <a:tailEnd type="none" w="med" len="med"/>
                    </a:lnB>
                    <a:noFill/>
                  </a:tcPr>
                </a:tc>
                <a:tc>
                  <a:txBody>
                    <a:bodyPr/>
                    <a:lstStyle/>
                    <a:p>
                      <a:pPr algn="ctr"/>
                      <a:endParaRPr lang="en-US" sz="2000" b="0" cap="all" baseline="0" dirty="0">
                        <a:solidFill>
                          <a:srgbClr val="7030A0"/>
                        </a:solidFill>
                      </a:endParaRPr>
                    </a:p>
                  </a:txBody>
                  <a:tcPr>
                    <a:lnB w="12700" cap="flat" cmpd="sng" algn="ctr">
                      <a:solidFill>
                        <a:schemeClr val="tx1"/>
                      </a:solidFill>
                      <a:prstDash val="solid"/>
                      <a:round/>
                      <a:headEnd type="none" w="med" len="med"/>
                      <a:tailEnd type="none" w="med" len="med"/>
                    </a:lnB>
                    <a:noFill/>
                  </a:tcPr>
                </a:tc>
                <a:tc>
                  <a:txBody>
                    <a:bodyPr/>
                    <a:lstStyle/>
                    <a:p>
                      <a:pPr algn="ctr"/>
                      <a:r>
                        <a:rPr lang="en-US" sz="2000" b="0" cap="all" baseline="0" dirty="0" smtClean="0">
                          <a:solidFill>
                            <a:srgbClr val="7030A0"/>
                          </a:solidFill>
                        </a:rPr>
                        <a:t>X</a:t>
                      </a:r>
                      <a:endParaRPr lang="en-US" sz="2000" b="0" cap="all" baseline="0" dirty="0">
                        <a:solidFill>
                          <a:srgbClr val="7030A0"/>
                        </a:solidFill>
                      </a:endParaRPr>
                    </a:p>
                  </a:txBody>
                  <a:tcPr anchor="ctr">
                    <a:lnB w="12700" cap="flat" cmpd="sng" algn="ctr">
                      <a:solidFill>
                        <a:schemeClr val="tx1"/>
                      </a:solidFill>
                      <a:prstDash val="solid"/>
                      <a:round/>
                      <a:headEnd type="none" w="med" len="med"/>
                      <a:tailEnd type="none" w="med" len="med"/>
                    </a:lnB>
                    <a:solidFill>
                      <a:srgbClr val="FFCC99"/>
                    </a:solidFill>
                  </a:tcPr>
                </a:tc>
                <a:tc>
                  <a:txBody>
                    <a:bodyPr/>
                    <a:lstStyle/>
                    <a:p>
                      <a:pPr algn="ctr"/>
                      <a:r>
                        <a:rPr lang="en-US" sz="2000" b="0" cap="all" baseline="0" dirty="0" smtClean="0">
                          <a:solidFill>
                            <a:srgbClr val="7030A0"/>
                          </a:solidFill>
                        </a:rPr>
                        <a:t>X</a:t>
                      </a:r>
                      <a:endParaRPr lang="en-US" sz="2000" b="0" cap="all" baseline="0" dirty="0">
                        <a:solidFill>
                          <a:srgbClr val="7030A0"/>
                        </a:solidFill>
                      </a:endParaRPr>
                    </a:p>
                  </a:txBody>
                  <a:tcPr anchor="ctr">
                    <a:lnB w="12700" cap="flat" cmpd="sng" algn="ctr">
                      <a:solidFill>
                        <a:schemeClr val="tx1"/>
                      </a:solidFill>
                      <a:prstDash val="solid"/>
                      <a:round/>
                      <a:headEnd type="none" w="med" len="med"/>
                      <a:tailEnd type="none" w="med" len="med"/>
                    </a:lnB>
                    <a:solidFill>
                      <a:srgbClr val="FFCC99"/>
                    </a:solidFill>
                  </a:tcPr>
                </a:tc>
                <a:extLst>
                  <a:ext uri="{0D108BD9-81ED-4DB2-BD59-A6C34878D82A}">
                    <a16:rowId xmlns="" xmlns:a16="http://schemas.microsoft.com/office/drawing/2014/main" val="1342725828"/>
                  </a:ext>
                </a:extLst>
              </a:tr>
            </a:tbl>
          </a:graphicData>
        </a:graphic>
      </p:graphicFrame>
      <p:sp>
        <p:nvSpPr>
          <p:cNvPr id="3" name="Rectangle 2"/>
          <p:cNvSpPr/>
          <p:nvPr/>
        </p:nvSpPr>
        <p:spPr>
          <a:xfrm>
            <a:off x="381000" y="6248400"/>
            <a:ext cx="3485249" cy="369332"/>
          </a:xfrm>
          <a:prstGeom prst="rect">
            <a:avLst/>
          </a:prstGeom>
        </p:spPr>
        <p:txBody>
          <a:bodyPr wrap="none">
            <a:spAutoFit/>
          </a:bodyPr>
          <a:lstStyle/>
          <a:p>
            <a:r>
              <a:rPr lang="en-US" dirty="0" smtClean="0"/>
              <a:t>Relevance   </a:t>
            </a:r>
            <a:r>
              <a:rPr lang="en-US" dirty="0" smtClean="0">
                <a:solidFill>
                  <a:srgbClr val="0070C0"/>
                </a:solidFill>
              </a:rPr>
              <a:t>Credibility   </a:t>
            </a:r>
            <a:r>
              <a:rPr lang="en-US" dirty="0" err="1" smtClean="0">
                <a:solidFill>
                  <a:srgbClr val="7030A0"/>
                </a:solidFill>
              </a:rPr>
              <a:t>Usablity</a:t>
            </a:r>
            <a:endParaRPr lang="en-US" dirty="0">
              <a:solidFill>
                <a:srgbClr val="0070C0"/>
              </a:solidFill>
            </a:endParaRPr>
          </a:p>
        </p:txBody>
      </p:sp>
    </p:spTree>
    <p:extLst>
      <p:ext uri="{BB962C8B-B14F-4D97-AF65-F5344CB8AC3E}">
        <p14:creationId xmlns:p14="http://schemas.microsoft.com/office/powerpoint/2010/main" val="16253252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554" y="609600"/>
            <a:ext cx="8229600" cy="1066800"/>
          </a:xfrm>
        </p:spPr>
        <p:txBody>
          <a:bodyPr/>
          <a:lstStyle/>
          <a:p>
            <a:r>
              <a:rPr lang="en-US" sz="3600" dirty="0" smtClean="0">
                <a:effectLst>
                  <a:outerShdw blurRad="38100" dist="38100" dir="2700000" algn="tl">
                    <a:srgbClr val="000000">
                      <a:alpha val="43137"/>
                    </a:srgbClr>
                  </a:outerShdw>
                </a:effectLst>
              </a:rPr>
              <a:t>Other Considerations</a:t>
            </a:r>
            <a:endParaRPr lang="en-US" sz="36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39554" y="1752600"/>
            <a:ext cx="8229600" cy="4553712"/>
          </a:xfrm>
        </p:spPr>
        <p:txBody>
          <a:bodyPr>
            <a:normAutofit/>
          </a:bodyPr>
          <a:lstStyle/>
          <a:p>
            <a:pPr>
              <a:spcBef>
                <a:spcPts val="0"/>
              </a:spcBef>
              <a:spcAft>
                <a:spcPts val="2400"/>
              </a:spcAft>
              <a:buClr>
                <a:schemeClr val="tx2">
                  <a:lumMod val="90000"/>
                  <a:lumOff val="10000"/>
                </a:schemeClr>
              </a:buClr>
            </a:pPr>
            <a:r>
              <a:rPr lang="en-US" dirty="0"/>
              <a:t>I</a:t>
            </a:r>
            <a:r>
              <a:rPr lang="en-US" dirty="0" smtClean="0"/>
              <a:t>ntegrate </a:t>
            </a:r>
            <a:r>
              <a:rPr lang="en-US" dirty="0"/>
              <a:t>with other </a:t>
            </a:r>
            <a:r>
              <a:rPr lang="en-US" dirty="0" smtClean="0"/>
              <a:t>tools/data (Tree Atlas; </a:t>
            </a:r>
            <a:r>
              <a:rPr lang="en-US" dirty="0" err="1" smtClean="0"/>
              <a:t>Biofinder</a:t>
            </a:r>
            <a:r>
              <a:rPr lang="en-US" dirty="0" smtClean="0"/>
              <a:t>; others)</a:t>
            </a:r>
          </a:p>
          <a:p>
            <a:pPr>
              <a:spcBef>
                <a:spcPts val="0"/>
              </a:spcBef>
              <a:spcAft>
                <a:spcPts val="2400"/>
              </a:spcAft>
              <a:buClr>
                <a:schemeClr val="tx2">
                  <a:lumMod val="90000"/>
                  <a:lumOff val="10000"/>
                </a:schemeClr>
              </a:buClr>
            </a:pPr>
            <a:r>
              <a:rPr lang="en-US" dirty="0" smtClean="0"/>
              <a:t>Shelf </a:t>
            </a:r>
            <a:r>
              <a:rPr lang="en-US" dirty="0"/>
              <a:t>life of </a:t>
            </a:r>
            <a:r>
              <a:rPr lang="en-US" dirty="0" smtClean="0"/>
              <a:t>data</a:t>
            </a:r>
          </a:p>
          <a:p>
            <a:pPr>
              <a:spcBef>
                <a:spcPts val="0"/>
              </a:spcBef>
              <a:spcAft>
                <a:spcPts val="2400"/>
              </a:spcAft>
              <a:buClr>
                <a:schemeClr val="tx2">
                  <a:lumMod val="90000"/>
                  <a:lumOff val="10000"/>
                </a:schemeClr>
              </a:buClr>
            </a:pPr>
            <a:r>
              <a:rPr lang="en-US" dirty="0"/>
              <a:t>T</a:t>
            </a:r>
            <a:r>
              <a:rPr lang="en-US" dirty="0" smtClean="0"/>
              <a:t>emporal </a:t>
            </a:r>
            <a:r>
              <a:rPr lang="en-US" dirty="0"/>
              <a:t>scale of impacts as compared to planning/decision </a:t>
            </a:r>
            <a:r>
              <a:rPr lang="en-US" dirty="0" smtClean="0"/>
              <a:t>making time </a:t>
            </a:r>
            <a:r>
              <a:rPr lang="en-US" dirty="0" smtClean="0"/>
              <a:t>horizons</a:t>
            </a:r>
            <a:endParaRPr lang="en-US" dirty="0"/>
          </a:p>
        </p:txBody>
      </p:sp>
    </p:spTree>
    <p:extLst>
      <p:ext uri="{BB962C8B-B14F-4D97-AF65-F5344CB8AC3E}">
        <p14:creationId xmlns:p14="http://schemas.microsoft.com/office/powerpoint/2010/main" val="16725365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046" y="685800"/>
            <a:ext cx="4208646" cy="838200"/>
          </a:xfrm>
        </p:spPr>
        <p:txBody>
          <a:bodyPr/>
          <a:lstStyle/>
          <a:p>
            <a:r>
              <a:rPr lang="en-US" sz="3600" dirty="0" smtClean="0">
                <a:effectLst>
                  <a:outerShdw blurRad="38100" dist="38100" dir="2700000" algn="tl">
                    <a:srgbClr val="000000">
                      <a:alpha val="43137"/>
                    </a:srgbClr>
                  </a:outerShdw>
                </a:effectLst>
              </a:rPr>
              <a:t>Next Steps</a:t>
            </a:r>
            <a:endParaRPr lang="en-US" sz="36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533400" y="1524000"/>
            <a:ext cx="8229600" cy="4800600"/>
          </a:xfrm>
        </p:spPr>
        <p:txBody>
          <a:bodyPr>
            <a:normAutofit/>
          </a:bodyPr>
          <a:lstStyle/>
          <a:p>
            <a:pPr>
              <a:spcBef>
                <a:spcPts val="0"/>
              </a:spcBef>
              <a:spcAft>
                <a:spcPts val="1800"/>
              </a:spcAft>
              <a:buClr>
                <a:schemeClr val="tx2">
                  <a:lumMod val="90000"/>
                  <a:lumOff val="10000"/>
                </a:schemeClr>
              </a:buClr>
            </a:pPr>
            <a:r>
              <a:rPr lang="en-US" sz="2600" dirty="0" smtClean="0"/>
              <a:t>Consult additional </a:t>
            </a:r>
            <a:r>
              <a:rPr lang="en-US" sz="2600" dirty="0" smtClean="0"/>
              <a:t>potential user groups (consulting foresters, regional planning commissions</a:t>
            </a:r>
            <a:r>
              <a:rPr lang="en-US" sz="2600" dirty="0" smtClean="0"/>
              <a:t>)</a:t>
            </a:r>
            <a:endParaRPr lang="en-US" sz="2600" dirty="0" smtClean="0"/>
          </a:p>
          <a:p>
            <a:pPr>
              <a:spcBef>
                <a:spcPts val="0"/>
              </a:spcBef>
              <a:spcAft>
                <a:spcPts val="600"/>
              </a:spcAft>
              <a:buClr>
                <a:schemeClr val="tx2">
                  <a:lumMod val="90000"/>
                  <a:lumOff val="10000"/>
                </a:schemeClr>
              </a:buClr>
            </a:pPr>
            <a:r>
              <a:rPr lang="en-US" sz="2600" dirty="0"/>
              <a:t>I</a:t>
            </a:r>
            <a:r>
              <a:rPr lang="en-US" sz="2600" dirty="0" smtClean="0"/>
              <a:t>n-depth </a:t>
            </a:r>
            <a:r>
              <a:rPr lang="en-US" sz="2600" dirty="0" smtClean="0"/>
              <a:t>assessment </a:t>
            </a:r>
            <a:r>
              <a:rPr lang="en-US" sz="2600" dirty="0" smtClean="0"/>
              <a:t>of management context </a:t>
            </a:r>
            <a:r>
              <a:rPr lang="en-US" sz="2600" dirty="0" smtClean="0"/>
              <a:t>&amp; decision making by user group including</a:t>
            </a:r>
          </a:p>
          <a:p>
            <a:pPr lvl="1">
              <a:spcBef>
                <a:spcPts val="0"/>
              </a:spcBef>
              <a:spcAft>
                <a:spcPts val="1200"/>
              </a:spcAft>
              <a:buClr>
                <a:schemeClr val="tx2">
                  <a:lumMod val="90000"/>
                  <a:lumOff val="10000"/>
                </a:schemeClr>
              </a:buClr>
            </a:pPr>
            <a:r>
              <a:rPr lang="en-US" sz="2400" dirty="0" smtClean="0"/>
              <a:t>Temporal scale &amp; organizational action (are there mismatches?)</a:t>
            </a:r>
          </a:p>
          <a:p>
            <a:pPr lvl="1">
              <a:spcBef>
                <a:spcPts val="0"/>
              </a:spcBef>
              <a:spcAft>
                <a:spcPts val="1200"/>
              </a:spcAft>
              <a:buClr>
                <a:schemeClr val="tx2">
                  <a:lumMod val="90000"/>
                  <a:lumOff val="10000"/>
                </a:schemeClr>
              </a:buClr>
            </a:pPr>
            <a:r>
              <a:rPr lang="en-US" sz="2400" dirty="0" smtClean="0"/>
              <a:t>Relative importance of climate change information in context</a:t>
            </a:r>
          </a:p>
          <a:p>
            <a:pPr lvl="1">
              <a:spcBef>
                <a:spcPts val="0"/>
              </a:spcBef>
              <a:spcAft>
                <a:spcPts val="1800"/>
              </a:spcAft>
              <a:buClr>
                <a:schemeClr val="tx2">
                  <a:lumMod val="90000"/>
                  <a:lumOff val="10000"/>
                </a:schemeClr>
              </a:buClr>
            </a:pPr>
            <a:r>
              <a:rPr lang="en-US" sz="2400" dirty="0" smtClean="0"/>
              <a:t>Links to other data &amp; tools</a:t>
            </a:r>
            <a:endParaRPr lang="en-US" sz="2400" dirty="0"/>
          </a:p>
        </p:txBody>
      </p:sp>
    </p:spTree>
    <p:extLst>
      <p:ext uri="{BB962C8B-B14F-4D97-AF65-F5344CB8AC3E}">
        <p14:creationId xmlns:p14="http://schemas.microsoft.com/office/powerpoint/2010/main" val="3420856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117" y="533400"/>
            <a:ext cx="8276897" cy="1066800"/>
          </a:xfrm>
        </p:spPr>
        <p:txBody>
          <a:bodyPr>
            <a:normAutofit/>
          </a:bodyPr>
          <a:lstStyle/>
          <a:p>
            <a:r>
              <a:rPr lang="en-US" sz="3200" dirty="0" smtClean="0">
                <a:effectLst>
                  <a:outerShdw blurRad="38100" dist="38100" dir="2700000" algn="tl">
                    <a:srgbClr val="000000">
                      <a:alpha val="43137"/>
                    </a:srgbClr>
                  </a:outerShdw>
                </a:effectLst>
              </a:rPr>
              <a:t>Next Steps: Review Organization Documents</a:t>
            </a:r>
            <a:endParaRPr lang="en-US" sz="32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20414" y="1631731"/>
            <a:ext cx="8229600" cy="4953000"/>
          </a:xfrm>
        </p:spPr>
        <p:txBody>
          <a:bodyPr>
            <a:normAutofit/>
          </a:bodyPr>
          <a:lstStyle/>
          <a:p>
            <a:r>
              <a:rPr lang="en-US" dirty="0" smtClean="0"/>
              <a:t>Types of Documents</a:t>
            </a:r>
          </a:p>
          <a:p>
            <a:pPr lvl="1"/>
            <a:r>
              <a:rPr lang="en-US" dirty="0" smtClean="0"/>
              <a:t>Plans, Policies, Directives</a:t>
            </a:r>
          </a:p>
          <a:p>
            <a:pPr lvl="1"/>
            <a:r>
              <a:rPr lang="en-US" dirty="0" smtClean="0"/>
              <a:t>Workbooks, Tools</a:t>
            </a:r>
          </a:p>
          <a:p>
            <a:r>
              <a:rPr lang="en-US" dirty="0" smtClean="0"/>
              <a:t>Functions of Documents</a:t>
            </a:r>
          </a:p>
          <a:p>
            <a:pPr lvl="1"/>
            <a:r>
              <a:rPr lang="en-US" dirty="0" smtClean="0"/>
              <a:t>Establish strategic directions</a:t>
            </a:r>
            <a:r>
              <a:rPr lang="en-US" dirty="0"/>
              <a:t> </a:t>
            </a:r>
            <a:r>
              <a:rPr lang="en-US" dirty="0" smtClean="0"/>
              <a:t>&amp; priorities</a:t>
            </a:r>
          </a:p>
          <a:p>
            <a:pPr lvl="1"/>
            <a:r>
              <a:rPr lang="en-US" dirty="0" smtClean="0"/>
              <a:t>Direct management</a:t>
            </a:r>
            <a:r>
              <a:rPr lang="en-US" dirty="0"/>
              <a:t> </a:t>
            </a:r>
            <a:r>
              <a:rPr lang="en-US" dirty="0" smtClean="0"/>
              <a:t>&amp; operations</a:t>
            </a:r>
          </a:p>
          <a:p>
            <a:pPr lvl="1"/>
            <a:r>
              <a:rPr lang="en-US" dirty="0" smtClean="0"/>
              <a:t>Frame research</a:t>
            </a:r>
          </a:p>
          <a:p>
            <a:pPr lvl="1">
              <a:spcAft>
                <a:spcPts val="600"/>
              </a:spcAft>
            </a:pPr>
            <a:r>
              <a:rPr lang="en-US" dirty="0" smtClean="0"/>
              <a:t>Provide info/education (internal &amp; external)</a:t>
            </a:r>
          </a:p>
          <a:p>
            <a:r>
              <a:rPr lang="en-US" dirty="0" smtClean="0"/>
              <a:t>Assess content related to climate change</a:t>
            </a:r>
          </a:p>
          <a:p>
            <a:r>
              <a:rPr lang="en-US" dirty="0" smtClean="0"/>
              <a:t>Assess links to decision support tools</a:t>
            </a:r>
            <a:endParaRPr lang="en-US" dirty="0"/>
          </a:p>
        </p:txBody>
      </p:sp>
    </p:spTree>
    <p:extLst>
      <p:ext uri="{BB962C8B-B14F-4D97-AF65-F5344CB8AC3E}">
        <p14:creationId xmlns:p14="http://schemas.microsoft.com/office/powerpoint/2010/main" val="1848488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554" y="609600"/>
            <a:ext cx="8229600" cy="1066800"/>
          </a:xfrm>
        </p:spPr>
        <p:txBody>
          <a:bodyPr/>
          <a:lstStyle/>
          <a:p>
            <a:r>
              <a:rPr lang="en-US" sz="3600" dirty="0" smtClean="0">
                <a:effectLst>
                  <a:outerShdw blurRad="38100" dist="38100" dir="2700000" algn="tl">
                    <a:srgbClr val="000000">
                      <a:alpha val="43137"/>
                    </a:srgbClr>
                  </a:outerShdw>
                </a:effectLst>
              </a:rPr>
              <a:t>Next Steps: Critical Reflection</a:t>
            </a:r>
            <a:endParaRPr lang="en-US" sz="36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39554" y="1752600"/>
            <a:ext cx="8229600" cy="4553712"/>
          </a:xfrm>
        </p:spPr>
        <p:txBody>
          <a:bodyPr>
            <a:normAutofit/>
          </a:bodyPr>
          <a:lstStyle/>
          <a:p>
            <a:pPr>
              <a:spcBef>
                <a:spcPts val="0"/>
              </a:spcBef>
              <a:spcAft>
                <a:spcPts val="1200"/>
              </a:spcAft>
              <a:buClr>
                <a:schemeClr val="tx2">
                  <a:lumMod val="90000"/>
                  <a:lumOff val="10000"/>
                </a:schemeClr>
              </a:buClr>
            </a:pPr>
            <a:r>
              <a:rPr lang="en-US" sz="2600" dirty="0" smtClean="0"/>
              <a:t>Institutional context of research project &amp; capacity of research team </a:t>
            </a:r>
            <a:r>
              <a:rPr lang="en-US" sz="2600" dirty="0" smtClean="0"/>
              <a:t>as it affects</a:t>
            </a:r>
            <a:r>
              <a:rPr lang="en-US" sz="2600" dirty="0" smtClean="0"/>
              <a:t>:</a:t>
            </a:r>
            <a:endParaRPr lang="en-US" sz="2600" dirty="0" smtClean="0"/>
          </a:p>
          <a:p>
            <a:pPr lvl="1">
              <a:spcBef>
                <a:spcPts val="0"/>
              </a:spcBef>
              <a:spcAft>
                <a:spcPts val="1200"/>
              </a:spcAft>
              <a:buClr>
                <a:schemeClr val="tx2">
                  <a:lumMod val="90000"/>
                  <a:lumOff val="10000"/>
                </a:schemeClr>
              </a:buClr>
            </a:pPr>
            <a:r>
              <a:rPr lang="en-US" sz="2400" dirty="0" smtClean="0"/>
              <a:t>Framing &amp; purposes of the project</a:t>
            </a:r>
          </a:p>
          <a:p>
            <a:pPr lvl="1">
              <a:spcBef>
                <a:spcPts val="0"/>
              </a:spcBef>
              <a:spcAft>
                <a:spcPts val="1200"/>
              </a:spcAft>
              <a:buClr>
                <a:schemeClr val="tx2">
                  <a:lumMod val="90000"/>
                  <a:lumOff val="10000"/>
                </a:schemeClr>
              </a:buClr>
            </a:pPr>
            <a:r>
              <a:rPr lang="en-US" sz="2400" dirty="0"/>
              <a:t>T</a:t>
            </a:r>
            <a:r>
              <a:rPr lang="en-US" sz="2400" dirty="0" smtClean="0"/>
              <a:t>ypes of studies/data</a:t>
            </a:r>
          </a:p>
          <a:p>
            <a:pPr lvl="1">
              <a:spcBef>
                <a:spcPts val="0"/>
              </a:spcBef>
              <a:spcAft>
                <a:spcPts val="1800"/>
              </a:spcAft>
              <a:buClr>
                <a:schemeClr val="tx2">
                  <a:lumMod val="90000"/>
                  <a:lumOff val="10000"/>
                </a:schemeClr>
              </a:buClr>
            </a:pPr>
            <a:r>
              <a:rPr lang="en-US" sz="2400" dirty="0"/>
              <a:t>C</a:t>
            </a:r>
            <a:r>
              <a:rPr lang="en-US" sz="2400" dirty="0" smtClean="0"/>
              <a:t>apacity to update</a:t>
            </a:r>
          </a:p>
          <a:p>
            <a:pPr>
              <a:spcBef>
                <a:spcPts val="0"/>
              </a:spcBef>
              <a:spcAft>
                <a:spcPts val="1200"/>
              </a:spcAft>
              <a:buClr>
                <a:schemeClr val="tx2">
                  <a:lumMod val="90000"/>
                  <a:lumOff val="10000"/>
                </a:schemeClr>
              </a:buClr>
            </a:pPr>
            <a:r>
              <a:rPr lang="en-US" sz="2600" dirty="0" smtClean="0"/>
              <a:t>Identify partners</a:t>
            </a:r>
            <a:r>
              <a:rPr lang="en-US" sz="2600" dirty="0" smtClean="0"/>
              <a:t>, collaborators to help address the limitations of the research </a:t>
            </a:r>
            <a:r>
              <a:rPr lang="en-US" sz="2600" dirty="0" smtClean="0"/>
              <a:t>project/context</a:t>
            </a:r>
            <a:endParaRPr lang="en-US" sz="2600" dirty="0"/>
          </a:p>
        </p:txBody>
      </p:sp>
    </p:spTree>
    <p:extLst>
      <p:ext uri="{BB962C8B-B14F-4D97-AF65-F5344CB8AC3E}">
        <p14:creationId xmlns:p14="http://schemas.microsoft.com/office/powerpoint/2010/main" val="178456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005" y="762000"/>
            <a:ext cx="8229600" cy="1066800"/>
          </a:xfrm>
        </p:spPr>
        <p:txBody>
          <a:bodyPr/>
          <a:lstStyle/>
          <a:p>
            <a:r>
              <a:rPr lang="en-US" dirty="0" smtClean="0">
                <a:effectLst>
                  <a:outerShdw blurRad="38100" dist="38100" dir="2700000" algn="tl">
                    <a:srgbClr val="000000">
                      <a:alpha val="43137"/>
                    </a:srgbClr>
                  </a:outerShdw>
                </a:effectLst>
              </a:rPr>
              <a:t>Acknowledgements</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905000"/>
            <a:ext cx="8229600" cy="4325112"/>
          </a:xfrm>
        </p:spPr>
        <p:txBody>
          <a:bodyPr/>
          <a:lstStyle/>
          <a:p>
            <a:pPr>
              <a:spcBef>
                <a:spcPts val="0"/>
              </a:spcBef>
              <a:spcAft>
                <a:spcPts val="1200"/>
              </a:spcAft>
              <a:buClr>
                <a:schemeClr val="tx2">
                  <a:lumMod val="90000"/>
                  <a:lumOff val="10000"/>
                </a:schemeClr>
              </a:buClr>
            </a:pPr>
            <a:r>
              <a:rPr lang="en-US" dirty="0" smtClean="0">
                <a:solidFill>
                  <a:schemeClr val="tx1"/>
                </a:solidFill>
              </a:rPr>
              <a:t>USDA McIntire-Stennis Program for funding</a:t>
            </a:r>
          </a:p>
          <a:p>
            <a:pPr>
              <a:spcBef>
                <a:spcPts val="0"/>
              </a:spcBef>
              <a:spcAft>
                <a:spcPts val="1200"/>
              </a:spcAft>
              <a:buClr>
                <a:schemeClr val="tx2">
                  <a:lumMod val="90000"/>
                  <a:lumOff val="10000"/>
                </a:schemeClr>
              </a:buClr>
            </a:pPr>
            <a:r>
              <a:rPr lang="en-US" dirty="0" smtClean="0"/>
              <a:t>Collaborators on this presentation (Bill </a:t>
            </a:r>
            <a:r>
              <a:rPr lang="en-US" dirty="0" err="1" smtClean="0"/>
              <a:t>Valliere</a:t>
            </a:r>
            <a:r>
              <a:rPr lang="en-US" dirty="0" smtClean="0"/>
              <a:t>, Jim Duncan)</a:t>
            </a:r>
          </a:p>
          <a:p>
            <a:pPr>
              <a:spcBef>
                <a:spcPts val="0"/>
              </a:spcBef>
              <a:spcAft>
                <a:spcPts val="1200"/>
              </a:spcAft>
              <a:buClr>
                <a:schemeClr val="tx2">
                  <a:lumMod val="90000"/>
                  <a:lumOff val="10000"/>
                </a:schemeClr>
              </a:buClr>
            </a:pPr>
            <a:r>
              <a:rPr lang="en-US" dirty="0" smtClean="0"/>
              <a:t>Project Team</a:t>
            </a:r>
            <a:endParaRPr lang="en-US" dirty="0"/>
          </a:p>
        </p:txBody>
      </p:sp>
    </p:spTree>
    <p:extLst>
      <p:ext uri="{BB962C8B-B14F-4D97-AF65-F5344CB8AC3E}">
        <p14:creationId xmlns:p14="http://schemas.microsoft.com/office/powerpoint/2010/main" val="27609224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074" y="685800"/>
            <a:ext cx="8229600" cy="1066800"/>
          </a:xfrm>
        </p:spPr>
        <p:txBody>
          <a:bodyPr>
            <a:normAutofit/>
          </a:bodyPr>
          <a:lstStyle/>
          <a:p>
            <a:r>
              <a:rPr lang="en-US" sz="3600" dirty="0" smtClean="0">
                <a:effectLst>
                  <a:outerShdw blurRad="38100" dist="38100" dir="2700000" algn="tl">
                    <a:srgbClr val="000000">
                      <a:alpha val="43137"/>
                    </a:srgbClr>
                  </a:outerShdw>
                </a:effectLst>
              </a:rPr>
              <a:t>Global Change &amp; Forest Health</a:t>
            </a:r>
            <a:endParaRPr lang="en-US" sz="3600" dirty="0">
              <a:effectLst>
                <a:outerShdw blurRad="38100" dist="38100" dir="2700000" algn="tl">
                  <a:srgbClr val="000000">
                    <a:alpha val="43137"/>
                  </a:srgbClr>
                </a:outerShdw>
              </a:effectLst>
            </a:endParaRPr>
          </a:p>
        </p:txBody>
      </p:sp>
      <p:sp>
        <p:nvSpPr>
          <p:cNvPr id="4" name="Content Placeholder 3"/>
          <p:cNvSpPr>
            <a:spLocks noGrp="1"/>
          </p:cNvSpPr>
          <p:nvPr>
            <p:ph idx="1"/>
          </p:nvPr>
        </p:nvSpPr>
        <p:spPr>
          <a:xfrm>
            <a:off x="457200" y="1752600"/>
            <a:ext cx="8229600" cy="4821936"/>
          </a:xfrm>
        </p:spPr>
        <p:txBody>
          <a:bodyPr>
            <a:normAutofit/>
          </a:bodyPr>
          <a:lstStyle/>
          <a:p>
            <a:pPr>
              <a:buClr>
                <a:schemeClr val="tx2">
                  <a:lumMod val="90000"/>
                  <a:lumOff val="10000"/>
                </a:schemeClr>
              </a:buClr>
            </a:pPr>
            <a:r>
              <a:rPr lang="en-US" dirty="0" smtClean="0"/>
              <a:t>Changing climate, different growing conditions, changing forest structure &amp; function</a:t>
            </a:r>
          </a:p>
          <a:p>
            <a:pPr lvl="1">
              <a:spcBef>
                <a:spcPts val="0"/>
              </a:spcBef>
              <a:spcAft>
                <a:spcPts val="600"/>
              </a:spcAft>
            </a:pPr>
            <a:r>
              <a:rPr lang="en-US" dirty="0" smtClean="0">
                <a:solidFill>
                  <a:schemeClr val="accent1">
                    <a:lumMod val="75000"/>
                  </a:schemeClr>
                </a:solidFill>
              </a:rPr>
              <a:t>Temperature &amp; precipitation changes</a:t>
            </a:r>
          </a:p>
          <a:p>
            <a:pPr lvl="1">
              <a:spcBef>
                <a:spcPts val="0"/>
              </a:spcBef>
              <a:spcAft>
                <a:spcPts val="600"/>
              </a:spcAft>
            </a:pPr>
            <a:r>
              <a:rPr lang="en-US" dirty="0" smtClean="0">
                <a:solidFill>
                  <a:schemeClr val="accent1">
                    <a:lumMod val="75000"/>
                  </a:schemeClr>
                </a:solidFill>
              </a:rPr>
              <a:t>Weather disturbances</a:t>
            </a:r>
          </a:p>
          <a:p>
            <a:pPr lvl="1">
              <a:spcBef>
                <a:spcPts val="0"/>
              </a:spcBef>
              <a:spcAft>
                <a:spcPts val="600"/>
              </a:spcAft>
            </a:pPr>
            <a:r>
              <a:rPr lang="en-US" dirty="0" smtClean="0">
                <a:solidFill>
                  <a:schemeClr val="accent1">
                    <a:lumMod val="75000"/>
                  </a:schemeClr>
                </a:solidFill>
              </a:rPr>
              <a:t>Changes in tree species</a:t>
            </a:r>
          </a:p>
          <a:p>
            <a:pPr lvl="1">
              <a:spcBef>
                <a:spcPts val="0"/>
              </a:spcBef>
              <a:spcAft>
                <a:spcPts val="2400"/>
              </a:spcAft>
            </a:pPr>
            <a:r>
              <a:rPr lang="en-US" dirty="0" smtClean="0">
                <a:solidFill>
                  <a:schemeClr val="accent1">
                    <a:lumMod val="75000"/>
                  </a:schemeClr>
                </a:solidFill>
              </a:rPr>
              <a:t>Changes in invasive </a:t>
            </a:r>
            <a:r>
              <a:rPr lang="en-US" dirty="0" smtClean="0">
                <a:solidFill>
                  <a:schemeClr val="accent1">
                    <a:lumMod val="75000"/>
                  </a:schemeClr>
                </a:solidFill>
              </a:rPr>
              <a:t>species</a:t>
            </a:r>
            <a:endParaRPr lang="en-US" dirty="0" smtClean="0">
              <a:solidFill>
                <a:schemeClr val="accent1">
                  <a:lumMod val="75000"/>
                </a:schemeClr>
              </a:solidFill>
            </a:endParaRPr>
          </a:p>
          <a:p>
            <a:pPr>
              <a:buClr>
                <a:schemeClr val="tx2">
                  <a:lumMod val="90000"/>
                  <a:lumOff val="10000"/>
                </a:schemeClr>
              </a:buClr>
            </a:pPr>
            <a:r>
              <a:rPr lang="en-US" dirty="0" smtClean="0"/>
              <a:t>Institutional Responses</a:t>
            </a:r>
          </a:p>
          <a:p>
            <a:pPr lvl="1"/>
            <a:r>
              <a:rPr lang="en-US" dirty="0" smtClean="0"/>
              <a:t>Adaptation (&amp;/or mitigation)</a:t>
            </a:r>
          </a:p>
        </p:txBody>
      </p:sp>
    </p:spTree>
    <p:extLst>
      <p:ext uri="{BB962C8B-B14F-4D97-AF65-F5344CB8AC3E}">
        <p14:creationId xmlns:p14="http://schemas.microsoft.com/office/powerpoint/2010/main" val="1034956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568234"/>
            <a:ext cx="6400800" cy="1295400"/>
          </a:xfrm>
        </p:spPr>
        <p:txBody>
          <a:bodyPr>
            <a:normAutofit/>
          </a:bodyPr>
          <a:lstStyle/>
          <a:p>
            <a:r>
              <a:rPr lang="en-US" sz="3600" dirty="0" smtClean="0">
                <a:effectLst>
                  <a:outerShdw blurRad="38100" dist="38100" dir="2700000" algn="tl">
                    <a:srgbClr val="000000">
                      <a:alpha val="43137"/>
                    </a:srgbClr>
                  </a:outerShdw>
                </a:effectLst>
              </a:rPr>
              <a:t>Institutional Response: guides for adaptation (examples)</a:t>
            </a:r>
            <a:endParaRPr lang="en-US" sz="36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04800" y="2209800"/>
            <a:ext cx="8229600" cy="4343400"/>
          </a:xfrm>
        </p:spPr>
        <p:txBody>
          <a:bodyPr>
            <a:normAutofit/>
          </a:bodyPr>
          <a:lstStyle/>
          <a:p>
            <a:pPr>
              <a:spcBef>
                <a:spcPts val="0"/>
              </a:spcBef>
              <a:buClr>
                <a:schemeClr val="tx2">
                  <a:lumMod val="90000"/>
                  <a:lumOff val="10000"/>
                </a:schemeClr>
              </a:buClr>
            </a:pPr>
            <a:r>
              <a:rPr lang="en-US" sz="2500" dirty="0" smtClean="0"/>
              <a:t>Vermont Department Forests, Parks &amp; Recreation</a:t>
            </a:r>
            <a:endParaRPr lang="en-US" sz="2500" dirty="0"/>
          </a:p>
          <a:p>
            <a:pPr marL="457200" indent="0">
              <a:spcBef>
                <a:spcPts val="0"/>
              </a:spcBef>
              <a:spcAft>
                <a:spcPts val="2000"/>
              </a:spcAft>
              <a:buClr>
                <a:schemeClr val="tx2">
                  <a:lumMod val="90000"/>
                  <a:lumOff val="10000"/>
                </a:schemeClr>
              </a:buClr>
              <a:buNone/>
            </a:pPr>
            <a:r>
              <a:rPr lang="en-US" sz="2300" dirty="0">
                <a:solidFill>
                  <a:schemeClr val="accent1">
                    <a:lumMod val="75000"/>
                  </a:schemeClr>
                </a:solidFill>
              </a:rPr>
              <a:t>Creating &amp;</a:t>
            </a:r>
            <a:r>
              <a:rPr lang="en-US" sz="2300" dirty="0" smtClean="0">
                <a:solidFill>
                  <a:schemeClr val="accent1">
                    <a:lumMod val="75000"/>
                  </a:schemeClr>
                </a:solidFill>
              </a:rPr>
              <a:t> </a:t>
            </a:r>
            <a:r>
              <a:rPr lang="en-US" sz="2300" dirty="0">
                <a:solidFill>
                  <a:schemeClr val="accent1">
                    <a:lumMod val="75000"/>
                  </a:schemeClr>
                </a:solidFill>
              </a:rPr>
              <a:t>Maintaining Resilient Forests in Vermont: Adapting Forests to Climate </a:t>
            </a:r>
            <a:r>
              <a:rPr lang="en-US" sz="2300" dirty="0" smtClean="0">
                <a:solidFill>
                  <a:schemeClr val="accent1">
                    <a:lumMod val="75000"/>
                  </a:schemeClr>
                </a:solidFill>
              </a:rPr>
              <a:t>Change</a:t>
            </a:r>
            <a:r>
              <a:rPr lang="en-US" sz="2300" dirty="0" smtClean="0"/>
              <a:t> </a:t>
            </a:r>
            <a:r>
              <a:rPr lang="en-US" sz="2200" dirty="0" smtClean="0"/>
              <a:t>(2015 handbook)</a:t>
            </a:r>
            <a:endParaRPr lang="en-US" sz="2200" dirty="0"/>
          </a:p>
          <a:p>
            <a:pPr>
              <a:spcBef>
                <a:spcPts val="0"/>
              </a:spcBef>
              <a:buClr>
                <a:schemeClr val="tx2">
                  <a:lumMod val="90000"/>
                  <a:lumOff val="10000"/>
                </a:schemeClr>
              </a:buClr>
            </a:pPr>
            <a:r>
              <a:rPr lang="en-US" sz="2500" dirty="0" smtClean="0"/>
              <a:t>USDA Forest Service</a:t>
            </a:r>
          </a:p>
          <a:p>
            <a:pPr marL="457200" indent="0">
              <a:spcBef>
                <a:spcPts val="0"/>
              </a:spcBef>
              <a:spcAft>
                <a:spcPts val="2000"/>
              </a:spcAft>
              <a:buClr>
                <a:schemeClr val="tx2">
                  <a:lumMod val="90000"/>
                  <a:lumOff val="10000"/>
                </a:schemeClr>
              </a:buClr>
              <a:buNone/>
            </a:pPr>
            <a:r>
              <a:rPr lang="en-US" sz="2300" dirty="0" smtClean="0">
                <a:solidFill>
                  <a:schemeClr val="accent1">
                    <a:lumMod val="75000"/>
                  </a:schemeClr>
                </a:solidFill>
              </a:rPr>
              <a:t>Forest Adaptation Resources: Climate Change Tools &amp; Approaches for Land Managers</a:t>
            </a:r>
            <a:r>
              <a:rPr lang="en-US" sz="2300" dirty="0" smtClean="0"/>
              <a:t> </a:t>
            </a:r>
            <a:r>
              <a:rPr lang="en-US" sz="2200" dirty="0" smtClean="0"/>
              <a:t>(2012, 2016 workbook)</a:t>
            </a:r>
          </a:p>
          <a:p>
            <a:pPr marL="404813" indent="-342900">
              <a:spcBef>
                <a:spcPts val="0"/>
              </a:spcBef>
              <a:buClr>
                <a:schemeClr val="tx2">
                  <a:lumMod val="90000"/>
                  <a:lumOff val="10000"/>
                </a:schemeClr>
              </a:buClr>
            </a:pPr>
            <a:r>
              <a:rPr lang="en-US" sz="2500" dirty="0" smtClean="0"/>
              <a:t>Vermont Fish &amp; Wildlife and Vermont Land Trust</a:t>
            </a:r>
          </a:p>
          <a:p>
            <a:pPr marL="457200" lvl="1" indent="0">
              <a:spcBef>
                <a:spcPts val="0"/>
              </a:spcBef>
              <a:buClr>
                <a:schemeClr val="tx2">
                  <a:lumMod val="90000"/>
                  <a:lumOff val="10000"/>
                </a:schemeClr>
              </a:buClr>
              <a:buNone/>
            </a:pPr>
            <a:r>
              <a:rPr lang="en-US" sz="2300" dirty="0" smtClean="0"/>
              <a:t>Vermont Conservation Design: Maintaining &amp; Enhancing an Ecologically Functional Landscape </a:t>
            </a:r>
            <a:r>
              <a:rPr lang="en-US" sz="2200" dirty="0" smtClean="0">
                <a:solidFill>
                  <a:schemeClr val="tx1"/>
                </a:solidFill>
              </a:rPr>
              <a:t>(2015 plan for conservation priorities)</a:t>
            </a:r>
            <a:endParaRPr lang="en-US" sz="2200" dirty="0">
              <a:solidFill>
                <a:schemeClr val="tx1"/>
              </a:solidFill>
            </a:endParaRPr>
          </a:p>
        </p:txBody>
      </p:sp>
      <p:grpSp>
        <p:nvGrpSpPr>
          <p:cNvPr id="7" name="Group 6"/>
          <p:cNvGrpSpPr/>
          <p:nvPr/>
        </p:nvGrpSpPr>
        <p:grpSpPr>
          <a:xfrm>
            <a:off x="304800" y="777685"/>
            <a:ext cx="3055645" cy="1259031"/>
            <a:chOff x="304800" y="777685"/>
            <a:chExt cx="3055645" cy="1259031"/>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7457" y="777685"/>
              <a:ext cx="1828800" cy="935182"/>
            </a:xfrm>
            <a:prstGeom prst="rect">
              <a:avLst/>
            </a:prstGeom>
            <a:ln w="3175">
              <a:solidFill>
                <a:schemeClr val="tx1"/>
              </a:solidFill>
            </a:ln>
          </p:spPr>
        </p:pic>
        <p:sp>
          <p:nvSpPr>
            <p:cNvPr id="6" name="TextBox 5"/>
            <p:cNvSpPr txBox="1"/>
            <p:nvPr/>
          </p:nvSpPr>
          <p:spPr>
            <a:xfrm>
              <a:off x="304800" y="1759717"/>
              <a:ext cx="3055645" cy="276999"/>
            </a:xfrm>
            <a:prstGeom prst="rect">
              <a:avLst/>
            </a:prstGeom>
            <a:noFill/>
          </p:spPr>
          <p:txBody>
            <a:bodyPr wrap="none" rtlCol="0">
              <a:spAutoFit/>
            </a:bodyPr>
            <a:lstStyle/>
            <a:p>
              <a:r>
                <a:rPr lang="en-US" sz="1200" dirty="0"/>
                <a:t>Image </a:t>
              </a:r>
              <a:r>
                <a:rPr lang="en-US" sz="1200" dirty="0" smtClean="0"/>
                <a:t>Credit </a:t>
              </a:r>
              <a:r>
                <a:rPr lang="en-US" sz="1200" dirty="0" smtClean="0">
                  <a:hlinkClick r:id="rId4"/>
                </a:rPr>
                <a:t>http</a:t>
              </a:r>
              <a:r>
                <a:rPr lang="en-US" sz="1200" dirty="0">
                  <a:hlinkClick r:id="rId4"/>
                </a:rPr>
                <a:t>://www.climate-kic.org/</a:t>
              </a:r>
              <a:endParaRPr lang="en-US" sz="1200" dirty="0"/>
            </a:p>
          </p:txBody>
        </p:sp>
      </p:grpSp>
    </p:spTree>
    <p:extLst>
      <p:ext uri="{BB962C8B-B14F-4D97-AF65-F5344CB8AC3E}">
        <p14:creationId xmlns:p14="http://schemas.microsoft.com/office/powerpoint/2010/main" val="3235413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6096000" cy="1066800"/>
          </a:xfrm>
        </p:spPr>
        <p:txBody>
          <a:bodyPr/>
          <a:lstStyle/>
          <a:p>
            <a:r>
              <a:rPr lang="en-US" sz="3600" dirty="0" smtClean="0">
                <a:effectLst>
                  <a:outerShdw blurRad="38100" dist="38100" dir="2700000" algn="tl">
                    <a:srgbClr val="000000">
                      <a:alpha val="43137"/>
                    </a:srgbClr>
                  </a:outerShdw>
                </a:effectLst>
              </a:rPr>
              <a:t>Some Barriers to Adaptation</a:t>
            </a:r>
            <a:endParaRPr lang="en-US" sz="36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33137" y="2282791"/>
            <a:ext cx="8229600" cy="4456167"/>
          </a:xfrm>
        </p:spPr>
        <p:txBody>
          <a:bodyPr>
            <a:normAutofit/>
          </a:bodyPr>
          <a:lstStyle/>
          <a:p>
            <a:pPr>
              <a:spcBef>
                <a:spcPts val="0"/>
              </a:spcBef>
              <a:spcAft>
                <a:spcPts val="2400"/>
              </a:spcAft>
              <a:buClr>
                <a:schemeClr val="tx2">
                  <a:lumMod val="90000"/>
                  <a:lumOff val="10000"/>
                </a:schemeClr>
              </a:buClr>
            </a:pPr>
            <a:r>
              <a:rPr lang="en-US" dirty="0" smtClean="0"/>
              <a:t>Uncertainty about climate change impacts</a:t>
            </a:r>
          </a:p>
          <a:p>
            <a:pPr>
              <a:spcBef>
                <a:spcPts val="0"/>
              </a:spcBef>
              <a:spcAft>
                <a:spcPts val="2400"/>
              </a:spcAft>
              <a:buClr>
                <a:schemeClr val="tx2">
                  <a:lumMod val="90000"/>
                  <a:lumOff val="10000"/>
                </a:schemeClr>
              </a:buClr>
            </a:pPr>
            <a:r>
              <a:rPr lang="en-US" dirty="0" smtClean="0"/>
              <a:t>Mismatch in spatial scale of data &amp; modeling as compared to management decisions</a:t>
            </a:r>
          </a:p>
          <a:p>
            <a:pPr>
              <a:spcBef>
                <a:spcPts val="0"/>
              </a:spcBef>
              <a:spcAft>
                <a:spcPts val="1800"/>
              </a:spcAft>
              <a:buClr>
                <a:schemeClr val="tx2">
                  <a:lumMod val="90000"/>
                  <a:lumOff val="10000"/>
                </a:schemeClr>
              </a:buClr>
            </a:pPr>
            <a:r>
              <a:rPr lang="en-US" dirty="0" smtClean="0"/>
              <a:t>Mismatch in temporal scale of impacts as compared to planning/decision making time horizons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53200" y="810928"/>
            <a:ext cx="1679537" cy="1447800"/>
          </a:xfrm>
          <a:prstGeom prst="rect">
            <a:avLst/>
          </a:prstGeom>
        </p:spPr>
      </p:pic>
    </p:spTree>
    <p:extLst>
      <p:ext uri="{BB962C8B-B14F-4D97-AF65-F5344CB8AC3E}">
        <p14:creationId xmlns:p14="http://schemas.microsoft.com/office/powerpoint/2010/main" val="20160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85800"/>
            <a:ext cx="8229600" cy="1066800"/>
          </a:xfrm>
        </p:spPr>
        <p:txBody>
          <a:bodyPr>
            <a:normAutofit/>
          </a:bodyPr>
          <a:lstStyle/>
          <a:p>
            <a:r>
              <a:rPr lang="en-US" sz="3200" dirty="0" smtClean="0">
                <a:effectLst>
                  <a:outerShdw blurRad="38100" dist="38100" dir="2700000" algn="tl">
                    <a:srgbClr val="000000">
                      <a:alpha val="43137"/>
                    </a:srgbClr>
                  </a:outerShdw>
                </a:effectLst>
              </a:rPr>
              <a:t>Research </a:t>
            </a:r>
            <a:r>
              <a:rPr lang="en-US" sz="3200" dirty="0" smtClean="0">
                <a:effectLst>
                  <a:outerShdw blurRad="38100" dist="38100" dir="2700000" algn="tl">
                    <a:srgbClr val="000000">
                      <a:alpha val="43137"/>
                    </a:srgbClr>
                  </a:outerShdw>
                </a:effectLst>
              </a:rPr>
              <a:t>Project – University of </a:t>
            </a:r>
            <a:r>
              <a:rPr lang="en-US" sz="3200" dirty="0" smtClean="0">
                <a:effectLst>
                  <a:outerShdw blurRad="38100" dist="38100" dir="2700000" algn="tl">
                    <a:srgbClr val="000000">
                      <a:alpha val="43137"/>
                    </a:srgbClr>
                  </a:outerShdw>
                </a:effectLst>
              </a:rPr>
              <a:t>Vermont</a:t>
            </a:r>
            <a:endParaRPr lang="en-US" sz="32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04800" y="1905000"/>
            <a:ext cx="8229600" cy="4800600"/>
          </a:xfrm>
        </p:spPr>
        <p:txBody>
          <a:bodyPr>
            <a:normAutofit fontScale="77500" lnSpcReduction="20000"/>
          </a:bodyPr>
          <a:lstStyle/>
          <a:p>
            <a:pPr>
              <a:lnSpc>
                <a:spcPct val="120000"/>
              </a:lnSpc>
              <a:spcBef>
                <a:spcPts val="0"/>
              </a:spcBef>
              <a:spcAft>
                <a:spcPts val="1400"/>
              </a:spcAft>
              <a:buClr>
                <a:schemeClr val="tx2">
                  <a:lumMod val="90000"/>
                  <a:lumOff val="10000"/>
                </a:schemeClr>
              </a:buClr>
            </a:pPr>
            <a:r>
              <a:rPr lang="en-US" b="1" dirty="0" smtClean="0"/>
              <a:t>TITLE: </a:t>
            </a:r>
            <a:r>
              <a:rPr lang="en-US" dirty="0" smtClean="0"/>
              <a:t>Integrated Forest Ecosystem Assessment to Support Sustainable Management Decisions in a Changing Climate</a:t>
            </a:r>
            <a:endParaRPr lang="en-US" b="1" dirty="0" smtClean="0"/>
          </a:p>
          <a:p>
            <a:pPr>
              <a:lnSpc>
                <a:spcPct val="120000"/>
              </a:lnSpc>
              <a:spcBef>
                <a:spcPts val="0"/>
              </a:spcBef>
              <a:spcAft>
                <a:spcPts val="1400"/>
              </a:spcAft>
              <a:buClr>
                <a:schemeClr val="tx2">
                  <a:lumMod val="90000"/>
                  <a:lumOff val="10000"/>
                </a:schemeClr>
              </a:buClr>
            </a:pPr>
            <a:r>
              <a:rPr lang="en-US" b="1" dirty="0" smtClean="0"/>
              <a:t>WHAT: </a:t>
            </a:r>
            <a:r>
              <a:rPr lang="en-US" dirty="0"/>
              <a:t>I</a:t>
            </a:r>
            <a:r>
              <a:rPr lang="en-US" dirty="0" smtClean="0"/>
              <a:t>nterdisciplinary research endeavor to model how </a:t>
            </a:r>
            <a:r>
              <a:rPr lang="en-US" dirty="0" smtClean="0"/>
              <a:t>climate change </a:t>
            </a:r>
            <a:r>
              <a:rPr lang="en-US" dirty="0" smtClean="0"/>
              <a:t>may affect forests in Vermont</a:t>
            </a:r>
          </a:p>
          <a:p>
            <a:pPr>
              <a:lnSpc>
                <a:spcPct val="120000"/>
              </a:lnSpc>
              <a:spcBef>
                <a:spcPts val="0"/>
              </a:spcBef>
              <a:spcAft>
                <a:spcPts val="1400"/>
              </a:spcAft>
              <a:buClr>
                <a:schemeClr val="tx2">
                  <a:lumMod val="90000"/>
                  <a:lumOff val="10000"/>
                </a:schemeClr>
              </a:buClr>
            </a:pPr>
            <a:r>
              <a:rPr lang="en-US" b="1" dirty="0"/>
              <a:t>WHY: </a:t>
            </a:r>
            <a:r>
              <a:rPr lang="en-US" dirty="0"/>
              <a:t>Provide stakeholders with a tool to assess forest management options in a spatial,  structured decision </a:t>
            </a:r>
            <a:r>
              <a:rPr lang="en-US" dirty="0" smtClean="0"/>
              <a:t>framework</a:t>
            </a:r>
            <a:endParaRPr lang="en-US" dirty="0"/>
          </a:p>
          <a:p>
            <a:pPr>
              <a:lnSpc>
                <a:spcPct val="120000"/>
              </a:lnSpc>
              <a:spcBef>
                <a:spcPts val="0"/>
              </a:spcBef>
              <a:spcAft>
                <a:spcPts val="1200"/>
              </a:spcAft>
              <a:buClr>
                <a:schemeClr val="tx2">
                  <a:lumMod val="90000"/>
                  <a:lumOff val="10000"/>
                </a:schemeClr>
              </a:buClr>
            </a:pPr>
            <a:r>
              <a:rPr lang="en-US" b="1" dirty="0" smtClean="0"/>
              <a:t>HOW: </a:t>
            </a:r>
            <a:r>
              <a:rPr lang="en-US" dirty="0" smtClean="0"/>
              <a:t>Assess climate impacts on forest health </a:t>
            </a:r>
            <a:r>
              <a:rPr lang="en-US" dirty="0"/>
              <a:t>&amp;</a:t>
            </a:r>
            <a:r>
              <a:rPr lang="en-US" dirty="0" smtClean="0"/>
              <a:t> </a:t>
            </a:r>
            <a:r>
              <a:rPr lang="en-US" dirty="0"/>
              <a:t>function through </a:t>
            </a:r>
            <a:r>
              <a:rPr lang="en-US" dirty="0" smtClean="0"/>
              <a:t>monitoring</a:t>
            </a:r>
            <a:r>
              <a:rPr lang="en-US" dirty="0"/>
              <a:t>, </a:t>
            </a:r>
            <a:r>
              <a:rPr lang="en-US" dirty="0" smtClean="0"/>
              <a:t>experiments </a:t>
            </a:r>
            <a:r>
              <a:rPr lang="en-US" dirty="0"/>
              <a:t>&amp;</a:t>
            </a:r>
            <a:r>
              <a:rPr lang="en-US" dirty="0" smtClean="0"/>
              <a:t> modeling. Maps of current &amp; </a:t>
            </a:r>
            <a:r>
              <a:rPr lang="en-US" dirty="0"/>
              <a:t>projected </a:t>
            </a:r>
            <a:r>
              <a:rPr lang="en-US" dirty="0" smtClean="0"/>
              <a:t>conditions feed into </a:t>
            </a:r>
            <a:r>
              <a:rPr lang="en-US" dirty="0"/>
              <a:t>decision support </a:t>
            </a:r>
            <a:r>
              <a:rPr lang="en-US" dirty="0" smtClean="0"/>
              <a:t>tool, with spatially </a:t>
            </a:r>
            <a:r>
              <a:rPr lang="en-US" dirty="0"/>
              <a:t>explicit </a:t>
            </a:r>
            <a:r>
              <a:rPr lang="en-US" dirty="0" smtClean="0"/>
              <a:t>outputs.</a:t>
            </a:r>
          </a:p>
        </p:txBody>
      </p:sp>
    </p:spTree>
    <p:extLst>
      <p:ext uri="{BB962C8B-B14F-4D97-AF65-F5344CB8AC3E}">
        <p14:creationId xmlns:p14="http://schemas.microsoft.com/office/powerpoint/2010/main" val="2115587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260" y="646413"/>
            <a:ext cx="2828924" cy="3105663"/>
          </a:xfrm>
        </p:spPr>
        <p:txBody>
          <a:bodyPr/>
          <a:lstStyle/>
          <a:p>
            <a:r>
              <a:rPr lang="en-US" dirty="0" smtClean="0">
                <a:effectLst>
                  <a:outerShdw blurRad="38100" dist="38100" dir="2700000" algn="tl">
                    <a:srgbClr val="000000">
                      <a:alpha val="43137"/>
                    </a:srgbClr>
                  </a:outerShdw>
                </a:effectLst>
              </a:rPr>
              <a:t>Decision Tool – Conceptual Overview</a:t>
            </a:r>
            <a:endParaRPr lang="en-US" dirty="0">
              <a:effectLst>
                <a:outerShdw blurRad="38100" dist="38100" dir="2700000" algn="tl">
                  <a:srgbClr val="000000">
                    <a:alpha val="43137"/>
                  </a:srgbClr>
                </a:outerShdw>
              </a:effectLst>
            </a:endParaRPr>
          </a:p>
        </p:txBody>
      </p:sp>
      <p:grpSp>
        <p:nvGrpSpPr>
          <p:cNvPr id="12" name="Group 11"/>
          <p:cNvGrpSpPr/>
          <p:nvPr/>
        </p:nvGrpSpPr>
        <p:grpSpPr>
          <a:xfrm>
            <a:off x="6706235" y="646413"/>
            <a:ext cx="2255243" cy="2354405"/>
            <a:chOff x="6257163" y="985520"/>
            <a:chExt cx="1615049" cy="1686061"/>
          </a:xfrm>
        </p:grpSpPr>
        <p:sp>
          <p:nvSpPr>
            <p:cNvPr id="7" name="Oval 6"/>
            <p:cNvSpPr/>
            <p:nvPr/>
          </p:nvSpPr>
          <p:spPr>
            <a:xfrm>
              <a:off x="6257163" y="985520"/>
              <a:ext cx="1615049" cy="1686061"/>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TextBox 7"/>
            <p:cNvSpPr txBox="1"/>
            <p:nvPr/>
          </p:nvSpPr>
          <p:spPr>
            <a:xfrm>
              <a:off x="6375042" y="1377634"/>
              <a:ext cx="1380404" cy="859592"/>
            </a:xfrm>
            <a:prstGeom prst="rect">
              <a:avLst/>
            </a:prstGeom>
            <a:noFill/>
          </p:spPr>
          <p:txBody>
            <a:bodyPr wrap="square" rtlCol="0">
              <a:spAutoFit/>
            </a:bodyPr>
            <a:lstStyle/>
            <a:p>
              <a:pPr algn="ctr"/>
              <a:r>
                <a:rPr lang="en-US" sz="2400" dirty="0" smtClean="0"/>
                <a:t>Climate Change Projections</a:t>
              </a:r>
              <a:endParaRPr lang="en-US" sz="2400" dirty="0"/>
            </a:p>
          </p:txBody>
        </p:sp>
      </p:grpSp>
      <p:grpSp>
        <p:nvGrpSpPr>
          <p:cNvPr id="13" name="Group 12"/>
          <p:cNvGrpSpPr/>
          <p:nvPr/>
        </p:nvGrpSpPr>
        <p:grpSpPr>
          <a:xfrm>
            <a:off x="3366138" y="634837"/>
            <a:ext cx="2255242" cy="2354406"/>
            <a:chOff x="3890682" y="1326303"/>
            <a:chExt cx="1615049" cy="1686061"/>
          </a:xfrm>
        </p:grpSpPr>
        <p:sp>
          <p:nvSpPr>
            <p:cNvPr id="4" name="Oval 3"/>
            <p:cNvSpPr/>
            <p:nvPr/>
          </p:nvSpPr>
          <p:spPr>
            <a:xfrm>
              <a:off x="3890682" y="1326303"/>
              <a:ext cx="1615049" cy="168606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TextBox 8"/>
            <p:cNvSpPr txBox="1"/>
            <p:nvPr/>
          </p:nvSpPr>
          <p:spPr>
            <a:xfrm>
              <a:off x="3897149" y="1704826"/>
              <a:ext cx="1602114" cy="859592"/>
            </a:xfrm>
            <a:prstGeom prst="rect">
              <a:avLst/>
            </a:prstGeom>
            <a:noFill/>
          </p:spPr>
          <p:txBody>
            <a:bodyPr wrap="square" rtlCol="0">
              <a:spAutoFit/>
            </a:bodyPr>
            <a:lstStyle/>
            <a:p>
              <a:pPr algn="ctr"/>
              <a:r>
                <a:rPr lang="en-US" sz="2400" dirty="0" smtClean="0"/>
                <a:t>Ecosystem Conditions &amp; Processes</a:t>
              </a:r>
              <a:endParaRPr lang="en-US" sz="2400" dirty="0"/>
            </a:p>
          </p:txBody>
        </p:sp>
      </p:grpSp>
      <p:grpSp>
        <p:nvGrpSpPr>
          <p:cNvPr id="14" name="Group 13"/>
          <p:cNvGrpSpPr/>
          <p:nvPr/>
        </p:nvGrpSpPr>
        <p:grpSpPr>
          <a:xfrm>
            <a:off x="1878943" y="3778182"/>
            <a:ext cx="2255242" cy="2354406"/>
            <a:chOff x="3890682" y="3190962"/>
            <a:chExt cx="1615049" cy="1686061"/>
          </a:xfrm>
        </p:grpSpPr>
        <p:sp>
          <p:nvSpPr>
            <p:cNvPr id="10" name="Oval 9"/>
            <p:cNvSpPr/>
            <p:nvPr/>
          </p:nvSpPr>
          <p:spPr>
            <a:xfrm>
              <a:off x="3890682" y="3190962"/>
              <a:ext cx="1615049" cy="1686061"/>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extBox 10"/>
            <p:cNvSpPr txBox="1"/>
            <p:nvPr/>
          </p:nvSpPr>
          <p:spPr>
            <a:xfrm>
              <a:off x="3897149" y="3438456"/>
              <a:ext cx="1602114" cy="859592"/>
            </a:xfrm>
            <a:prstGeom prst="rect">
              <a:avLst/>
            </a:prstGeom>
            <a:noFill/>
          </p:spPr>
          <p:txBody>
            <a:bodyPr wrap="square" rtlCol="0">
              <a:spAutoFit/>
            </a:bodyPr>
            <a:lstStyle/>
            <a:p>
              <a:pPr algn="ctr"/>
              <a:r>
                <a:rPr lang="en-US" sz="2400" dirty="0" smtClean="0"/>
                <a:t>Current and Future Condition Maps</a:t>
              </a:r>
              <a:endParaRPr lang="en-US" sz="2400" dirty="0"/>
            </a:p>
          </p:txBody>
        </p:sp>
      </p:grpSp>
      <p:grpSp>
        <p:nvGrpSpPr>
          <p:cNvPr id="15" name="Group 14"/>
          <p:cNvGrpSpPr/>
          <p:nvPr/>
        </p:nvGrpSpPr>
        <p:grpSpPr>
          <a:xfrm>
            <a:off x="6578973" y="3830468"/>
            <a:ext cx="2255242" cy="2354406"/>
            <a:chOff x="3884214" y="2894655"/>
            <a:chExt cx="1615049" cy="1686061"/>
          </a:xfrm>
        </p:grpSpPr>
        <p:sp>
          <p:nvSpPr>
            <p:cNvPr id="16" name="Oval 15"/>
            <p:cNvSpPr/>
            <p:nvPr/>
          </p:nvSpPr>
          <p:spPr>
            <a:xfrm>
              <a:off x="3884214" y="2894655"/>
              <a:ext cx="1615049" cy="1686061"/>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TextBox 16"/>
            <p:cNvSpPr txBox="1"/>
            <p:nvPr/>
          </p:nvSpPr>
          <p:spPr>
            <a:xfrm>
              <a:off x="3897149" y="3247247"/>
              <a:ext cx="1602114" cy="859592"/>
            </a:xfrm>
            <a:prstGeom prst="rect">
              <a:avLst/>
            </a:prstGeom>
            <a:noFill/>
          </p:spPr>
          <p:txBody>
            <a:bodyPr wrap="square" rtlCol="0">
              <a:spAutoFit/>
            </a:bodyPr>
            <a:lstStyle/>
            <a:p>
              <a:pPr algn="ctr"/>
              <a:r>
                <a:rPr lang="en-US" sz="2400" dirty="0" smtClean="0"/>
                <a:t>Custom Priorities </a:t>
              </a:r>
              <a:r>
                <a:rPr lang="en-US" sz="2400" dirty="0"/>
                <a:t>&amp;</a:t>
              </a:r>
              <a:r>
                <a:rPr lang="en-US" sz="2400" dirty="0" smtClean="0"/>
                <a:t> Guidance</a:t>
              </a:r>
              <a:endParaRPr lang="en-US" sz="2400" dirty="0"/>
            </a:p>
          </p:txBody>
        </p:sp>
      </p:grpSp>
      <p:sp>
        <p:nvSpPr>
          <p:cNvPr id="20" name="Plus 19"/>
          <p:cNvSpPr/>
          <p:nvPr/>
        </p:nvSpPr>
        <p:spPr>
          <a:xfrm>
            <a:off x="5836423" y="1294248"/>
            <a:ext cx="663863" cy="62753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ight Arrow 26"/>
          <p:cNvSpPr/>
          <p:nvPr/>
        </p:nvSpPr>
        <p:spPr>
          <a:xfrm rot="8085882">
            <a:off x="3953851" y="3447245"/>
            <a:ext cx="1165616" cy="7472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ight Arrow 27"/>
          <p:cNvSpPr/>
          <p:nvPr/>
        </p:nvSpPr>
        <p:spPr>
          <a:xfrm>
            <a:off x="4395071" y="4581453"/>
            <a:ext cx="1951447" cy="7179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4817351" y="2545895"/>
            <a:ext cx="2692914" cy="1631216"/>
          </a:xfrm>
          <a:prstGeom prst="rect">
            <a:avLst/>
          </a:prstGeom>
        </p:spPr>
        <p:txBody>
          <a:bodyPr wrap="square">
            <a:spAutoFit/>
          </a:bodyPr>
          <a:lstStyle/>
          <a:p>
            <a:pPr algn="ctr"/>
            <a:r>
              <a:rPr lang="en-US" sz="2000" b="1" i="1" dirty="0" smtClean="0">
                <a:solidFill>
                  <a:schemeClr val="accent6">
                    <a:lumMod val="75000"/>
                  </a:schemeClr>
                </a:solidFill>
              </a:rPr>
              <a:t>…through monitoring</a:t>
            </a:r>
            <a:r>
              <a:rPr lang="en-US" sz="2000" b="1" i="1" dirty="0">
                <a:solidFill>
                  <a:schemeClr val="accent6">
                    <a:lumMod val="75000"/>
                  </a:schemeClr>
                </a:solidFill>
              </a:rPr>
              <a:t>, experiment, &amp;</a:t>
            </a:r>
            <a:r>
              <a:rPr lang="en-US" sz="2000" b="1" i="1" dirty="0" smtClean="0">
                <a:solidFill>
                  <a:schemeClr val="accent6">
                    <a:lumMod val="75000"/>
                  </a:schemeClr>
                </a:solidFill>
              </a:rPr>
              <a:t> modeling, generate… </a:t>
            </a:r>
            <a:endParaRPr lang="en-US" sz="2000" b="1" i="1" dirty="0">
              <a:solidFill>
                <a:schemeClr val="accent6">
                  <a:lumMod val="75000"/>
                </a:schemeClr>
              </a:solidFill>
            </a:endParaRPr>
          </a:p>
        </p:txBody>
      </p:sp>
      <p:sp>
        <p:nvSpPr>
          <p:cNvPr id="30" name="Rectangle 29"/>
          <p:cNvSpPr/>
          <p:nvPr/>
        </p:nvSpPr>
        <p:spPr>
          <a:xfrm>
            <a:off x="3907411" y="5299385"/>
            <a:ext cx="2662531" cy="1323439"/>
          </a:xfrm>
          <a:prstGeom prst="rect">
            <a:avLst/>
          </a:prstGeom>
        </p:spPr>
        <p:txBody>
          <a:bodyPr wrap="square">
            <a:spAutoFit/>
          </a:bodyPr>
          <a:lstStyle/>
          <a:p>
            <a:pPr algn="ctr"/>
            <a:r>
              <a:rPr lang="en-US" sz="2000" b="1" i="1" dirty="0" smtClean="0">
                <a:solidFill>
                  <a:schemeClr val="accent6">
                    <a:lumMod val="75000"/>
                  </a:schemeClr>
                </a:solidFill>
              </a:rPr>
              <a:t>… that drive a </a:t>
            </a:r>
            <a:r>
              <a:rPr lang="en-US" sz="2000" b="1" i="1" dirty="0">
                <a:solidFill>
                  <a:srgbClr val="FFC000"/>
                </a:solidFill>
                <a:effectLst>
                  <a:outerShdw blurRad="38100" dist="38100" dir="2700000" algn="tl">
                    <a:srgbClr val="000000">
                      <a:alpha val="43137"/>
                    </a:srgbClr>
                  </a:outerShdw>
                </a:effectLst>
              </a:rPr>
              <a:t>web-based decision support </a:t>
            </a:r>
            <a:r>
              <a:rPr lang="en-US" sz="2000" b="1" i="1" dirty="0" smtClean="0">
                <a:solidFill>
                  <a:srgbClr val="FFC000"/>
                </a:solidFill>
                <a:effectLst>
                  <a:outerShdw blurRad="38100" dist="38100" dir="2700000" algn="tl">
                    <a:srgbClr val="000000">
                      <a:alpha val="43137"/>
                    </a:srgbClr>
                  </a:outerShdw>
                </a:effectLst>
              </a:rPr>
              <a:t>tool</a:t>
            </a:r>
            <a:r>
              <a:rPr lang="en-US" sz="2000" b="1" i="1" dirty="0" smtClean="0">
                <a:solidFill>
                  <a:schemeClr val="accent6">
                    <a:lumMod val="75000"/>
                  </a:schemeClr>
                </a:solidFill>
              </a:rPr>
              <a:t> yielding…</a:t>
            </a:r>
            <a:endParaRPr lang="en-US" sz="2000" b="1" i="1" dirty="0">
              <a:solidFill>
                <a:schemeClr val="accent6">
                  <a:lumMod val="75000"/>
                </a:schemeClr>
              </a:solidFill>
            </a:endParaRPr>
          </a:p>
        </p:txBody>
      </p:sp>
      <p:sp>
        <p:nvSpPr>
          <p:cNvPr id="21" name="Right Arrow 20"/>
          <p:cNvSpPr/>
          <p:nvPr/>
        </p:nvSpPr>
        <p:spPr>
          <a:xfrm rot="5400000">
            <a:off x="5881732" y="2119973"/>
            <a:ext cx="564153" cy="3553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8590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fade">
                                      <p:cBhvr>
                                        <p:cTn id="18" dur="500"/>
                                        <p:tgtEl>
                                          <p:spTgt spid="2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500"/>
                                        <p:tgtEl>
                                          <p:spTgt spid="2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500"/>
                                        <p:tgtEl>
                                          <p:spTgt spid="3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p:bldP spid="30" grpId="0"/>
      <p:bldP spid="2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246360" y="588692"/>
            <a:ext cx="1651052" cy="2397945"/>
            <a:chOff x="285269" y="213354"/>
            <a:chExt cx="1651052" cy="2397945"/>
          </a:xfrm>
        </p:grpSpPr>
        <p:pic>
          <p:nvPicPr>
            <p:cNvPr id="1026" name="Picture 2" descr="Carol Adai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613" y="908565"/>
              <a:ext cx="1362187" cy="1702734"/>
            </a:xfrm>
            <a:prstGeom prst="rect">
              <a:avLst/>
            </a:prstGeom>
            <a:noFill/>
            <a:ln>
              <a:solidFill>
                <a:schemeClr val="tx1">
                  <a:lumMod val="65000"/>
                  <a:lumOff val="35000"/>
                </a:schemeClr>
              </a:solid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5" name="Rectangle 4"/>
            <p:cNvSpPr/>
            <p:nvPr/>
          </p:nvSpPr>
          <p:spPr>
            <a:xfrm>
              <a:off x="285269" y="213354"/>
              <a:ext cx="1651052" cy="661720"/>
            </a:xfrm>
            <a:prstGeom prst="rect">
              <a:avLst/>
            </a:prstGeom>
          </p:spPr>
          <p:txBody>
            <a:bodyPr wrap="square">
              <a:spAutoFit/>
            </a:bodyPr>
            <a:lstStyle/>
            <a:p>
              <a:pPr algn="ctr" defTabSz="457200"/>
              <a:r>
                <a:rPr lang="en-US" sz="1600" b="1" dirty="0">
                  <a:solidFill>
                    <a:prstClr val="black"/>
                  </a:solidFill>
                </a:rPr>
                <a:t>Carol Adair </a:t>
              </a:r>
              <a:r>
                <a:rPr lang="en-US" sz="1050" dirty="0">
                  <a:solidFill>
                    <a:prstClr val="black"/>
                  </a:solidFill>
                </a:rPr>
                <a:t>B</a:t>
              </a:r>
              <a:r>
                <a:rPr lang="en-US" sz="1050" dirty="0" smtClean="0">
                  <a:solidFill>
                    <a:prstClr val="black"/>
                  </a:solidFill>
                </a:rPr>
                <a:t>iogeochemistry</a:t>
              </a:r>
              <a:r>
                <a:rPr lang="en-US" sz="1050" dirty="0">
                  <a:solidFill>
                    <a:prstClr val="black"/>
                  </a:solidFill>
                </a:rPr>
                <a:t>, carbon storage &amp;</a:t>
              </a:r>
              <a:r>
                <a:rPr lang="en-US" sz="1050" dirty="0" smtClean="0">
                  <a:solidFill>
                    <a:prstClr val="black"/>
                  </a:solidFill>
                </a:rPr>
                <a:t> cycling</a:t>
              </a:r>
              <a:endParaRPr lang="en-US" sz="1100" dirty="0">
                <a:solidFill>
                  <a:prstClr val="black"/>
                </a:solidFill>
              </a:endParaRPr>
            </a:p>
          </p:txBody>
        </p:sp>
      </p:grpSp>
      <p:grpSp>
        <p:nvGrpSpPr>
          <p:cNvPr id="19" name="Group 18"/>
          <p:cNvGrpSpPr/>
          <p:nvPr/>
        </p:nvGrpSpPr>
        <p:grpSpPr>
          <a:xfrm>
            <a:off x="1933345" y="1131190"/>
            <a:ext cx="1702992" cy="2379842"/>
            <a:chOff x="1906780" y="1001498"/>
            <a:chExt cx="1702992" cy="2379842"/>
          </a:xfrm>
        </p:grpSpPr>
        <p:pic>
          <p:nvPicPr>
            <p:cNvPr id="1028" name="Picture 4" descr="Tony D'Amat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71942" y="1678606"/>
              <a:ext cx="1362187" cy="1702734"/>
            </a:xfrm>
            <a:prstGeom prst="rect">
              <a:avLst/>
            </a:prstGeom>
            <a:noFill/>
            <a:ln>
              <a:solidFill>
                <a:schemeClr val="tx1">
                  <a:lumMod val="65000"/>
                  <a:lumOff val="35000"/>
                </a:schemeClr>
              </a:solid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7" name="Rectangle 6"/>
            <p:cNvSpPr/>
            <p:nvPr/>
          </p:nvSpPr>
          <p:spPr>
            <a:xfrm>
              <a:off x="1906780" y="1001498"/>
              <a:ext cx="1702992" cy="661720"/>
            </a:xfrm>
            <a:prstGeom prst="rect">
              <a:avLst/>
            </a:prstGeom>
          </p:spPr>
          <p:txBody>
            <a:bodyPr wrap="square">
              <a:spAutoFit/>
            </a:bodyPr>
            <a:lstStyle/>
            <a:p>
              <a:pPr algn="ctr" defTabSz="457200"/>
              <a:r>
                <a:rPr lang="en-US" sz="1600" b="1" dirty="0">
                  <a:solidFill>
                    <a:prstClr val="black"/>
                  </a:solidFill>
                </a:rPr>
                <a:t>Tony </a:t>
              </a:r>
              <a:r>
                <a:rPr lang="en-US" sz="1600" b="1" dirty="0" smtClean="0">
                  <a:solidFill>
                    <a:prstClr val="black"/>
                  </a:solidFill>
                </a:rPr>
                <a:t>D'Amato</a:t>
              </a:r>
              <a:endParaRPr lang="en-US" sz="1600" b="1" dirty="0">
                <a:solidFill>
                  <a:prstClr val="black"/>
                </a:solidFill>
              </a:endParaRPr>
            </a:p>
            <a:p>
              <a:pPr algn="ctr" defTabSz="457200"/>
              <a:r>
                <a:rPr lang="en-US" sz="1050" dirty="0" err="1" smtClean="0">
                  <a:solidFill>
                    <a:prstClr val="black"/>
                  </a:solidFill>
                </a:rPr>
                <a:t>Silviculture</a:t>
              </a:r>
              <a:r>
                <a:rPr lang="en-US" sz="1050" dirty="0">
                  <a:solidFill>
                    <a:prstClr val="black"/>
                  </a:solidFill>
                </a:rPr>
                <a:t>, forest ecology, forest management</a:t>
              </a:r>
            </a:p>
          </p:txBody>
        </p:sp>
      </p:grpSp>
      <p:grpSp>
        <p:nvGrpSpPr>
          <p:cNvPr id="20" name="Group 19"/>
          <p:cNvGrpSpPr/>
          <p:nvPr/>
        </p:nvGrpSpPr>
        <p:grpSpPr>
          <a:xfrm>
            <a:off x="3522088" y="1612151"/>
            <a:ext cx="1904384" cy="2376613"/>
            <a:chOff x="3508221" y="1393500"/>
            <a:chExt cx="1904384" cy="2376613"/>
          </a:xfrm>
        </p:grpSpPr>
        <p:pic>
          <p:nvPicPr>
            <p:cNvPr id="1030" name="Picture 6" descr="Terri Donova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64452" y="2067379"/>
              <a:ext cx="1362187" cy="1702734"/>
            </a:xfrm>
            <a:prstGeom prst="rect">
              <a:avLst/>
            </a:prstGeom>
            <a:noFill/>
            <a:ln>
              <a:solidFill>
                <a:schemeClr val="tx1">
                  <a:lumMod val="65000"/>
                  <a:lumOff val="35000"/>
                </a:schemeClr>
              </a:solid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8" name="Rectangle 7"/>
            <p:cNvSpPr/>
            <p:nvPr/>
          </p:nvSpPr>
          <p:spPr>
            <a:xfrm>
              <a:off x="3508221" y="1393500"/>
              <a:ext cx="1904384" cy="677108"/>
            </a:xfrm>
            <a:prstGeom prst="rect">
              <a:avLst/>
            </a:prstGeom>
          </p:spPr>
          <p:txBody>
            <a:bodyPr wrap="square">
              <a:spAutoFit/>
            </a:bodyPr>
            <a:lstStyle/>
            <a:p>
              <a:pPr algn="ctr" defTabSz="457200"/>
              <a:r>
                <a:rPr lang="en-US" sz="1600" b="1" dirty="0">
                  <a:solidFill>
                    <a:prstClr val="black"/>
                  </a:solidFill>
                </a:rPr>
                <a:t>Terri Donovan </a:t>
              </a:r>
              <a:endParaRPr lang="en-US" sz="1600" b="1" dirty="0" smtClean="0">
                <a:solidFill>
                  <a:prstClr val="black"/>
                </a:solidFill>
              </a:endParaRPr>
            </a:p>
            <a:p>
              <a:pPr algn="ctr" defTabSz="457200"/>
              <a:r>
                <a:rPr lang="en-US" sz="1050" dirty="0" smtClean="0">
                  <a:solidFill>
                    <a:prstClr val="black"/>
                  </a:solidFill>
                </a:rPr>
                <a:t>Wildlife </a:t>
              </a:r>
              <a:r>
                <a:rPr lang="en-US" sz="1050" dirty="0">
                  <a:solidFill>
                    <a:prstClr val="black"/>
                  </a:solidFill>
                </a:rPr>
                <a:t>population modeling, adaptive </a:t>
              </a:r>
              <a:r>
                <a:rPr lang="en-US" sz="1050" dirty="0" smtClean="0">
                  <a:solidFill>
                    <a:prstClr val="black"/>
                  </a:solidFill>
                </a:rPr>
                <a:t>management</a:t>
              </a:r>
              <a:endParaRPr lang="en-US" sz="1050" dirty="0">
                <a:solidFill>
                  <a:prstClr val="black"/>
                </a:solidFill>
              </a:endParaRPr>
            </a:p>
          </p:txBody>
        </p:sp>
      </p:grpSp>
      <p:grpSp>
        <p:nvGrpSpPr>
          <p:cNvPr id="23" name="Group 22"/>
          <p:cNvGrpSpPr/>
          <p:nvPr/>
        </p:nvGrpSpPr>
        <p:grpSpPr>
          <a:xfrm>
            <a:off x="5240856" y="1176217"/>
            <a:ext cx="1852000" cy="2372148"/>
            <a:chOff x="5228996" y="993804"/>
            <a:chExt cx="1852000" cy="2372148"/>
          </a:xfrm>
        </p:grpSpPr>
        <p:pic>
          <p:nvPicPr>
            <p:cNvPr id="1032" name="Picture 8" descr="Clare Ging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50642" y="1663218"/>
              <a:ext cx="1362187" cy="1702734"/>
            </a:xfrm>
            <a:prstGeom prst="rect">
              <a:avLst/>
            </a:prstGeom>
            <a:noFill/>
            <a:ln>
              <a:solidFill>
                <a:schemeClr val="tx1">
                  <a:lumMod val="65000"/>
                  <a:lumOff val="35000"/>
                </a:schemeClr>
              </a:solid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5228996" y="993804"/>
              <a:ext cx="1852000" cy="677108"/>
            </a:xfrm>
            <a:prstGeom prst="rect">
              <a:avLst/>
            </a:prstGeom>
          </p:spPr>
          <p:txBody>
            <a:bodyPr wrap="square">
              <a:spAutoFit/>
            </a:bodyPr>
            <a:lstStyle/>
            <a:p>
              <a:pPr algn="ctr" defTabSz="457200"/>
              <a:r>
                <a:rPr lang="en-US" sz="1600" b="1" dirty="0">
                  <a:solidFill>
                    <a:prstClr val="black"/>
                  </a:solidFill>
                </a:rPr>
                <a:t>Clare Ginger </a:t>
              </a:r>
              <a:r>
                <a:rPr lang="en-US" sz="1050" dirty="0" smtClean="0">
                  <a:solidFill>
                    <a:prstClr val="black"/>
                  </a:solidFill>
                </a:rPr>
                <a:t>Environmental </a:t>
              </a:r>
              <a:r>
                <a:rPr lang="en-US" sz="1050" dirty="0">
                  <a:solidFill>
                    <a:prstClr val="black"/>
                  </a:solidFill>
                </a:rPr>
                <a:t>policy, watershed/forest </a:t>
              </a:r>
              <a:r>
                <a:rPr lang="en-US" sz="1050" dirty="0" smtClean="0">
                  <a:solidFill>
                    <a:prstClr val="black"/>
                  </a:solidFill>
                </a:rPr>
                <a:t>planning</a:t>
              </a:r>
              <a:endParaRPr lang="en-US" sz="1050" dirty="0">
                <a:solidFill>
                  <a:prstClr val="black"/>
                </a:solidFill>
              </a:endParaRPr>
            </a:p>
          </p:txBody>
        </p:sp>
      </p:grpSp>
      <p:grpSp>
        <p:nvGrpSpPr>
          <p:cNvPr id="25" name="Group 24"/>
          <p:cNvGrpSpPr/>
          <p:nvPr/>
        </p:nvGrpSpPr>
        <p:grpSpPr>
          <a:xfrm>
            <a:off x="6705174" y="675595"/>
            <a:ext cx="2435110" cy="2355460"/>
            <a:chOff x="6626492" y="222348"/>
            <a:chExt cx="2435110" cy="2355460"/>
          </a:xfrm>
        </p:grpSpPr>
        <p:pic>
          <p:nvPicPr>
            <p:cNvPr id="1034" name="Picture 10" descr="Gary Hawley"/>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49474" y="875074"/>
              <a:ext cx="1362187" cy="1702734"/>
            </a:xfrm>
            <a:prstGeom prst="rect">
              <a:avLst/>
            </a:prstGeom>
            <a:noFill/>
            <a:ln>
              <a:solidFill>
                <a:schemeClr val="tx1">
                  <a:lumMod val="65000"/>
                  <a:lumOff val="35000"/>
                </a:schemeClr>
              </a:solid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0" name="Rectangle 9"/>
            <p:cNvSpPr/>
            <p:nvPr/>
          </p:nvSpPr>
          <p:spPr>
            <a:xfrm>
              <a:off x="6626492" y="222348"/>
              <a:ext cx="2435110" cy="661720"/>
            </a:xfrm>
            <a:prstGeom prst="rect">
              <a:avLst/>
            </a:prstGeom>
          </p:spPr>
          <p:txBody>
            <a:bodyPr wrap="square">
              <a:spAutoFit/>
            </a:bodyPr>
            <a:lstStyle/>
            <a:p>
              <a:pPr algn="ctr" defTabSz="457200"/>
              <a:r>
                <a:rPr lang="en-US" sz="1600" b="1" dirty="0">
                  <a:solidFill>
                    <a:prstClr val="black"/>
                  </a:solidFill>
                </a:rPr>
                <a:t>Gary Hawley </a:t>
              </a:r>
              <a:endParaRPr lang="en-US" sz="1600" b="1" dirty="0" smtClean="0">
                <a:solidFill>
                  <a:prstClr val="black"/>
                </a:solidFill>
              </a:endParaRPr>
            </a:p>
            <a:p>
              <a:pPr algn="ctr" defTabSz="457200"/>
              <a:r>
                <a:rPr lang="en-US" sz="1050" dirty="0" smtClean="0">
                  <a:solidFill>
                    <a:prstClr val="black"/>
                  </a:solidFill>
                </a:rPr>
                <a:t>Genetic </a:t>
              </a:r>
              <a:r>
                <a:rPr lang="en-US" sz="1050" dirty="0">
                  <a:solidFill>
                    <a:prstClr val="black"/>
                  </a:solidFill>
                </a:rPr>
                <a:t>diversity &amp; physiological adaptation of forest </a:t>
              </a:r>
              <a:r>
                <a:rPr lang="en-US" sz="1050" dirty="0" smtClean="0">
                  <a:solidFill>
                    <a:prstClr val="black"/>
                  </a:solidFill>
                </a:rPr>
                <a:t>trees</a:t>
              </a:r>
              <a:endParaRPr lang="en-US" sz="1050" dirty="0">
                <a:solidFill>
                  <a:prstClr val="black"/>
                </a:solidFill>
              </a:endParaRPr>
            </a:p>
          </p:txBody>
        </p:sp>
      </p:grpSp>
      <p:grpSp>
        <p:nvGrpSpPr>
          <p:cNvPr id="17" name="Group 16"/>
          <p:cNvGrpSpPr/>
          <p:nvPr/>
        </p:nvGrpSpPr>
        <p:grpSpPr>
          <a:xfrm>
            <a:off x="295973" y="3151247"/>
            <a:ext cx="1591464" cy="2446803"/>
            <a:chOff x="264792" y="2754884"/>
            <a:chExt cx="1591464" cy="2446803"/>
          </a:xfrm>
        </p:grpSpPr>
        <p:pic>
          <p:nvPicPr>
            <p:cNvPr id="1040" name="Picture 16" descr="Bob Manni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3109" y="2754884"/>
              <a:ext cx="1362187" cy="1702734"/>
            </a:xfrm>
            <a:prstGeom prst="rect">
              <a:avLst/>
            </a:prstGeom>
            <a:noFill/>
            <a:ln>
              <a:solidFill>
                <a:schemeClr val="tx1">
                  <a:lumMod val="65000"/>
                  <a:lumOff val="35000"/>
                </a:schemeClr>
              </a:solid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1" name="Rectangle 10"/>
            <p:cNvSpPr/>
            <p:nvPr/>
          </p:nvSpPr>
          <p:spPr>
            <a:xfrm>
              <a:off x="264792" y="4539967"/>
              <a:ext cx="1591464" cy="661720"/>
            </a:xfrm>
            <a:prstGeom prst="rect">
              <a:avLst/>
            </a:prstGeom>
          </p:spPr>
          <p:txBody>
            <a:bodyPr wrap="square">
              <a:spAutoFit/>
            </a:bodyPr>
            <a:lstStyle/>
            <a:p>
              <a:pPr algn="ctr" defTabSz="457200"/>
              <a:r>
                <a:rPr lang="en-US" sz="1600" b="1" dirty="0">
                  <a:solidFill>
                    <a:prstClr val="black"/>
                  </a:solidFill>
                </a:rPr>
                <a:t>Bob </a:t>
              </a:r>
              <a:r>
                <a:rPr lang="en-US" sz="1600" b="1" dirty="0" smtClean="0">
                  <a:solidFill>
                    <a:prstClr val="black"/>
                  </a:solidFill>
                </a:rPr>
                <a:t>Manning</a:t>
              </a:r>
            </a:p>
            <a:p>
              <a:pPr algn="ctr" defTabSz="457200"/>
              <a:r>
                <a:rPr lang="en-US" sz="1050" dirty="0" smtClean="0">
                  <a:solidFill>
                    <a:prstClr val="black"/>
                  </a:solidFill>
                </a:rPr>
                <a:t>Parks </a:t>
              </a:r>
              <a:r>
                <a:rPr lang="en-US" sz="1050" dirty="0">
                  <a:solidFill>
                    <a:prstClr val="black"/>
                  </a:solidFill>
                </a:rPr>
                <a:t>and protected areas, outdoor </a:t>
              </a:r>
              <a:r>
                <a:rPr lang="en-US" sz="1050" dirty="0" smtClean="0">
                  <a:solidFill>
                    <a:prstClr val="black"/>
                  </a:solidFill>
                </a:rPr>
                <a:t>recreation</a:t>
              </a:r>
              <a:endParaRPr lang="en-US" sz="1050" dirty="0">
                <a:solidFill>
                  <a:prstClr val="black"/>
                </a:solidFill>
              </a:endParaRPr>
            </a:p>
          </p:txBody>
        </p:sp>
      </p:grpSp>
      <p:grpSp>
        <p:nvGrpSpPr>
          <p:cNvPr id="18" name="Group 17"/>
          <p:cNvGrpSpPr/>
          <p:nvPr/>
        </p:nvGrpSpPr>
        <p:grpSpPr>
          <a:xfrm>
            <a:off x="1955589" y="3770670"/>
            <a:ext cx="1594892" cy="2361414"/>
            <a:chOff x="1955588" y="3628226"/>
            <a:chExt cx="1594892" cy="2361414"/>
          </a:xfrm>
        </p:grpSpPr>
        <p:pic>
          <p:nvPicPr>
            <p:cNvPr id="1036" name="Picture 12" descr="Jed Murdoch"/>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71941" y="3628226"/>
              <a:ext cx="1362187" cy="1702734"/>
            </a:xfrm>
            <a:prstGeom prst="rect">
              <a:avLst/>
            </a:prstGeom>
            <a:noFill/>
            <a:ln>
              <a:solidFill>
                <a:schemeClr val="tx1">
                  <a:lumMod val="65000"/>
                  <a:lumOff val="35000"/>
                </a:schemeClr>
              </a:solid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2" name="Rectangle 11"/>
            <p:cNvSpPr/>
            <p:nvPr/>
          </p:nvSpPr>
          <p:spPr>
            <a:xfrm>
              <a:off x="1955588" y="5327920"/>
              <a:ext cx="1594892" cy="661720"/>
            </a:xfrm>
            <a:prstGeom prst="rect">
              <a:avLst/>
            </a:prstGeom>
          </p:spPr>
          <p:txBody>
            <a:bodyPr wrap="square">
              <a:spAutoFit/>
            </a:bodyPr>
            <a:lstStyle/>
            <a:p>
              <a:pPr algn="ctr" defTabSz="457200"/>
              <a:r>
                <a:rPr lang="en-US" sz="1600" b="1" dirty="0">
                  <a:solidFill>
                    <a:prstClr val="black"/>
                  </a:solidFill>
                </a:rPr>
                <a:t>Jed Murdoch </a:t>
              </a:r>
              <a:endParaRPr lang="en-US" sz="1600" b="1" dirty="0" smtClean="0">
                <a:solidFill>
                  <a:prstClr val="black"/>
                </a:solidFill>
              </a:endParaRPr>
            </a:p>
            <a:p>
              <a:pPr algn="ctr" defTabSz="457200"/>
              <a:r>
                <a:rPr lang="en-US" sz="1050" dirty="0" smtClean="0">
                  <a:solidFill>
                    <a:prstClr val="black"/>
                  </a:solidFill>
                </a:rPr>
                <a:t>Wildlife </a:t>
              </a:r>
              <a:r>
                <a:rPr lang="en-US" sz="1050" dirty="0">
                  <a:solidFill>
                    <a:prstClr val="black"/>
                  </a:solidFill>
                </a:rPr>
                <a:t>ecology, conservation </a:t>
              </a:r>
              <a:r>
                <a:rPr lang="en-US" sz="1050" dirty="0" smtClean="0">
                  <a:solidFill>
                    <a:prstClr val="black"/>
                  </a:solidFill>
                </a:rPr>
                <a:t>biology</a:t>
              </a:r>
              <a:endParaRPr lang="en-US" sz="1050" dirty="0">
                <a:solidFill>
                  <a:prstClr val="black"/>
                </a:solidFill>
              </a:endParaRPr>
            </a:p>
          </p:txBody>
        </p:sp>
      </p:grpSp>
      <p:grpSp>
        <p:nvGrpSpPr>
          <p:cNvPr id="21" name="Group 20"/>
          <p:cNvGrpSpPr/>
          <p:nvPr/>
        </p:nvGrpSpPr>
        <p:grpSpPr>
          <a:xfrm>
            <a:off x="3671456" y="4174897"/>
            <a:ext cx="1548178" cy="2394473"/>
            <a:chOff x="3671456" y="4009141"/>
            <a:chExt cx="1548178" cy="2394473"/>
          </a:xfrm>
        </p:grpSpPr>
        <p:pic>
          <p:nvPicPr>
            <p:cNvPr id="1038" name="Picture 14" descr="Profile picture for Jennifer Pontius"/>
            <p:cNvPicPr>
              <a:picLocks noChangeAspect="1" noChangeArrowheads="1"/>
            </p:cNvPicPr>
            <p:nvPr/>
          </p:nvPicPr>
          <p:blipFill rotWithShape="1">
            <a:blip r:embed="rId10">
              <a:extLst>
                <a:ext uri="{28A0092B-C50C-407E-A947-70E740481C1C}">
                  <a14:useLocalDpi xmlns:a14="http://schemas.microsoft.com/office/drawing/2010/main" val="0"/>
                </a:ext>
              </a:extLst>
            </a:blip>
            <a:srcRect r="6218"/>
            <a:stretch/>
          </p:blipFill>
          <p:spPr bwMode="auto">
            <a:xfrm>
              <a:off x="3770772" y="4009141"/>
              <a:ext cx="1355876" cy="1723373"/>
            </a:xfrm>
            <a:prstGeom prst="rect">
              <a:avLst/>
            </a:prstGeom>
            <a:noFill/>
            <a:ln>
              <a:solidFill>
                <a:schemeClr val="tx1">
                  <a:lumMod val="65000"/>
                  <a:lumOff val="35000"/>
                </a:schemeClr>
              </a:solid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3" name="Rectangle 12"/>
            <p:cNvSpPr/>
            <p:nvPr/>
          </p:nvSpPr>
          <p:spPr>
            <a:xfrm>
              <a:off x="3671456" y="5741894"/>
              <a:ext cx="1548178" cy="661720"/>
            </a:xfrm>
            <a:prstGeom prst="rect">
              <a:avLst/>
            </a:prstGeom>
          </p:spPr>
          <p:txBody>
            <a:bodyPr wrap="square">
              <a:spAutoFit/>
            </a:bodyPr>
            <a:lstStyle/>
            <a:p>
              <a:pPr algn="ctr" defTabSz="457200"/>
              <a:r>
                <a:rPr lang="en-US" sz="1600" b="1" dirty="0">
                  <a:solidFill>
                    <a:prstClr val="black"/>
                  </a:solidFill>
                </a:rPr>
                <a:t>Jen Pontius </a:t>
              </a:r>
              <a:endParaRPr lang="en-US" sz="1600" b="1" dirty="0" smtClean="0">
                <a:solidFill>
                  <a:prstClr val="black"/>
                </a:solidFill>
              </a:endParaRPr>
            </a:p>
            <a:p>
              <a:pPr algn="ctr" defTabSz="457200"/>
              <a:r>
                <a:rPr lang="en-US" sz="1050" dirty="0" smtClean="0">
                  <a:solidFill>
                    <a:prstClr val="black"/>
                  </a:solidFill>
                </a:rPr>
                <a:t>Forest </a:t>
              </a:r>
              <a:r>
                <a:rPr lang="en-US" sz="1050" dirty="0">
                  <a:solidFill>
                    <a:prstClr val="black"/>
                  </a:solidFill>
                </a:rPr>
                <a:t>health, remote sensing, GIS </a:t>
              </a:r>
              <a:r>
                <a:rPr lang="en-US" sz="1050" dirty="0" smtClean="0">
                  <a:solidFill>
                    <a:prstClr val="black"/>
                  </a:solidFill>
                </a:rPr>
                <a:t>modeling</a:t>
              </a:r>
              <a:endParaRPr lang="en-US" sz="1050" dirty="0">
                <a:solidFill>
                  <a:prstClr val="black"/>
                </a:solidFill>
              </a:endParaRPr>
            </a:p>
          </p:txBody>
        </p:sp>
      </p:grpSp>
      <p:grpSp>
        <p:nvGrpSpPr>
          <p:cNvPr id="24" name="Group 23"/>
          <p:cNvGrpSpPr/>
          <p:nvPr/>
        </p:nvGrpSpPr>
        <p:grpSpPr>
          <a:xfrm>
            <a:off x="5275690" y="3798745"/>
            <a:ext cx="1680862" cy="2566580"/>
            <a:chOff x="5291304" y="3628226"/>
            <a:chExt cx="1680862" cy="2566580"/>
          </a:xfrm>
        </p:grpSpPr>
        <p:pic>
          <p:nvPicPr>
            <p:cNvPr id="1044" name="Picture 20" descr="Shelly Rayback"/>
            <p:cNvPicPr>
              <a:picLocks noChangeAspect="1" noChangeArrowheads="1"/>
            </p:cNvPicPr>
            <p:nvPr/>
          </p:nvPicPr>
          <p:blipFill rotWithShape="1">
            <a:blip r:embed="rId11">
              <a:extLst>
                <a:ext uri="{28A0092B-C50C-407E-A947-70E740481C1C}">
                  <a14:useLocalDpi xmlns:a14="http://schemas.microsoft.com/office/drawing/2010/main" val="0"/>
                </a:ext>
              </a:extLst>
            </a:blip>
            <a:srcRect l="19650" r="14825"/>
            <a:stretch/>
          </p:blipFill>
          <p:spPr bwMode="auto">
            <a:xfrm>
              <a:off x="5456962" y="3628226"/>
              <a:ext cx="1367579" cy="1658785"/>
            </a:xfrm>
            <a:prstGeom prst="rect">
              <a:avLst/>
            </a:prstGeom>
            <a:noFill/>
            <a:ln>
              <a:solidFill>
                <a:schemeClr val="tx1">
                  <a:lumMod val="65000"/>
                  <a:lumOff val="35000"/>
                </a:schemeClr>
              </a:solid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4" name="Rectangle 13"/>
            <p:cNvSpPr/>
            <p:nvPr/>
          </p:nvSpPr>
          <p:spPr>
            <a:xfrm>
              <a:off x="5291304" y="5286865"/>
              <a:ext cx="1680862" cy="907941"/>
            </a:xfrm>
            <a:prstGeom prst="rect">
              <a:avLst/>
            </a:prstGeom>
          </p:spPr>
          <p:txBody>
            <a:bodyPr wrap="square">
              <a:spAutoFit/>
            </a:bodyPr>
            <a:lstStyle/>
            <a:p>
              <a:pPr algn="ctr" defTabSz="457200"/>
              <a:r>
                <a:rPr lang="en-US" sz="1600" b="1" dirty="0">
                  <a:solidFill>
                    <a:prstClr val="black"/>
                  </a:solidFill>
                </a:rPr>
                <a:t>Shelly Rayback </a:t>
              </a:r>
              <a:endParaRPr lang="en-US" sz="1600" b="1" dirty="0" smtClean="0">
                <a:solidFill>
                  <a:prstClr val="black"/>
                </a:solidFill>
              </a:endParaRPr>
            </a:p>
            <a:p>
              <a:pPr algn="ctr" defTabSz="457200"/>
              <a:r>
                <a:rPr lang="en-US" sz="1050" dirty="0" smtClean="0">
                  <a:solidFill>
                    <a:prstClr val="black"/>
                  </a:solidFill>
                </a:rPr>
                <a:t>Biogeography &amp; dendrochronology</a:t>
              </a:r>
              <a:endParaRPr lang="en-US" sz="1050" dirty="0">
                <a:solidFill>
                  <a:prstClr val="black"/>
                </a:solidFill>
              </a:endParaRPr>
            </a:p>
          </p:txBody>
        </p:sp>
      </p:grpSp>
      <p:grpSp>
        <p:nvGrpSpPr>
          <p:cNvPr id="26" name="Group 25"/>
          <p:cNvGrpSpPr/>
          <p:nvPr/>
        </p:nvGrpSpPr>
        <p:grpSpPr>
          <a:xfrm>
            <a:off x="7092856" y="3251192"/>
            <a:ext cx="1613735" cy="2379645"/>
            <a:chOff x="7023698" y="2847193"/>
            <a:chExt cx="1613735" cy="2379645"/>
          </a:xfrm>
        </p:grpSpPr>
        <p:pic>
          <p:nvPicPr>
            <p:cNvPr id="1042" name="Picture 18" descr="Paul Schaber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149473" y="2847193"/>
              <a:ext cx="1362187" cy="1702734"/>
            </a:xfrm>
            <a:prstGeom prst="rect">
              <a:avLst/>
            </a:prstGeom>
            <a:noFill/>
            <a:ln>
              <a:solidFill>
                <a:schemeClr val="tx1">
                  <a:lumMod val="65000"/>
                  <a:lumOff val="35000"/>
                </a:schemeClr>
              </a:solid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6" name="Rectangle 15"/>
            <p:cNvSpPr/>
            <p:nvPr/>
          </p:nvSpPr>
          <p:spPr>
            <a:xfrm>
              <a:off x="7023698" y="4565118"/>
              <a:ext cx="1613735" cy="661720"/>
            </a:xfrm>
            <a:prstGeom prst="rect">
              <a:avLst/>
            </a:prstGeom>
          </p:spPr>
          <p:txBody>
            <a:bodyPr wrap="square">
              <a:spAutoFit/>
            </a:bodyPr>
            <a:lstStyle/>
            <a:p>
              <a:pPr algn="ctr" defTabSz="457200"/>
              <a:r>
                <a:rPr lang="en-US" sz="1600" b="1" dirty="0">
                  <a:solidFill>
                    <a:prstClr val="black"/>
                  </a:solidFill>
                </a:rPr>
                <a:t>Paul Schaberg </a:t>
              </a:r>
              <a:endParaRPr lang="en-US" sz="1600" b="1" dirty="0" smtClean="0">
                <a:solidFill>
                  <a:prstClr val="black"/>
                </a:solidFill>
              </a:endParaRPr>
            </a:p>
            <a:p>
              <a:pPr algn="ctr" defTabSz="457200"/>
              <a:r>
                <a:rPr lang="en-US" sz="1050" dirty="0" smtClean="0">
                  <a:solidFill>
                    <a:prstClr val="black"/>
                  </a:solidFill>
                </a:rPr>
                <a:t>Tree </a:t>
              </a:r>
              <a:r>
                <a:rPr lang="en-US" sz="1050" dirty="0">
                  <a:solidFill>
                    <a:prstClr val="black"/>
                  </a:solidFill>
                </a:rPr>
                <a:t>physiology, species </a:t>
              </a:r>
              <a:r>
                <a:rPr lang="en-US" sz="1050" dirty="0" smtClean="0">
                  <a:solidFill>
                    <a:prstClr val="black"/>
                  </a:solidFill>
                </a:rPr>
                <a:t>restoration</a:t>
              </a:r>
              <a:endParaRPr lang="en-US" sz="1050" dirty="0">
                <a:solidFill>
                  <a:prstClr val="black"/>
                </a:solidFill>
              </a:endParaRPr>
            </a:p>
          </p:txBody>
        </p:sp>
      </p:grpSp>
      <p:pic>
        <p:nvPicPr>
          <p:cNvPr id="33" name="Picture 2" descr="Banner image"/>
          <p:cNvPicPr>
            <a:picLocks noChangeAspect="1" noChangeArrowheads="1"/>
          </p:cNvPicPr>
          <p:nvPr/>
        </p:nvPicPr>
        <p:blipFill rotWithShape="1">
          <a:blip r:embed="rId13">
            <a:extLst>
              <a:ext uri="{28A0092B-C50C-407E-A947-70E740481C1C}">
                <a14:useLocalDpi xmlns:a14="http://schemas.microsoft.com/office/drawing/2010/main" val="0"/>
              </a:ext>
            </a:extLst>
          </a:blip>
          <a:srcRect l="66971" t="2458" r="2111" b="52187"/>
          <a:stretch/>
        </p:blipFill>
        <p:spPr bwMode="auto">
          <a:xfrm>
            <a:off x="6172861" y="6353971"/>
            <a:ext cx="1839989" cy="429324"/>
          </a:xfrm>
          <a:prstGeom prst="rect">
            <a:avLst/>
          </a:prstGeom>
          <a:noFill/>
          <a:extLst>
            <a:ext uri="{909E8E84-426E-40DD-AFC4-6F175D3DCCD1}">
              <a14:hiddenFill xmlns:a14="http://schemas.microsoft.com/office/drawing/2010/main">
                <a:solidFill>
                  <a:srgbClr val="FFFFFF"/>
                </a:solidFill>
              </a14:hiddenFill>
            </a:ext>
          </a:extLst>
        </p:spPr>
      </p:pic>
      <p:cxnSp>
        <p:nvCxnSpPr>
          <p:cNvPr id="22" name="Straight Connector 21"/>
          <p:cNvCxnSpPr/>
          <p:nvPr/>
        </p:nvCxnSpPr>
        <p:spPr>
          <a:xfrm>
            <a:off x="2132421" y="974253"/>
            <a:ext cx="43977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8" name="Picture 27"/>
          <p:cNvPicPr>
            <a:picLocks noChangeAspect="1"/>
          </p:cNvPicPr>
          <p:nvPr/>
        </p:nvPicPr>
        <p:blipFill rotWithShape="1">
          <a:blip r:embed="rId14">
            <a:extLst>
              <a:ext uri="{28A0092B-C50C-407E-A947-70E740481C1C}">
                <a14:useLocalDpi xmlns:a14="http://schemas.microsoft.com/office/drawing/2010/main" val="0"/>
              </a:ext>
            </a:extLst>
          </a:blip>
          <a:srcRect l="28571" t="16667" r="28571" b="16667"/>
          <a:stretch/>
        </p:blipFill>
        <p:spPr>
          <a:xfrm>
            <a:off x="131418" y="5721245"/>
            <a:ext cx="947777" cy="884592"/>
          </a:xfrm>
          <a:prstGeom prst="rect">
            <a:avLst/>
          </a:prstGeom>
        </p:spPr>
      </p:pic>
      <p:pic>
        <p:nvPicPr>
          <p:cNvPr id="4" name="Picture 3"/>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8042576" y="5820068"/>
            <a:ext cx="639185" cy="848476"/>
          </a:xfrm>
          <a:prstGeom prst="rect">
            <a:avLst/>
          </a:prstGeom>
        </p:spPr>
      </p:pic>
      <p:sp>
        <p:nvSpPr>
          <p:cNvPr id="31" name="Title 1"/>
          <p:cNvSpPr txBox="1">
            <a:spLocks/>
          </p:cNvSpPr>
          <p:nvPr/>
        </p:nvSpPr>
        <p:spPr>
          <a:xfrm>
            <a:off x="2183983" y="541365"/>
            <a:ext cx="4849050" cy="875227"/>
          </a:xfrm>
          <a:prstGeom prst="rect">
            <a:avLst/>
          </a:prstGeom>
        </p:spPr>
        <p:txBody>
          <a:bodyPr/>
          <a:lstStyle>
            <a:lvl1pPr algn="r" defTabSz="685800" rtl="0" eaLnBrk="1" latinLnBrk="0" hangingPunct="1">
              <a:lnSpc>
                <a:spcPct val="90000"/>
              </a:lnSpc>
              <a:spcBef>
                <a:spcPct val="0"/>
              </a:spcBef>
              <a:buNone/>
              <a:defRPr sz="3800" b="0" i="1" kern="1200" baseline="0">
                <a:solidFill>
                  <a:schemeClr val="tx1">
                    <a:lumMod val="85000"/>
                    <a:lumOff val="15000"/>
                  </a:schemeClr>
                </a:solidFill>
                <a:latin typeface="+mj-lt"/>
                <a:ea typeface="+mj-ea"/>
                <a:cs typeface="+mj-cs"/>
              </a:defRPr>
            </a:lvl1pPr>
          </a:lstStyle>
          <a:p>
            <a:pPr algn="ctr"/>
            <a:r>
              <a:rPr lang="en-US" sz="2600" dirty="0" smtClean="0">
                <a:solidFill>
                  <a:prstClr val="black">
                    <a:lumMod val="85000"/>
                    <a:lumOff val="15000"/>
                  </a:prstClr>
                </a:solidFill>
              </a:rPr>
              <a:t>Principal Investigators </a:t>
            </a:r>
            <a:r>
              <a:rPr lang="en-US" sz="2600" dirty="0">
                <a:solidFill>
                  <a:prstClr val="black">
                    <a:lumMod val="85000"/>
                    <a:lumOff val="15000"/>
                  </a:prstClr>
                </a:solidFill>
              </a:rPr>
              <a:t>&amp;</a:t>
            </a:r>
            <a:r>
              <a:rPr lang="en-US" sz="2600" dirty="0" smtClean="0">
                <a:solidFill>
                  <a:prstClr val="black">
                    <a:lumMod val="85000"/>
                    <a:lumOff val="15000"/>
                  </a:prstClr>
                </a:solidFill>
              </a:rPr>
              <a:t> Collaborators</a:t>
            </a:r>
            <a:endParaRPr lang="en-US" sz="2600" dirty="0">
              <a:solidFill>
                <a:prstClr val="black">
                  <a:lumMod val="85000"/>
                  <a:lumOff val="15000"/>
                </a:prstClr>
              </a:solidFill>
            </a:endParaRPr>
          </a:p>
        </p:txBody>
      </p:sp>
      <p:pic>
        <p:nvPicPr>
          <p:cNvPr id="27" name="Picture 26"/>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183687" y="6061200"/>
            <a:ext cx="2459741" cy="630937"/>
          </a:xfrm>
          <a:prstGeom prst="rect">
            <a:avLst/>
          </a:prstGeom>
        </p:spPr>
      </p:pic>
    </p:spTree>
    <p:extLst>
      <p:ext uri="{BB962C8B-B14F-4D97-AF65-F5344CB8AC3E}">
        <p14:creationId xmlns:p14="http://schemas.microsoft.com/office/powerpoint/2010/main" val="32980008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838200"/>
          </a:xfrm>
        </p:spPr>
        <p:txBody>
          <a:bodyPr>
            <a:normAutofit/>
          </a:bodyPr>
          <a:lstStyle/>
          <a:p>
            <a:r>
              <a:rPr lang="en-US" sz="3200" dirty="0">
                <a:effectLst>
                  <a:outerShdw blurRad="38100" dist="38100" dir="2700000" algn="tl">
                    <a:srgbClr val="000000">
                      <a:alpha val="43137"/>
                    </a:srgbClr>
                  </a:outerShdw>
                </a:effectLst>
              </a:rPr>
              <a:t>Overview of Projects by Theme</a:t>
            </a:r>
            <a:endParaRPr lang="en-US" sz="3200" dirty="0"/>
          </a:p>
        </p:txBody>
      </p:sp>
      <p:sp>
        <p:nvSpPr>
          <p:cNvPr id="3" name="Content Placeholder 2"/>
          <p:cNvSpPr>
            <a:spLocks noGrp="1"/>
          </p:cNvSpPr>
          <p:nvPr>
            <p:ph idx="1"/>
          </p:nvPr>
        </p:nvSpPr>
        <p:spPr>
          <a:xfrm>
            <a:off x="457200" y="1295400"/>
            <a:ext cx="8229600" cy="5279136"/>
          </a:xfrm>
        </p:spPr>
        <p:txBody>
          <a:bodyPr>
            <a:normAutofit lnSpcReduction="10000"/>
          </a:bodyPr>
          <a:lstStyle/>
          <a:p>
            <a:pPr>
              <a:buClr>
                <a:schemeClr val="tx2">
                  <a:lumMod val="90000"/>
                  <a:lumOff val="10000"/>
                </a:schemeClr>
              </a:buClr>
            </a:pPr>
            <a:r>
              <a:rPr lang="en-US" sz="2600" dirty="0" smtClean="0"/>
              <a:t>Future Forest Structure &amp; Function</a:t>
            </a:r>
          </a:p>
          <a:p>
            <a:pPr lvl="1">
              <a:buClr>
                <a:schemeClr val="tx2">
                  <a:lumMod val="90000"/>
                  <a:lumOff val="10000"/>
                </a:schemeClr>
              </a:buClr>
            </a:pPr>
            <a:r>
              <a:rPr lang="en-US" sz="2200" dirty="0" smtClean="0"/>
              <a:t>Forest Cover Mapping</a:t>
            </a:r>
          </a:p>
          <a:p>
            <a:pPr lvl="1">
              <a:buClr>
                <a:schemeClr val="tx2">
                  <a:lumMod val="90000"/>
                  <a:lumOff val="10000"/>
                </a:schemeClr>
              </a:buClr>
            </a:pPr>
            <a:r>
              <a:rPr lang="en-US" sz="2200" dirty="0" smtClean="0"/>
              <a:t>Dendrochronology</a:t>
            </a:r>
          </a:p>
          <a:p>
            <a:pPr lvl="1">
              <a:buClr>
                <a:schemeClr val="tx2">
                  <a:lumMod val="90000"/>
                  <a:lumOff val="10000"/>
                </a:schemeClr>
              </a:buClr>
            </a:pPr>
            <a:r>
              <a:rPr lang="en-US" sz="2200" dirty="0" smtClean="0"/>
              <a:t>Future Forest Conditions</a:t>
            </a:r>
          </a:p>
          <a:p>
            <a:pPr lvl="1">
              <a:buClr>
                <a:schemeClr val="tx2">
                  <a:lumMod val="90000"/>
                  <a:lumOff val="10000"/>
                </a:schemeClr>
              </a:buClr>
            </a:pPr>
            <a:r>
              <a:rPr lang="en-US" sz="2200" dirty="0" smtClean="0"/>
              <a:t>Forest Conversion &amp; Fragmentation</a:t>
            </a:r>
          </a:p>
          <a:p>
            <a:pPr lvl="1">
              <a:buClr>
                <a:schemeClr val="tx2">
                  <a:lumMod val="90000"/>
                  <a:lumOff val="10000"/>
                </a:schemeClr>
              </a:buClr>
            </a:pPr>
            <a:r>
              <a:rPr lang="en-US" sz="2200" dirty="0" smtClean="0"/>
              <a:t>Sugar Maple Niche Mapping</a:t>
            </a:r>
          </a:p>
          <a:p>
            <a:pPr lvl="1">
              <a:lnSpc>
                <a:spcPct val="110000"/>
              </a:lnSpc>
              <a:spcBef>
                <a:spcPts val="0"/>
              </a:spcBef>
              <a:spcAft>
                <a:spcPts val="1200"/>
              </a:spcAft>
              <a:buClr>
                <a:schemeClr val="tx2">
                  <a:lumMod val="90000"/>
                  <a:lumOff val="10000"/>
                </a:schemeClr>
              </a:buClr>
            </a:pPr>
            <a:r>
              <a:rPr lang="en-US" sz="2200" dirty="0" smtClean="0"/>
              <a:t>Soil Carbon Mapping</a:t>
            </a:r>
          </a:p>
          <a:p>
            <a:pPr>
              <a:buClr>
                <a:schemeClr val="tx2">
                  <a:lumMod val="90000"/>
                  <a:lumOff val="10000"/>
                </a:schemeClr>
              </a:buClr>
            </a:pPr>
            <a:r>
              <a:rPr lang="en-US" sz="2400" dirty="0" smtClean="0"/>
              <a:t>Invasive Species </a:t>
            </a:r>
          </a:p>
          <a:p>
            <a:pPr lvl="1">
              <a:lnSpc>
                <a:spcPct val="110000"/>
              </a:lnSpc>
              <a:spcBef>
                <a:spcPts val="0"/>
              </a:spcBef>
              <a:spcAft>
                <a:spcPts val="1200"/>
              </a:spcAft>
              <a:buClr>
                <a:schemeClr val="tx2">
                  <a:lumMod val="90000"/>
                  <a:lumOff val="10000"/>
                </a:schemeClr>
              </a:buClr>
            </a:pPr>
            <a:r>
              <a:rPr lang="en-US" sz="2200" dirty="0" smtClean="0"/>
              <a:t>Hemlock Niche Mapping</a:t>
            </a:r>
          </a:p>
          <a:p>
            <a:pPr>
              <a:buClr>
                <a:schemeClr val="tx2">
                  <a:lumMod val="90000"/>
                  <a:lumOff val="10000"/>
                </a:schemeClr>
              </a:buClr>
            </a:pPr>
            <a:r>
              <a:rPr lang="en-US" sz="2400" dirty="0" smtClean="0"/>
              <a:t>Wildlife Habitat</a:t>
            </a:r>
          </a:p>
          <a:p>
            <a:pPr lvl="1">
              <a:lnSpc>
                <a:spcPct val="110000"/>
              </a:lnSpc>
              <a:spcBef>
                <a:spcPts val="0"/>
              </a:spcBef>
              <a:spcAft>
                <a:spcPts val="1200"/>
              </a:spcAft>
              <a:buClr>
                <a:schemeClr val="tx2">
                  <a:lumMod val="90000"/>
                  <a:lumOff val="10000"/>
                </a:schemeClr>
              </a:buClr>
            </a:pPr>
            <a:r>
              <a:rPr lang="en-US" sz="2200" dirty="0" smtClean="0"/>
              <a:t>Wildlife distribution</a:t>
            </a:r>
          </a:p>
          <a:p>
            <a:pPr>
              <a:buClr>
                <a:schemeClr val="tx2">
                  <a:lumMod val="90000"/>
                  <a:lumOff val="10000"/>
                </a:schemeClr>
              </a:buClr>
            </a:pPr>
            <a:r>
              <a:rPr lang="en-US" sz="2400" dirty="0" smtClean="0"/>
              <a:t>Recreation Opportunity</a:t>
            </a:r>
          </a:p>
          <a:p>
            <a:pPr lvl="1">
              <a:buClr>
                <a:schemeClr val="tx2">
                  <a:lumMod val="90000"/>
                  <a:lumOff val="10000"/>
                </a:schemeClr>
              </a:buClr>
            </a:pPr>
            <a:r>
              <a:rPr lang="en-US" sz="2200" dirty="0" smtClean="0"/>
              <a:t>Adaptation to climate change by snowmobilers</a:t>
            </a:r>
          </a:p>
        </p:txBody>
      </p:sp>
    </p:spTree>
    <p:extLst>
      <p:ext uri="{BB962C8B-B14F-4D97-AF65-F5344CB8AC3E}">
        <p14:creationId xmlns:p14="http://schemas.microsoft.com/office/powerpoint/2010/main" val="310285697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Mod">
      <a:dk1>
        <a:sysClr val="windowText" lastClr="000000"/>
      </a:dk1>
      <a:lt1>
        <a:sysClr val="window" lastClr="FFFFFF"/>
      </a:lt1>
      <a:dk2>
        <a:srgbClr val="065218"/>
      </a:dk2>
      <a:lt2>
        <a:srgbClr val="EDF3AE"/>
      </a:lt2>
      <a:accent1>
        <a:srgbClr val="8FCB17"/>
      </a:accent1>
      <a:accent2>
        <a:srgbClr val="769F11"/>
      </a:accent2>
      <a:accent3>
        <a:srgbClr val="D4E336"/>
      </a:accent3>
      <a:accent4>
        <a:srgbClr val="0C8228"/>
      </a:accent4>
      <a:accent5>
        <a:srgbClr val="C0EDA8"/>
      </a:accent5>
      <a:accent6>
        <a:srgbClr val="3B4F18"/>
      </a:accent6>
      <a:hlink>
        <a:srgbClr val="0A6A21"/>
      </a:hlink>
      <a:folHlink>
        <a:srgbClr val="406EA5"/>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3273</TotalTime>
  <Words>3887</Words>
  <Application>Microsoft Office PowerPoint</Application>
  <PresentationFormat>On-screen Show (4:3)</PresentationFormat>
  <Paragraphs>411</Paragraphs>
  <Slides>29</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Calibri</vt:lpstr>
      <vt:lpstr>Georgia</vt:lpstr>
      <vt:lpstr>Trebuchet MS</vt:lpstr>
      <vt:lpstr>Wingdings 2</vt:lpstr>
      <vt:lpstr>Urban</vt:lpstr>
      <vt:lpstr>Factors affecting use of climate change science &amp; decision support tools for forest management in Vermont</vt:lpstr>
      <vt:lpstr>Where to Today…</vt:lpstr>
      <vt:lpstr>Global Change &amp; Forest Health</vt:lpstr>
      <vt:lpstr>Institutional Response: guides for adaptation (examples)</vt:lpstr>
      <vt:lpstr>Some Barriers to Adaptation</vt:lpstr>
      <vt:lpstr>Research Project – University of Vermont</vt:lpstr>
      <vt:lpstr>Decision Tool – Conceptual Overview</vt:lpstr>
      <vt:lpstr>PowerPoint Presentation</vt:lpstr>
      <vt:lpstr>Overview of Projects by Theme</vt:lpstr>
      <vt:lpstr>Project Addressing Barriers to Adaptation</vt:lpstr>
      <vt:lpstr>Underlying assumptions/issues</vt:lpstr>
      <vt:lpstr>Questions</vt:lpstr>
      <vt:lpstr>Questions</vt:lpstr>
      <vt:lpstr>Approach</vt:lpstr>
      <vt:lpstr>Potential User Groups</vt:lpstr>
      <vt:lpstr>Potential User Groups</vt:lpstr>
      <vt:lpstr>Advisory Team: Potential Uses of data &amp; tool</vt:lpstr>
      <vt:lpstr>Advisory Team: Potential Uses of data &amp; tool</vt:lpstr>
      <vt:lpstr>Advisory Team: Potential Uses of data &amp; tool</vt:lpstr>
      <vt:lpstr>Advisory Team: Potential Uses of data &amp; tool</vt:lpstr>
      <vt:lpstr>Advisory Team: Factors affecting use of tool</vt:lpstr>
      <vt:lpstr>Advisory Team: Factors affecting use of tool</vt:lpstr>
      <vt:lpstr>Advisory Team: Factors affecting use of tool</vt:lpstr>
      <vt:lpstr>Advisory Team: Factors affecting use of tool</vt:lpstr>
      <vt:lpstr>Other Considerations</vt:lpstr>
      <vt:lpstr>Next Steps</vt:lpstr>
      <vt:lpstr>Next Steps: Review Organization Documents</vt:lpstr>
      <vt:lpstr>Next Steps: Critical Reflection</vt:lpstr>
      <vt:lpstr>Acknowledgements</vt:lpstr>
    </vt:vector>
  </TitlesOfParts>
  <Company>University of Vermont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William Valliere;Clare Ginger;Jim Duncan</dc:creator>
  <cp:lastModifiedBy>cginger</cp:lastModifiedBy>
  <cp:revision>276</cp:revision>
  <cp:lastPrinted>2017-11-01T17:36:09Z</cp:lastPrinted>
  <dcterms:created xsi:type="dcterms:W3CDTF">2011-03-29T19:03:56Z</dcterms:created>
  <dcterms:modified xsi:type="dcterms:W3CDTF">2017-12-14T20:57:07Z</dcterms:modified>
</cp:coreProperties>
</file>