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1" r:id="rId6"/>
    <p:sldId id="263" r:id="rId7"/>
    <p:sldId id="262" r:id="rId8"/>
    <p:sldId id="260" r:id="rId9"/>
    <p:sldId id="264" r:id="rId10"/>
    <p:sldId id="265" r:id="rId11"/>
    <p:sldId id="266" r:id="rId12"/>
    <p:sldId id="267" r:id="rId13"/>
    <p:sldId id="269" r:id="rId14"/>
    <p:sldId id="270" r:id="rId15"/>
    <p:sldId id="268" r:id="rId16"/>
    <p:sldId id="275" r:id="rId17"/>
    <p:sldId id="274" r:id="rId18"/>
    <p:sldId id="277" r:id="rId19"/>
    <p:sldId id="271" r:id="rId20"/>
    <p:sldId id="272" r:id="rId21"/>
    <p:sldId id="273" r:id="rId22"/>
    <p:sldId id="276" r:id="rId23"/>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49" d="100"/>
          <a:sy n="49" d="100"/>
        </p:scale>
        <p:origin x="869" y="53"/>
      </p:cViewPr>
      <p:guideLst/>
    </p:cSldViewPr>
  </p:slideViewPr>
  <p:notesTextViewPr>
    <p:cViewPr>
      <p:scale>
        <a:sx n="1" d="1"/>
        <a:sy n="1" d="1"/>
      </p:scale>
      <p:origin x="0" y="0"/>
    </p:cViewPr>
  </p:notesTextViewPr>
  <p:notesViewPr>
    <p:cSldViewPr snapToGrid="0">
      <p:cViewPr varScale="1">
        <p:scale>
          <a:sx n="98" d="100"/>
          <a:sy n="98" d="100"/>
        </p:scale>
        <p:origin x="1704"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3D376E76-402F-4896-B6BF-866259DE6CB5}" type="datetimeFigureOut">
              <a:rPr lang="en-US" smtClean="0"/>
              <a:t>11/11/2016</a:t>
            </a:fld>
            <a:endParaRPr lang="en-US" dirty="0"/>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B14988A5-3FAD-45BD-8B1A-83429610548E}" type="slidenum">
              <a:rPr lang="en-US" smtClean="0"/>
              <a:t>‹#›</a:t>
            </a:fld>
            <a:endParaRPr lang="en-US" dirty="0"/>
          </a:p>
        </p:txBody>
      </p:sp>
    </p:spTree>
    <p:extLst>
      <p:ext uri="{BB962C8B-B14F-4D97-AF65-F5344CB8AC3E}">
        <p14:creationId xmlns:p14="http://schemas.microsoft.com/office/powerpoint/2010/main" val="1408997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4988A5-3FAD-45BD-8B1A-83429610548E}" type="slidenum">
              <a:rPr lang="en-US" smtClean="0"/>
              <a:t>1</a:t>
            </a:fld>
            <a:endParaRPr lang="en-US" dirty="0"/>
          </a:p>
        </p:txBody>
      </p:sp>
    </p:spTree>
    <p:extLst>
      <p:ext uri="{BB962C8B-B14F-4D97-AF65-F5344CB8AC3E}">
        <p14:creationId xmlns:p14="http://schemas.microsoft.com/office/powerpoint/2010/main" val="14529038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4988A5-3FAD-45BD-8B1A-83429610548E}" type="slidenum">
              <a:rPr lang="en-US" smtClean="0"/>
              <a:t>10</a:t>
            </a:fld>
            <a:endParaRPr lang="en-US" dirty="0"/>
          </a:p>
        </p:txBody>
      </p:sp>
    </p:spTree>
    <p:extLst>
      <p:ext uri="{BB962C8B-B14F-4D97-AF65-F5344CB8AC3E}">
        <p14:creationId xmlns:p14="http://schemas.microsoft.com/office/powerpoint/2010/main" val="366889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4988A5-3FAD-45BD-8B1A-83429610548E}" type="slidenum">
              <a:rPr lang="en-US" smtClean="0"/>
              <a:t>11</a:t>
            </a:fld>
            <a:endParaRPr lang="en-US" dirty="0"/>
          </a:p>
        </p:txBody>
      </p:sp>
    </p:spTree>
    <p:extLst>
      <p:ext uri="{BB962C8B-B14F-4D97-AF65-F5344CB8AC3E}">
        <p14:creationId xmlns:p14="http://schemas.microsoft.com/office/powerpoint/2010/main" val="2653974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Partnered</a:t>
            </a:r>
            <a:r>
              <a:rPr lang="en-US" baseline="0" dirty="0"/>
              <a:t> with Brattleboro’s Domestic Violence Shelter (Women’s Freedom Center) to accept 100% of DV referrals from ESD and use their existing shelter and a pool of GA funds for shelter overflow in motels which they managed independently. Allowed DV victims in motels to access services thru the shelter.</a:t>
            </a:r>
            <a:endParaRPr lang="en-US" dirty="0"/>
          </a:p>
        </p:txBody>
      </p:sp>
      <p:sp>
        <p:nvSpPr>
          <p:cNvPr id="4" name="Slide Number Placeholder 3"/>
          <p:cNvSpPr>
            <a:spLocks noGrp="1"/>
          </p:cNvSpPr>
          <p:nvPr>
            <p:ph type="sldNum" sz="quarter" idx="10"/>
          </p:nvPr>
        </p:nvSpPr>
        <p:spPr/>
        <p:txBody>
          <a:bodyPr/>
          <a:lstStyle/>
          <a:p>
            <a:fld id="{B14988A5-3FAD-45BD-8B1A-83429610548E}" type="slidenum">
              <a:rPr lang="en-US" smtClean="0"/>
              <a:t>12</a:t>
            </a:fld>
            <a:endParaRPr lang="en-US" dirty="0"/>
          </a:p>
        </p:txBody>
      </p:sp>
    </p:spTree>
    <p:extLst>
      <p:ext uri="{BB962C8B-B14F-4D97-AF65-F5344CB8AC3E}">
        <p14:creationId xmlns:p14="http://schemas.microsoft.com/office/powerpoint/2010/main" val="2634979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a:t>
            </a:r>
            <a:r>
              <a:rPr lang="en-US" baseline="0" dirty="0"/>
              <a:t> is encouraging that we are making progress. While the number of cases increased, the number of shelter nights decreased significantly. Overall spending decreased. </a:t>
            </a:r>
            <a:endParaRPr lang="en-US" dirty="0"/>
          </a:p>
        </p:txBody>
      </p:sp>
      <p:sp>
        <p:nvSpPr>
          <p:cNvPr id="4" name="Slide Number Placeholder 3"/>
          <p:cNvSpPr>
            <a:spLocks noGrp="1"/>
          </p:cNvSpPr>
          <p:nvPr>
            <p:ph type="sldNum" sz="quarter" idx="10"/>
          </p:nvPr>
        </p:nvSpPr>
        <p:spPr/>
        <p:txBody>
          <a:bodyPr/>
          <a:lstStyle/>
          <a:p>
            <a:fld id="{B14988A5-3FAD-45BD-8B1A-83429610548E}" type="slidenum">
              <a:rPr lang="en-US" smtClean="0"/>
              <a:t>13</a:t>
            </a:fld>
            <a:endParaRPr lang="en-US" dirty="0"/>
          </a:p>
        </p:txBody>
      </p:sp>
    </p:spTree>
    <p:extLst>
      <p:ext uri="{BB962C8B-B14F-4D97-AF65-F5344CB8AC3E}">
        <p14:creationId xmlns:p14="http://schemas.microsoft.com/office/powerpoint/2010/main" val="1811941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annual</a:t>
            </a:r>
            <a:r>
              <a:rPr lang="en-US" baseline="0" dirty="0"/>
              <a:t> Point-in-Time Count is an unduplicated count of persons experiencing homelessness on January 26, 2016. Data from the count is released in April. For the second year in a role, the rate of homelessness has declined in Vermont. 2015 – 2% drop and 2016 – 28% drop.</a:t>
            </a:r>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B14988A5-3FAD-45BD-8B1A-83429610548E}" type="slidenum">
              <a:rPr lang="en-US" smtClean="0"/>
              <a:t>14</a:t>
            </a:fld>
            <a:endParaRPr lang="en-US" dirty="0"/>
          </a:p>
        </p:txBody>
      </p:sp>
    </p:spTree>
    <p:extLst>
      <p:ext uri="{BB962C8B-B14F-4D97-AF65-F5344CB8AC3E}">
        <p14:creationId xmlns:p14="http://schemas.microsoft.com/office/powerpoint/2010/main" val="37472632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Financial assistance</a:t>
            </a:r>
            <a:r>
              <a:rPr lang="en-US" baseline="0" dirty="0"/>
              <a:t> and case management services together thru rapid re-housing demonstrates an effective combination of resources to help families achieve and maintain housing stability.</a:t>
            </a:r>
            <a:endParaRPr lang="en-US" dirty="0"/>
          </a:p>
        </p:txBody>
      </p:sp>
      <p:sp>
        <p:nvSpPr>
          <p:cNvPr id="4" name="Slide Number Placeholder 3"/>
          <p:cNvSpPr>
            <a:spLocks noGrp="1"/>
          </p:cNvSpPr>
          <p:nvPr>
            <p:ph type="sldNum" sz="quarter" idx="10"/>
          </p:nvPr>
        </p:nvSpPr>
        <p:spPr/>
        <p:txBody>
          <a:bodyPr/>
          <a:lstStyle/>
          <a:p>
            <a:fld id="{B14988A5-3FAD-45BD-8B1A-83429610548E}" type="slidenum">
              <a:rPr lang="en-US" smtClean="0"/>
              <a:t>15</a:t>
            </a:fld>
            <a:endParaRPr lang="en-US" dirty="0"/>
          </a:p>
        </p:txBody>
      </p:sp>
    </p:spTree>
    <p:extLst>
      <p:ext uri="{BB962C8B-B14F-4D97-AF65-F5344CB8AC3E}">
        <p14:creationId xmlns:p14="http://schemas.microsoft.com/office/powerpoint/2010/main" val="39387242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a:t>
            </a:r>
            <a:r>
              <a:rPr lang="en-US" baseline="0" dirty="0"/>
              <a:t> continuing challenge is the emergency housing needs of women and children fleeing domestic violence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Will continue to work with DV partners to find solutions to this growing problem</a:t>
            </a:r>
            <a:endParaRPr lang="en-US" dirty="0"/>
          </a:p>
          <a:p>
            <a:r>
              <a:rPr lang="en-US" dirty="0"/>
              <a:t>Brattleboro</a:t>
            </a:r>
            <a:r>
              <a:rPr lang="en-US" baseline="0" dirty="0"/>
              <a:t> initiative with Women’s Freedom Center is showing promising results in reducing the number of motel nights</a:t>
            </a:r>
          </a:p>
          <a:p>
            <a:endParaRPr lang="en-US" baseline="0" dirty="0"/>
          </a:p>
        </p:txBody>
      </p:sp>
      <p:sp>
        <p:nvSpPr>
          <p:cNvPr id="4" name="Slide Number Placeholder 3"/>
          <p:cNvSpPr>
            <a:spLocks noGrp="1"/>
          </p:cNvSpPr>
          <p:nvPr>
            <p:ph type="sldNum" sz="quarter" idx="10"/>
          </p:nvPr>
        </p:nvSpPr>
        <p:spPr/>
        <p:txBody>
          <a:bodyPr/>
          <a:lstStyle/>
          <a:p>
            <a:fld id="{B14988A5-3FAD-45BD-8B1A-83429610548E}" type="slidenum">
              <a:rPr lang="en-US" smtClean="0"/>
              <a:t>16</a:t>
            </a:fld>
            <a:endParaRPr lang="en-US" dirty="0"/>
          </a:p>
        </p:txBody>
      </p:sp>
    </p:spTree>
    <p:extLst>
      <p:ext uri="{BB962C8B-B14F-4D97-AF65-F5344CB8AC3E}">
        <p14:creationId xmlns:p14="http://schemas.microsoft.com/office/powerpoint/2010/main" val="2060700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4988A5-3FAD-45BD-8B1A-83429610548E}" type="slidenum">
              <a:rPr lang="en-US" smtClean="0"/>
              <a:t>17</a:t>
            </a:fld>
            <a:endParaRPr lang="en-US" dirty="0"/>
          </a:p>
        </p:txBody>
      </p:sp>
    </p:spTree>
    <p:extLst>
      <p:ext uri="{BB962C8B-B14F-4D97-AF65-F5344CB8AC3E}">
        <p14:creationId xmlns:p14="http://schemas.microsoft.com/office/powerpoint/2010/main" val="40585305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Expanded partnership that was piloted</a:t>
            </a:r>
            <a:r>
              <a:rPr lang="en-US" baseline="0" dirty="0"/>
              <a:t> with the Brattleboro DV shelter to the domestic violence shelters in Bennington and Rutland.</a:t>
            </a:r>
          </a:p>
          <a:p>
            <a:r>
              <a:rPr lang="en-US" dirty="0"/>
              <a:t>Shelters accept 100% of DV</a:t>
            </a:r>
            <a:r>
              <a:rPr lang="en-US" baseline="0" dirty="0"/>
              <a:t> referrals from ESD office and use their existing shelter and a pool of GA funds for shelter overflow in motels which they manage independently.</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B14988A5-3FAD-45BD-8B1A-83429610548E}" type="slidenum">
              <a:rPr lang="en-US" smtClean="0"/>
              <a:t>18</a:t>
            </a:fld>
            <a:endParaRPr lang="en-US" dirty="0"/>
          </a:p>
        </p:txBody>
      </p:sp>
    </p:spTree>
    <p:extLst>
      <p:ext uri="{BB962C8B-B14F-4D97-AF65-F5344CB8AC3E}">
        <p14:creationId xmlns:p14="http://schemas.microsoft.com/office/powerpoint/2010/main" val="24515919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Preference given to families who had an open case with</a:t>
            </a:r>
            <a:r>
              <a:rPr lang="en-US" baseline="0" dirty="0"/>
              <a:t> Family Services, enrolled families had been </a:t>
            </a:r>
            <a:r>
              <a:rPr lang="en-US" dirty="0"/>
              <a:t>homeless for almost 6 months (181 days)</a:t>
            </a:r>
            <a:r>
              <a:rPr lang="en-US" baseline="0" dirty="0"/>
              <a:t> on </a:t>
            </a:r>
            <a:r>
              <a:rPr lang="en-US" dirty="0"/>
              <a:t>average,</a:t>
            </a:r>
            <a:r>
              <a:rPr lang="en-US" baseline="0" dirty="0"/>
              <a:t> Model uses </a:t>
            </a:r>
            <a:r>
              <a:rPr lang="en-US" dirty="0"/>
              <a:t>Medicaid dollars to</a:t>
            </a:r>
            <a:r>
              <a:rPr lang="en-US" baseline="0" dirty="0"/>
              <a:t> fund intensive case management and support services for these high need families</a:t>
            </a:r>
            <a:endParaRPr lang="en-US" dirty="0"/>
          </a:p>
        </p:txBody>
      </p:sp>
      <p:sp>
        <p:nvSpPr>
          <p:cNvPr id="4" name="Slide Number Placeholder 3"/>
          <p:cNvSpPr>
            <a:spLocks noGrp="1"/>
          </p:cNvSpPr>
          <p:nvPr>
            <p:ph type="sldNum" sz="quarter" idx="10"/>
          </p:nvPr>
        </p:nvSpPr>
        <p:spPr/>
        <p:txBody>
          <a:bodyPr/>
          <a:lstStyle/>
          <a:p>
            <a:fld id="{B14988A5-3FAD-45BD-8B1A-83429610548E}" type="slidenum">
              <a:rPr lang="en-US" smtClean="0"/>
              <a:t>19</a:t>
            </a:fld>
            <a:endParaRPr lang="en-US" dirty="0"/>
          </a:p>
        </p:txBody>
      </p:sp>
    </p:spTree>
    <p:extLst>
      <p:ext uri="{BB962C8B-B14F-4D97-AF65-F5344CB8AC3E}">
        <p14:creationId xmlns:p14="http://schemas.microsoft.com/office/powerpoint/2010/main" val="2702677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a:t>
            </a:r>
            <a:r>
              <a:rPr lang="en-US" baseline="0" dirty="0"/>
              <a:t> has shown that social determinants have a significant impact on health outcomes.</a:t>
            </a:r>
          </a:p>
          <a:p>
            <a:r>
              <a:rPr lang="en-US" baseline="0" dirty="0"/>
              <a:t>Nationally, there has been increased attention on the relationship between health and housing and how Medicaid can support housing-related activities including referral, support services and case management that connect and retain homeless individuals and families to stable housing.</a:t>
            </a:r>
          </a:p>
        </p:txBody>
      </p:sp>
      <p:sp>
        <p:nvSpPr>
          <p:cNvPr id="4" name="Slide Number Placeholder 3"/>
          <p:cNvSpPr>
            <a:spLocks noGrp="1"/>
          </p:cNvSpPr>
          <p:nvPr>
            <p:ph type="sldNum" sz="quarter" idx="10"/>
          </p:nvPr>
        </p:nvSpPr>
        <p:spPr/>
        <p:txBody>
          <a:bodyPr/>
          <a:lstStyle/>
          <a:p>
            <a:fld id="{B14988A5-3FAD-45BD-8B1A-83429610548E}" type="slidenum">
              <a:rPr lang="en-US" smtClean="0"/>
              <a:t>2</a:t>
            </a:fld>
            <a:endParaRPr lang="en-US" dirty="0"/>
          </a:p>
        </p:txBody>
      </p:sp>
    </p:spTree>
    <p:extLst>
      <p:ext uri="{BB962C8B-B14F-4D97-AF65-F5344CB8AC3E}">
        <p14:creationId xmlns:p14="http://schemas.microsoft.com/office/powerpoint/2010/main" val="3749445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Participants work with a Housing Support Worker who helps families to connect to services, increase income or find long-term affordable housing.</a:t>
            </a:r>
          </a:p>
          <a:p>
            <a:endParaRPr lang="en-US" dirty="0"/>
          </a:p>
        </p:txBody>
      </p:sp>
      <p:sp>
        <p:nvSpPr>
          <p:cNvPr id="4" name="Slide Number Placeholder 3"/>
          <p:cNvSpPr>
            <a:spLocks noGrp="1"/>
          </p:cNvSpPr>
          <p:nvPr>
            <p:ph type="sldNum" sz="quarter" idx="10"/>
          </p:nvPr>
        </p:nvSpPr>
        <p:spPr/>
        <p:txBody>
          <a:bodyPr/>
          <a:lstStyle/>
          <a:p>
            <a:fld id="{B14988A5-3FAD-45BD-8B1A-83429610548E}" type="slidenum">
              <a:rPr lang="en-US" smtClean="0"/>
              <a:t>20</a:t>
            </a:fld>
            <a:endParaRPr lang="en-US" dirty="0"/>
          </a:p>
        </p:txBody>
      </p:sp>
    </p:spTree>
    <p:extLst>
      <p:ext uri="{BB962C8B-B14F-4D97-AF65-F5344CB8AC3E}">
        <p14:creationId xmlns:p14="http://schemas.microsoft.com/office/powerpoint/2010/main" val="23602363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Study looked at health utilization and Medicaid cost for 6 months prior to entering program (homeless period) and at 6, 12 and 18 months following participation in program. </a:t>
            </a:r>
          </a:p>
          <a:p>
            <a:pPr defTabSz="931774">
              <a:defRPr/>
            </a:pPr>
            <a:r>
              <a:rPr lang="en-US" dirty="0"/>
              <a:t>Study found a correlation between stable housing and reduced health care costs.</a:t>
            </a:r>
          </a:p>
          <a:p>
            <a:endParaRPr lang="en-US" dirty="0"/>
          </a:p>
        </p:txBody>
      </p:sp>
      <p:sp>
        <p:nvSpPr>
          <p:cNvPr id="4" name="Slide Number Placeholder 3"/>
          <p:cNvSpPr>
            <a:spLocks noGrp="1"/>
          </p:cNvSpPr>
          <p:nvPr>
            <p:ph type="sldNum" sz="quarter" idx="10"/>
          </p:nvPr>
        </p:nvSpPr>
        <p:spPr/>
        <p:txBody>
          <a:bodyPr/>
          <a:lstStyle/>
          <a:p>
            <a:fld id="{B14988A5-3FAD-45BD-8B1A-83429610548E}" type="slidenum">
              <a:rPr lang="en-US" smtClean="0"/>
              <a:t>21</a:t>
            </a:fld>
            <a:endParaRPr lang="en-US" dirty="0"/>
          </a:p>
        </p:txBody>
      </p:sp>
    </p:spTree>
    <p:extLst>
      <p:ext uri="{BB962C8B-B14F-4D97-AF65-F5344CB8AC3E}">
        <p14:creationId xmlns:p14="http://schemas.microsoft.com/office/powerpoint/2010/main" val="789912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a:t>
            </a:r>
            <a:r>
              <a:rPr lang="en-US" baseline="0" dirty="0"/>
              <a:t> gains have been made to address homelessness in VT, progress is uneven across the state and more needs to be done. </a:t>
            </a:r>
          </a:p>
          <a:p>
            <a:r>
              <a:rPr lang="en-US" baseline="0" dirty="0"/>
              <a:t>FY 17 Budget Bill included $40,000 in funding to create a roadmap which leverage an additional $45,000 from housing partners: VT Community Foundation, VT Housing &amp; Conservation Board, VHFA and NeighborWorks Alliance of VT</a:t>
            </a:r>
          </a:p>
          <a:p>
            <a:r>
              <a:rPr lang="en-US" baseline="0" dirty="0"/>
              <a:t>Roadmap will provide action steps to make services, rental subsidies and housing units available for supportive housing throughout the state </a:t>
            </a:r>
          </a:p>
          <a:p>
            <a:r>
              <a:rPr lang="en-US" baseline="0" dirty="0"/>
              <a:t>Will include a cost analysis of proposed solutions</a:t>
            </a:r>
          </a:p>
          <a:p>
            <a:r>
              <a:rPr lang="en-US" baseline="0" dirty="0"/>
              <a:t>And a plan for technical assistance and training to local communities to implement roadmap</a:t>
            </a:r>
            <a:endParaRPr lang="en-US" dirty="0"/>
          </a:p>
        </p:txBody>
      </p:sp>
      <p:sp>
        <p:nvSpPr>
          <p:cNvPr id="4" name="Slide Number Placeholder 3"/>
          <p:cNvSpPr>
            <a:spLocks noGrp="1"/>
          </p:cNvSpPr>
          <p:nvPr>
            <p:ph type="sldNum" sz="quarter" idx="10"/>
          </p:nvPr>
        </p:nvSpPr>
        <p:spPr/>
        <p:txBody>
          <a:bodyPr/>
          <a:lstStyle/>
          <a:p>
            <a:fld id="{B14988A5-3FAD-45BD-8B1A-83429610548E}" type="slidenum">
              <a:rPr lang="en-US" smtClean="0"/>
              <a:t>22</a:t>
            </a:fld>
            <a:endParaRPr lang="en-US" dirty="0"/>
          </a:p>
        </p:txBody>
      </p:sp>
    </p:spTree>
    <p:extLst>
      <p:ext uri="{BB962C8B-B14F-4D97-AF65-F5344CB8AC3E}">
        <p14:creationId xmlns:p14="http://schemas.microsoft.com/office/powerpoint/2010/main" val="174740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High blood pressure, diabetes and asthma are difficult to manage when living on the streets or in shelter.</a:t>
            </a:r>
          </a:p>
          <a:p>
            <a:r>
              <a:rPr lang="en-US" baseline="0" dirty="0"/>
              <a:t>Exposure to communicable diseases, violence, malnutrition and harmful weather conditions can create new health issues</a:t>
            </a:r>
          </a:p>
          <a:p>
            <a:r>
              <a:rPr lang="en-US" baseline="0" dirty="0"/>
              <a:t>Mental illness and substance use is often exacerbated by homelessness</a:t>
            </a:r>
            <a:endParaRPr lang="en-US" dirty="0"/>
          </a:p>
        </p:txBody>
      </p:sp>
      <p:sp>
        <p:nvSpPr>
          <p:cNvPr id="4" name="Slide Number Placeholder 3"/>
          <p:cNvSpPr>
            <a:spLocks noGrp="1"/>
          </p:cNvSpPr>
          <p:nvPr>
            <p:ph type="sldNum" sz="quarter" idx="10"/>
          </p:nvPr>
        </p:nvSpPr>
        <p:spPr/>
        <p:txBody>
          <a:bodyPr/>
          <a:lstStyle/>
          <a:p>
            <a:fld id="{B14988A5-3FAD-45BD-8B1A-83429610548E}" type="slidenum">
              <a:rPr lang="en-US" smtClean="0"/>
              <a:t>3</a:t>
            </a:fld>
            <a:endParaRPr lang="en-US" dirty="0"/>
          </a:p>
        </p:txBody>
      </p:sp>
    </p:spTree>
    <p:extLst>
      <p:ext uri="{BB962C8B-B14F-4D97-AF65-F5344CB8AC3E}">
        <p14:creationId xmlns:p14="http://schemas.microsoft.com/office/powerpoint/2010/main" val="3175556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 Family Connection framework:</a:t>
            </a:r>
            <a:r>
              <a:rPr lang="en-US" baseline="0" dirty="0"/>
              <a:t> 4 key components to an effective homeless Continuum of Care:</a:t>
            </a:r>
          </a:p>
          <a:p>
            <a:r>
              <a:rPr lang="en-US" baseline="0" dirty="0"/>
              <a:t>1. Coordinated entry system to assess needs and connect families to targeted prevention and shelter as needed</a:t>
            </a:r>
          </a:p>
          <a:p>
            <a:r>
              <a:rPr lang="en-US" baseline="0" dirty="0"/>
              <a:t>2. Services are tailored to the needs of families: rapidly re-house homeless families, increase access to affordable housing and direct intensive housing services to highest need families</a:t>
            </a:r>
          </a:p>
          <a:p>
            <a:r>
              <a:rPr lang="en-US" baseline="0" dirty="0"/>
              <a:t>3. Connect families to benefits, employment and services needed to sustain housing</a:t>
            </a:r>
          </a:p>
          <a:p>
            <a:r>
              <a:rPr lang="en-US" baseline="0" dirty="0"/>
              <a:t>4. Use evidence-based practices </a:t>
            </a:r>
          </a:p>
          <a:p>
            <a:r>
              <a:rPr lang="en-US" baseline="0" dirty="0"/>
              <a:t>B – Foster partnerships between property managers and service providers around rapid re-housing and supportive housing initiatives.</a:t>
            </a:r>
          </a:p>
          <a:p>
            <a:r>
              <a:rPr lang="en-US" baseline="0" dirty="0"/>
              <a:t>C – Promote public and private development of affordable rental housing stock.</a:t>
            </a:r>
            <a:endParaRPr lang="en-US" dirty="0"/>
          </a:p>
        </p:txBody>
      </p:sp>
      <p:sp>
        <p:nvSpPr>
          <p:cNvPr id="4" name="Slide Number Placeholder 3"/>
          <p:cNvSpPr>
            <a:spLocks noGrp="1"/>
          </p:cNvSpPr>
          <p:nvPr>
            <p:ph type="sldNum" sz="quarter" idx="10"/>
          </p:nvPr>
        </p:nvSpPr>
        <p:spPr/>
        <p:txBody>
          <a:bodyPr/>
          <a:lstStyle/>
          <a:p>
            <a:fld id="{B14988A5-3FAD-45BD-8B1A-83429610548E}" type="slidenum">
              <a:rPr lang="en-US" smtClean="0"/>
              <a:t>4</a:t>
            </a:fld>
            <a:endParaRPr lang="en-US" dirty="0"/>
          </a:p>
        </p:txBody>
      </p:sp>
    </p:spTree>
    <p:extLst>
      <p:ext uri="{BB962C8B-B14F-4D97-AF65-F5344CB8AC3E}">
        <p14:creationId xmlns:p14="http://schemas.microsoft.com/office/powerpoint/2010/main" val="860798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Vulnerable – households with a member 65 or older, in receipt to SSI or SSDI, has a child age</a:t>
            </a:r>
            <a:r>
              <a:rPr lang="en-US" baseline="0" dirty="0"/>
              <a:t> 6 or younger, or in 3</a:t>
            </a:r>
            <a:r>
              <a:rPr lang="en-US" baseline="30000" dirty="0"/>
              <a:t>rd</a:t>
            </a:r>
            <a:r>
              <a:rPr lang="en-US" baseline="0" dirty="0"/>
              <a:t> trimester of pregnancy</a:t>
            </a:r>
          </a:p>
          <a:p>
            <a:r>
              <a:rPr lang="en-US" baseline="0" dirty="0"/>
              <a:t>Catastrophic – sudden loss of housing due to flooding, fire or other disaster including DV</a:t>
            </a:r>
          </a:p>
          <a:p>
            <a:r>
              <a:rPr lang="en-US" baseline="0" dirty="0"/>
              <a:t>Cold Weather Exception – temp or wind chill less that 20 degrees or less than 32 degrees with over 50% chance of precipitation</a:t>
            </a:r>
            <a:endParaRPr lang="en-US" dirty="0"/>
          </a:p>
        </p:txBody>
      </p:sp>
      <p:sp>
        <p:nvSpPr>
          <p:cNvPr id="4" name="Slide Number Placeholder 3"/>
          <p:cNvSpPr>
            <a:spLocks noGrp="1"/>
          </p:cNvSpPr>
          <p:nvPr>
            <p:ph type="sldNum" sz="quarter" idx="10"/>
          </p:nvPr>
        </p:nvSpPr>
        <p:spPr/>
        <p:txBody>
          <a:bodyPr/>
          <a:lstStyle/>
          <a:p>
            <a:fld id="{B14988A5-3FAD-45BD-8B1A-83429610548E}" type="slidenum">
              <a:rPr lang="en-US" smtClean="0"/>
              <a:t>5</a:t>
            </a:fld>
            <a:endParaRPr lang="en-US" dirty="0"/>
          </a:p>
        </p:txBody>
      </p:sp>
    </p:spTree>
    <p:extLst>
      <p:ext uri="{BB962C8B-B14F-4D97-AF65-F5344CB8AC3E}">
        <p14:creationId xmlns:p14="http://schemas.microsoft.com/office/powerpoint/2010/main" val="98326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4988A5-3FAD-45BD-8B1A-83429610548E}" type="slidenum">
              <a:rPr lang="en-US" smtClean="0"/>
              <a:t>6</a:t>
            </a:fld>
            <a:endParaRPr lang="en-US" dirty="0"/>
          </a:p>
        </p:txBody>
      </p:sp>
    </p:spTree>
    <p:extLst>
      <p:ext uri="{BB962C8B-B14F-4D97-AF65-F5344CB8AC3E}">
        <p14:creationId xmlns:p14="http://schemas.microsoft.com/office/powerpoint/2010/main" val="3756610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Reliance on motels</a:t>
            </a:r>
            <a:r>
              <a:rPr lang="en-US" baseline="0" dirty="0"/>
              <a:t> was costly and unsustainable</a:t>
            </a:r>
            <a:endParaRPr lang="en-US" dirty="0"/>
          </a:p>
        </p:txBody>
      </p:sp>
      <p:sp>
        <p:nvSpPr>
          <p:cNvPr id="4" name="Slide Number Placeholder 3"/>
          <p:cNvSpPr>
            <a:spLocks noGrp="1"/>
          </p:cNvSpPr>
          <p:nvPr>
            <p:ph type="sldNum" sz="quarter" idx="10"/>
          </p:nvPr>
        </p:nvSpPr>
        <p:spPr/>
        <p:txBody>
          <a:bodyPr/>
          <a:lstStyle/>
          <a:p>
            <a:fld id="{B14988A5-3FAD-45BD-8B1A-83429610548E}" type="slidenum">
              <a:rPr lang="en-US" smtClean="0"/>
              <a:t>7</a:t>
            </a:fld>
            <a:endParaRPr lang="en-US" dirty="0"/>
          </a:p>
        </p:txBody>
      </p:sp>
    </p:spTree>
    <p:extLst>
      <p:ext uri="{BB962C8B-B14F-4D97-AF65-F5344CB8AC3E}">
        <p14:creationId xmlns:p14="http://schemas.microsoft.com/office/powerpoint/2010/main" val="2909919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AHS, DCF, Champlain Valley</a:t>
            </a:r>
            <a:r>
              <a:rPr lang="en-US" baseline="0" dirty="0"/>
              <a:t> Office of Economic Opportunity and UVM Medical Center worked together to expand shelter capacity in Chittenden County that included a service component</a:t>
            </a:r>
            <a:endParaRPr lang="en-US" dirty="0"/>
          </a:p>
          <a:p>
            <a:r>
              <a:rPr lang="en-US" dirty="0"/>
              <a:t>Community partners include </a:t>
            </a:r>
            <a:r>
              <a:rPr lang="en-US" baseline="0" dirty="0"/>
              <a:t>Champlain Valley Office of Economic Opportunity, Women Helping Battered Women and Safe Harbor who provide case management and other resources to help Harbor Place residents identify and address underlying needs and barriers to securing housing. </a:t>
            </a:r>
          </a:p>
          <a:p>
            <a:r>
              <a:rPr lang="en-US" baseline="0" dirty="0"/>
              <a:t>Provided over 7,500 nights of emergency housing in FY 16</a:t>
            </a:r>
            <a:endParaRPr lang="en-US" dirty="0"/>
          </a:p>
        </p:txBody>
      </p:sp>
      <p:sp>
        <p:nvSpPr>
          <p:cNvPr id="4" name="Slide Number Placeholder 3"/>
          <p:cNvSpPr>
            <a:spLocks noGrp="1"/>
          </p:cNvSpPr>
          <p:nvPr>
            <p:ph type="sldNum" sz="quarter" idx="10"/>
          </p:nvPr>
        </p:nvSpPr>
        <p:spPr/>
        <p:txBody>
          <a:bodyPr/>
          <a:lstStyle/>
          <a:p>
            <a:fld id="{B14988A5-3FAD-45BD-8B1A-83429610548E}" type="slidenum">
              <a:rPr lang="en-US" smtClean="0"/>
              <a:t>8</a:t>
            </a:fld>
            <a:endParaRPr lang="en-US" dirty="0"/>
          </a:p>
        </p:txBody>
      </p:sp>
    </p:spTree>
    <p:extLst>
      <p:ext uri="{BB962C8B-B14F-4D97-AF65-F5344CB8AC3E}">
        <p14:creationId xmlns:p14="http://schemas.microsoft.com/office/powerpoint/2010/main" val="1668952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DCF Housing Team engaged community stakeholders and housing partners across the state who worked together to create a community-based approach to addressing homelessness</a:t>
            </a:r>
          </a:p>
          <a:p>
            <a:endParaRPr lang="en-US" dirty="0"/>
          </a:p>
        </p:txBody>
      </p:sp>
      <p:sp>
        <p:nvSpPr>
          <p:cNvPr id="4" name="Slide Number Placeholder 3"/>
          <p:cNvSpPr>
            <a:spLocks noGrp="1"/>
          </p:cNvSpPr>
          <p:nvPr>
            <p:ph type="sldNum" sz="quarter" idx="10"/>
          </p:nvPr>
        </p:nvSpPr>
        <p:spPr/>
        <p:txBody>
          <a:bodyPr/>
          <a:lstStyle/>
          <a:p>
            <a:fld id="{B14988A5-3FAD-45BD-8B1A-83429610548E}" type="slidenum">
              <a:rPr lang="en-US" smtClean="0"/>
              <a:t>9</a:t>
            </a:fld>
            <a:endParaRPr lang="en-US" dirty="0"/>
          </a:p>
        </p:txBody>
      </p:sp>
    </p:spTree>
    <p:extLst>
      <p:ext uri="{BB962C8B-B14F-4D97-AF65-F5344CB8AC3E}">
        <p14:creationId xmlns:p14="http://schemas.microsoft.com/office/powerpoint/2010/main" val="2722413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83834AC-7DF9-409E-92CB-D81397E7D525}" type="datetimeFigureOut">
              <a:rPr lang="en-US" smtClean="0"/>
              <a:t>11/11/2016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EFA431-1DA6-437D-B283-1412901EA431}" type="slidenum">
              <a:rPr lang="en-US" smtClean="0"/>
              <a:t>‹#›</a:t>
            </a:fld>
            <a:endParaRPr lang="en-US" dirty="0"/>
          </a:p>
        </p:txBody>
      </p:sp>
    </p:spTree>
    <p:extLst>
      <p:ext uri="{BB962C8B-B14F-4D97-AF65-F5344CB8AC3E}">
        <p14:creationId xmlns:p14="http://schemas.microsoft.com/office/powerpoint/2010/main" val="1967210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3834AC-7DF9-409E-92CB-D81397E7D525}" type="datetimeFigureOut">
              <a:rPr lang="en-US" smtClean="0"/>
              <a:t>11/11/2016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EFA431-1DA6-437D-B283-1412901EA431}" type="slidenum">
              <a:rPr lang="en-US" smtClean="0"/>
              <a:t>‹#›</a:t>
            </a:fld>
            <a:endParaRPr lang="en-US" dirty="0"/>
          </a:p>
        </p:txBody>
      </p:sp>
    </p:spTree>
    <p:extLst>
      <p:ext uri="{BB962C8B-B14F-4D97-AF65-F5344CB8AC3E}">
        <p14:creationId xmlns:p14="http://schemas.microsoft.com/office/powerpoint/2010/main" val="2815681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3834AC-7DF9-409E-92CB-D81397E7D525}" type="datetimeFigureOut">
              <a:rPr lang="en-US" smtClean="0"/>
              <a:t>11/11/2016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EFA431-1DA6-437D-B283-1412901EA431}" type="slidenum">
              <a:rPr lang="en-US" smtClean="0"/>
              <a:t>‹#›</a:t>
            </a:fld>
            <a:endParaRPr lang="en-US" dirty="0"/>
          </a:p>
        </p:txBody>
      </p:sp>
    </p:spTree>
    <p:extLst>
      <p:ext uri="{BB962C8B-B14F-4D97-AF65-F5344CB8AC3E}">
        <p14:creationId xmlns:p14="http://schemas.microsoft.com/office/powerpoint/2010/main" val="2369724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3834AC-7DF9-409E-92CB-D81397E7D525}" type="datetimeFigureOut">
              <a:rPr lang="en-US" smtClean="0"/>
              <a:t>11/11/2016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EFA431-1DA6-437D-B283-1412901EA431}" type="slidenum">
              <a:rPr lang="en-US" smtClean="0"/>
              <a:t>‹#›</a:t>
            </a:fld>
            <a:endParaRPr lang="en-US" dirty="0"/>
          </a:p>
        </p:txBody>
      </p:sp>
    </p:spTree>
    <p:extLst>
      <p:ext uri="{BB962C8B-B14F-4D97-AF65-F5344CB8AC3E}">
        <p14:creationId xmlns:p14="http://schemas.microsoft.com/office/powerpoint/2010/main" val="308934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3834AC-7DF9-409E-92CB-D81397E7D525}" type="datetimeFigureOut">
              <a:rPr lang="en-US" smtClean="0"/>
              <a:t>11/11/2016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EFA431-1DA6-437D-B283-1412901EA431}" type="slidenum">
              <a:rPr lang="en-US" smtClean="0"/>
              <a:t>‹#›</a:t>
            </a:fld>
            <a:endParaRPr lang="en-US" dirty="0"/>
          </a:p>
        </p:txBody>
      </p:sp>
    </p:spTree>
    <p:extLst>
      <p:ext uri="{BB962C8B-B14F-4D97-AF65-F5344CB8AC3E}">
        <p14:creationId xmlns:p14="http://schemas.microsoft.com/office/powerpoint/2010/main" val="83623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3834AC-7DF9-409E-92CB-D81397E7D525}" type="datetimeFigureOut">
              <a:rPr lang="en-US" smtClean="0"/>
              <a:t>11/11/2016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EFA431-1DA6-437D-B283-1412901EA431}" type="slidenum">
              <a:rPr lang="en-US" smtClean="0"/>
              <a:t>‹#›</a:t>
            </a:fld>
            <a:endParaRPr lang="en-US" dirty="0"/>
          </a:p>
        </p:txBody>
      </p:sp>
    </p:spTree>
    <p:extLst>
      <p:ext uri="{BB962C8B-B14F-4D97-AF65-F5344CB8AC3E}">
        <p14:creationId xmlns:p14="http://schemas.microsoft.com/office/powerpoint/2010/main" val="491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3834AC-7DF9-409E-92CB-D81397E7D525}" type="datetimeFigureOut">
              <a:rPr lang="en-US" smtClean="0"/>
              <a:t>11/11/2016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EFA431-1DA6-437D-B283-1412901EA431}" type="slidenum">
              <a:rPr lang="en-US" smtClean="0"/>
              <a:t>‹#›</a:t>
            </a:fld>
            <a:endParaRPr lang="en-US" dirty="0"/>
          </a:p>
        </p:txBody>
      </p:sp>
    </p:spTree>
    <p:extLst>
      <p:ext uri="{BB962C8B-B14F-4D97-AF65-F5344CB8AC3E}">
        <p14:creationId xmlns:p14="http://schemas.microsoft.com/office/powerpoint/2010/main" val="41108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3834AC-7DF9-409E-92CB-D81397E7D525}" type="datetimeFigureOut">
              <a:rPr lang="en-US" smtClean="0"/>
              <a:t>11/11/2016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EFA431-1DA6-437D-B283-1412901EA431}" type="slidenum">
              <a:rPr lang="en-US" smtClean="0"/>
              <a:t>‹#›</a:t>
            </a:fld>
            <a:endParaRPr lang="en-US" dirty="0"/>
          </a:p>
        </p:txBody>
      </p:sp>
    </p:spTree>
    <p:extLst>
      <p:ext uri="{BB962C8B-B14F-4D97-AF65-F5344CB8AC3E}">
        <p14:creationId xmlns:p14="http://schemas.microsoft.com/office/powerpoint/2010/main" val="1697460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834AC-7DF9-409E-92CB-D81397E7D525}" type="datetimeFigureOut">
              <a:rPr lang="en-US" smtClean="0"/>
              <a:t>11/11/2016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EFA431-1DA6-437D-B283-1412901EA431}" type="slidenum">
              <a:rPr lang="en-US" smtClean="0"/>
              <a:t>‹#›</a:t>
            </a:fld>
            <a:endParaRPr lang="en-US" dirty="0"/>
          </a:p>
        </p:txBody>
      </p:sp>
    </p:spTree>
    <p:extLst>
      <p:ext uri="{BB962C8B-B14F-4D97-AF65-F5344CB8AC3E}">
        <p14:creationId xmlns:p14="http://schemas.microsoft.com/office/powerpoint/2010/main" val="3403821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3834AC-7DF9-409E-92CB-D81397E7D525}" type="datetimeFigureOut">
              <a:rPr lang="en-US" smtClean="0"/>
              <a:t>11/11/2016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EFA431-1DA6-437D-B283-1412901EA431}" type="slidenum">
              <a:rPr lang="en-US" smtClean="0"/>
              <a:t>‹#›</a:t>
            </a:fld>
            <a:endParaRPr lang="en-US" dirty="0"/>
          </a:p>
        </p:txBody>
      </p:sp>
    </p:spTree>
    <p:extLst>
      <p:ext uri="{BB962C8B-B14F-4D97-AF65-F5344CB8AC3E}">
        <p14:creationId xmlns:p14="http://schemas.microsoft.com/office/powerpoint/2010/main" val="3242629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3834AC-7DF9-409E-92CB-D81397E7D525}" type="datetimeFigureOut">
              <a:rPr lang="en-US" smtClean="0"/>
              <a:t>11/11/2016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EFA431-1DA6-437D-B283-1412901EA431}" type="slidenum">
              <a:rPr lang="en-US" smtClean="0"/>
              <a:t>‹#›</a:t>
            </a:fld>
            <a:endParaRPr lang="en-US" dirty="0"/>
          </a:p>
        </p:txBody>
      </p:sp>
    </p:spTree>
    <p:extLst>
      <p:ext uri="{BB962C8B-B14F-4D97-AF65-F5344CB8AC3E}">
        <p14:creationId xmlns:p14="http://schemas.microsoft.com/office/powerpoint/2010/main" val="240199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834AC-7DF9-409E-92CB-D81397E7D525}" type="datetimeFigureOut">
              <a:rPr lang="en-US" smtClean="0"/>
              <a:t>11/11/2016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EFA431-1DA6-437D-B283-1412901EA431}" type="slidenum">
              <a:rPr lang="en-US" smtClean="0"/>
              <a:t>‹#›</a:t>
            </a:fld>
            <a:endParaRPr lang="en-US" dirty="0"/>
          </a:p>
        </p:txBody>
      </p:sp>
    </p:spTree>
    <p:extLst>
      <p:ext uri="{BB962C8B-B14F-4D97-AF65-F5344CB8AC3E}">
        <p14:creationId xmlns:p14="http://schemas.microsoft.com/office/powerpoint/2010/main" val="3425131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cf.vermont.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dcf.vermont.gov/sites/dcf/files/OEO/Docs/HOP-Final-Report.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dcf.vermont.gov/sites/dcf/files/OEO/Docs/FSH-July2014-June2015.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humanservices.vermont.gov/departments/value-of-stable-housin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humanservices.vermont.gov/end-family-homelessness/overview-ending-family-homelessness-in-vermon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14399"/>
            <a:ext cx="9144000" cy="1341529"/>
          </a:xfrm>
        </p:spPr>
        <p:txBody>
          <a:bodyPr>
            <a:normAutofit/>
          </a:bodyPr>
          <a:lstStyle/>
          <a:p>
            <a:r>
              <a:rPr lang="en-US" sz="4000" b="1" dirty="0"/>
              <a:t>The Realities of Housing and Homelessness on the Healthcare System</a:t>
            </a:r>
          </a:p>
        </p:txBody>
      </p:sp>
      <p:sp>
        <p:nvSpPr>
          <p:cNvPr id="3" name="Subtitle 2"/>
          <p:cNvSpPr>
            <a:spLocks noGrp="1"/>
          </p:cNvSpPr>
          <p:nvPr>
            <p:ph type="subTitle" idx="1"/>
          </p:nvPr>
        </p:nvSpPr>
        <p:spPr>
          <a:xfrm>
            <a:off x="1524000" y="3053398"/>
            <a:ext cx="9144000" cy="1655762"/>
          </a:xfrm>
        </p:spPr>
        <p:txBody>
          <a:bodyPr>
            <a:normAutofit fontScale="70000" lnSpcReduction="20000"/>
          </a:bodyPr>
          <a:lstStyle/>
          <a:p>
            <a:endParaRPr lang="en-US" dirty="0"/>
          </a:p>
          <a:p>
            <a:r>
              <a:rPr lang="en-US" sz="3100" dirty="0"/>
              <a:t>Ken Schatz, Commissioner</a:t>
            </a:r>
          </a:p>
          <a:p>
            <a:r>
              <a:rPr lang="en-US" sz="3100" dirty="0"/>
              <a:t>VT Department for Children and Families</a:t>
            </a:r>
          </a:p>
          <a:p>
            <a:endParaRPr lang="en-US" dirty="0">
              <a:hlinkClick r:id="rId3"/>
            </a:endParaRPr>
          </a:p>
          <a:p>
            <a:r>
              <a:rPr lang="en-US" dirty="0">
                <a:hlinkClick r:id="rId3"/>
              </a:rPr>
              <a:t>http://dcf.vermont.gov</a:t>
            </a:r>
            <a:endParaRPr lang="en-US" dirty="0"/>
          </a:p>
          <a:p>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2606" y="6127395"/>
            <a:ext cx="4336332" cy="552850"/>
          </a:xfrm>
          <a:prstGeom prst="rect">
            <a:avLst/>
          </a:prstGeom>
        </p:spPr>
      </p:pic>
    </p:spTree>
    <p:extLst>
      <p:ext uri="{BB962C8B-B14F-4D97-AF65-F5344CB8AC3E}">
        <p14:creationId xmlns:p14="http://schemas.microsoft.com/office/powerpoint/2010/main" val="2974487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DCF’s Emergency Housing Initiative</a:t>
            </a:r>
          </a:p>
        </p:txBody>
      </p:sp>
      <p:sp>
        <p:nvSpPr>
          <p:cNvPr id="3" name="Content Placeholder 2"/>
          <p:cNvSpPr>
            <a:spLocks noGrp="1"/>
          </p:cNvSpPr>
          <p:nvPr>
            <p:ph idx="1"/>
          </p:nvPr>
        </p:nvSpPr>
        <p:spPr/>
        <p:txBody>
          <a:bodyPr/>
          <a:lstStyle/>
          <a:p>
            <a:pPr marL="0" indent="0">
              <a:buNone/>
            </a:pPr>
            <a:r>
              <a:rPr lang="en-US" dirty="0"/>
              <a:t>Key parameters of this community-based model include:</a:t>
            </a:r>
          </a:p>
          <a:p>
            <a:pPr marL="0" indent="0">
              <a:buNone/>
            </a:pPr>
            <a:endParaRPr lang="en-US" dirty="0"/>
          </a:p>
          <a:p>
            <a:pPr marL="1946275"/>
            <a:r>
              <a:rPr lang="en-US" dirty="0"/>
              <a:t>Collaboration with local housing Continua of Care</a:t>
            </a:r>
          </a:p>
          <a:p>
            <a:pPr marL="1946275"/>
            <a:r>
              <a:rPr lang="en-US" dirty="0"/>
              <a:t>Reduced Reliance on Motels</a:t>
            </a:r>
          </a:p>
          <a:p>
            <a:pPr marL="1946275"/>
            <a:r>
              <a:rPr lang="en-US" dirty="0"/>
              <a:t>Evidence-based approaches of the Family 		Connection Framework</a:t>
            </a:r>
          </a:p>
          <a:p>
            <a:pPr marL="1946275"/>
            <a:r>
              <a:rPr lang="en-US" dirty="0"/>
              <a:t>Provides coordinated intake and assessments for 	homeless individuals and families</a:t>
            </a:r>
          </a:p>
        </p:txBody>
      </p:sp>
    </p:spTree>
    <p:extLst>
      <p:ext uri="{BB962C8B-B14F-4D97-AF65-F5344CB8AC3E}">
        <p14:creationId xmlns:p14="http://schemas.microsoft.com/office/powerpoint/2010/main" val="3317610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DCF’s Emergency Housing Initiative</a:t>
            </a:r>
            <a:br>
              <a:rPr lang="en-US" b="1" dirty="0"/>
            </a:br>
            <a:r>
              <a:rPr lang="en-US" b="1" dirty="0"/>
              <a:t>FY 2016</a:t>
            </a:r>
          </a:p>
        </p:txBody>
      </p:sp>
      <p:sp>
        <p:nvSpPr>
          <p:cNvPr id="3" name="Content Placeholder 2"/>
          <p:cNvSpPr>
            <a:spLocks noGrp="1"/>
          </p:cNvSpPr>
          <p:nvPr>
            <p:ph idx="1"/>
          </p:nvPr>
        </p:nvSpPr>
        <p:spPr/>
        <p:txBody>
          <a:bodyPr/>
          <a:lstStyle/>
          <a:p>
            <a:pPr marL="0" indent="0">
              <a:buNone/>
            </a:pPr>
            <a:r>
              <a:rPr lang="en-US" dirty="0"/>
              <a:t>DCF’s Housing Opportunity Program (HOP):</a:t>
            </a:r>
          </a:p>
          <a:p>
            <a:pPr marL="0" indent="0">
              <a:buNone/>
            </a:pPr>
            <a:endParaRPr lang="en-US" dirty="0"/>
          </a:p>
          <a:p>
            <a:pPr marL="0" indent="0">
              <a:buNone/>
            </a:pPr>
            <a:r>
              <a:rPr lang="en-US" dirty="0"/>
              <a:t>Strategically invested $790,000 from the General Assistance Emergency Housing program into new community-based programs designed to provide shelter, case management, homelessness prevention and rapid re-housing services.</a:t>
            </a:r>
          </a:p>
          <a:p>
            <a:pPr marL="0" indent="0">
              <a:buNone/>
            </a:pPr>
            <a:endParaRPr lang="en-US" dirty="0"/>
          </a:p>
        </p:txBody>
      </p:sp>
    </p:spTree>
    <p:extLst>
      <p:ext uri="{BB962C8B-B14F-4D97-AF65-F5344CB8AC3E}">
        <p14:creationId xmlns:p14="http://schemas.microsoft.com/office/powerpoint/2010/main" val="3175290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DCF’s Emergency Housing Initiative</a:t>
            </a:r>
          </a:p>
        </p:txBody>
      </p:sp>
      <p:sp>
        <p:nvSpPr>
          <p:cNvPr id="3" name="Content Placeholder 2"/>
          <p:cNvSpPr>
            <a:spLocks noGrp="1"/>
          </p:cNvSpPr>
          <p:nvPr>
            <p:ph idx="1"/>
          </p:nvPr>
        </p:nvSpPr>
        <p:spPr>
          <a:xfrm>
            <a:off x="838200" y="1563330"/>
            <a:ext cx="10515600" cy="5294670"/>
          </a:xfrm>
        </p:spPr>
        <p:txBody>
          <a:bodyPr>
            <a:normAutofit/>
          </a:bodyPr>
          <a:lstStyle/>
          <a:p>
            <a:pPr marL="0" indent="0">
              <a:buNone/>
            </a:pPr>
            <a:r>
              <a:rPr lang="en-US" dirty="0"/>
              <a:t> HOP’s funded proposals included: </a:t>
            </a:r>
          </a:p>
          <a:p>
            <a:pPr marL="1317625">
              <a:spcAft>
                <a:spcPts val="1200"/>
              </a:spcAft>
            </a:pPr>
            <a:r>
              <a:rPr lang="en-US" dirty="0"/>
              <a:t>4 seasonal warming shelters in Burlington, Barre, Newport and St. </a:t>
            </a:r>
            <a:r>
              <a:rPr lang="en-US" dirty="0" err="1"/>
              <a:t>Johnsbury</a:t>
            </a:r>
            <a:endParaRPr lang="en-US" dirty="0"/>
          </a:p>
          <a:p>
            <a:pPr marL="1317625">
              <a:spcAft>
                <a:spcPts val="1200"/>
              </a:spcAft>
            </a:pPr>
            <a:r>
              <a:rPr lang="en-US" dirty="0"/>
              <a:t>16 additional spaces to provide emergency housing for families with children, year-round through master-leased apartments with services</a:t>
            </a:r>
          </a:p>
          <a:p>
            <a:pPr marL="1317625">
              <a:spcAft>
                <a:spcPts val="1200"/>
              </a:spcAft>
            </a:pPr>
            <a:r>
              <a:rPr lang="en-US" dirty="0"/>
              <a:t>Innovative partnerships with Domestic Violence organizations to better 	deliver shelter and services to victims fleeing domestic and sexual violence</a:t>
            </a:r>
          </a:p>
          <a:p>
            <a:pPr marL="1317625">
              <a:spcAft>
                <a:spcPts val="1200"/>
              </a:spcAft>
            </a:pPr>
            <a:r>
              <a:rPr lang="en-US" dirty="0"/>
              <a:t>Additional capacity to serve unaccompanied youth ages 18-24</a:t>
            </a:r>
          </a:p>
        </p:txBody>
      </p:sp>
    </p:spTree>
    <p:extLst>
      <p:ext uri="{BB962C8B-B14F-4D97-AF65-F5344CB8AC3E}">
        <p14:creationId xmlns:p14="http://schemas.microsoft.com/office/powerpoint/2010/main" val="480094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2016 Outcomes</a:t>
            </a:r>
          </a:p>
        </p:txBody>
      </p:sp>
      <p:sp>
        <p:nvSpPr>
          <p:cNvPr id="3" name="Content Placeholder 2"/>
          <p:cNvSpPr>
            <a:spLocks noGrp="1"/>
          </p:cNvSpPr>
          <p:nvPr>
            <p:ph idx="1"/>
          </p:nvPr>
        </p:nvSpPr>
        <p:spPr>
          <a:xfrm>
            <a:off x="838200" y="1825624"/>
            <a:ext cx="10515600" cy="4739767"/>
          </a:xfrm>
        </p:spPr>
        <p:txBody>
          <a:bodyPr>
            <a:normAutofit/>
          </a:bodyPr>
          <a:lstStyle/>
          <a:p>
            <a:pPr marL="0" indent="0">
              <a:buNone/>
            </a:pPr>
            <a:r>
              <a:rPr lang="en-US" dirty="0"/>
              <a:t>General Assistance Emergency Housing Program Utilization for 2016:</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u="sng" dirty="0"/>
              <a:t>Results</a:t>
            </a:r>
            <a:r>
              <a:rPr lang="en-US" dirty="0"/>
              <a:t>: </a:t>
            </a:r>
          </a:p>
          <a:p>
            <a:r>
              <a:rPr lang="en-US" dirty="0"/>
              <a:t>A 24% reduction in the number of motel nights from 2015</a:t>
            </a:r>
          </a:p>
          <a:p>
            <a:r>
              <a:rPr lang="en-US" dirty="0"/>
              <a:t>Overall spending on emergency housing decreased from $4.3M in FY15 to $3M in FY16 </a:t>
            </a:r>
          </a:p>
          <a:p>
            <a:pPr marL="0" indent="0">
              <a:buNone/>
            </a:pPr>
            <a:endParaRPr lang="en-US" dirty="0"/>
          </a:p>
          <a:p>
            <a:pPr marL="0" indent="0">
              <a:buNone/>
            </a:pPr>
            <a:endParaRPr lang="en-US" dirty="0"/>
          </a:p>
          <a:p>
            <a:pPr marL="0" indent="0" algn="ct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13094872"/>
              </p:ext>
            </p:extLst>
          </p:nvPr>
        </p:nvGraphicFramePr>
        <p:xfrm>
          <a:off x="2032000" y="2719916"/>
          <a:ext cx="8127999" cy="11125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675596504"/>
                    </a:ext>
                  </a:extLst>
                </a:gridCol>
                <a:gridCol w="2709333">
                  <a:extLst>
                    <a:ext uri="{9D8B030D-6E8A-4147-A177-3AD203B41FA5}">
                      <a16:colId xmlns:a16="http://schemas.microsoft.com/office/drawing/2014/main" val="4218586402"/>
                    </a:ext>
                  </a:extLst>
                </a:gridCol>
                <a:gridCol w="2709333">
                  <a:extLst>
                    <a:ext uri="{9D8B030D-6E8A-4147-A177-3AD203B41FA5}">
                      <a16:colId xmlns:a16="http://schemas.microsoft.com/office/drawing/2014/main" val="4148277618"/>
                    </a:ext>
                  </a:extLst>
                </a:gridCol>
              </a:tblGrid>
              <a:tr h="370840">
                <a:tc>
                  <a:txBody>
                    <a:bodyPr/>
                    <a:lstStyle/>
                    <a:p>
                      <a:pPr algn="ctr"/>
                      <a:r>
                        <a:rPr lang="en-US" dirty="0"/>
                        <a:t>Fiscal Year</a:t>
                      </a:r>
                    </a:p>
                  </a:txBody>
                  <a:tcPr/>
                </a:tc>
                <a:tc>
                  <a:txBody>
                    <a:bodyPr/>
                    <a:lstStyle/>
                    <a:p>
                      <a:pPr algn="ctr"/>
                      <a:r>
                        <a:rPr lang="en-US" dirty="0"/>
                        <a:t># Unduplicated</a:t>
                      </a:r>
                      <a:r>
                        <a:rPr lang="en-US" baseline="0" dirty="0"/>
                        <a:t> Cases</a:t>
                      </a:r>
                      <a:endParaRPr lang="en-US" dirty="0"/>
                    </a:p>
                  </a:txBody>
                  <a:tcPr/>
                </a:tc>
                <a:tc>
                  <a:txBody>
                    <a:bodyPr/>
                    <a:lstStyle/>
                    <a:p>
                      <a:pPr algn="ctr"/>
                      <a:r>
                        <a:rPr lang="en-US" dirty="0"/>
                        <a:t># of Days</a:t>
                      </a:r>
                    </a:p>
                  </a:txBody>
                  <a:tcPr/>
                </a:tc>
                <a:extLst>
                  <a:ext uri="{0D108BD9-81ED-4DB2-BD59-A6C34878D82A}">
                    <a16:rowId xmlns:a16="http://schemas.microsoft.com/office/drawing/2014/main" val="1252997770"/>
                  </a:ext>
                </a:extLst>
              </a:tr>
              <a:tr h="370840">
                <a:tc>
                  <a:txBody>
                    <a:bodyPr/>
                    <a:lstStyle/>
                    <a:p>
                      <a:pPr algn="ctr"/>
                      <a:r>
                        <a:rPr lang="en-US" dirty="0"/>
                        <a:t>2015</a:t>
                      </a:r>
                    </a:p>
                  </a:txBody>
                  <a:tcPr/>
                </a:tc>
                <a:tc>
                  <a:txBody>
                    <a:bodyPr/>
                    <a:lstStyle/>
                    <a:p>
                      <a:pPr algn="ctr"/>
                      <a:r>
                        <a:rPr lang="en-US" dirty="0"/>
                        <a:t>2981</a:t>
                      </a:r>
                    </a:p>
                  </a:txBody>
                  <a:tcPr/>
                </a:tc>
                <a:tc>
                  <a:txBody>
                    <a:bodyPr/>
                    <a:lstStyle/>
                    <a:p>
                      <a:pPr algn="ctr"/>
                      <a:r>
                        <a:rPr lang="en-US" dirty="0"/>
                        <a:t>52,502</a:t>
                      </a:r>
                    </a:p>
                  </a:txBody>
                  <a:tcPr/>
                </a:tc>
                <a:extLst>
                  <a:ext uri="{0D108BD9-81ED-4DB2-BD59-A6C34878D82A}">
                    <a16:rowId xmlns:a16="http://schemas.microsoft.com/office/drawing/2014/main" val="68451400"/>
                  </a:ext>
                </a:extLst>
              </a:tr>
              <a:tr h="370840">
                <a:tc>
                  <a:txBody>
                    <a:bodyPr/>
                    <a:lstStyle/>
                    <a:p>
                      <a:pPr algn="ctr"/>
                      <a:r>
                        <a:rPr lang="en-US" dirty="0"/>
                        <a:t>2016</a:t>
                      </a:r>
                    </a:p>
                  </a:txBody>
                  <a:tcPr/>
                </a:tc>
                <a:tc>
                  <a:txBody>
                    <a:bodyPr/>
                    <a:lstStyle/>
                    <a:p>
                      <a:pPr algn="ctr"/>
                      <a:r>
                        <a:rPr lang="en-US" dirty="0"/>
                        <a:t>3834</a:t>
                      </a:r>
                    </a:p>
                  </a:txBody>
                  <a:tcPr/>
                </a:tc>
                <a:tc>
                  <a:txBody>
                    <a:bodyPr/>
                    <a:lstStyle/>
                    <a:p>
                      <a:pPr algn="ctr"/>
                      <a:r>
                        <a:rPr lang="en-US" dirty="0"/>
                        <a:t>39,953</a:t>
                      </a:r>
                    </a:p>
                  </a:txBody>
                  <a:tcPr/>
                </a:tc>
                <a:extLst>
                  <a:ext uri="{0D108BD9-81ED-4DB2-BD59-A6C34878D82A}">
                    <a16:rowId xmlns:a16="http://schemas.microsoft.com/office/drawing/2014/main" val="3000151018"/>
                  </a:ext>
                </a:extLst>
              </a:tr>
            </a:tbl>
          </a:graphicData>
        </a:graphic>
      </p:graphicFrame>
    </p:spTree>
    <p:extLst>
      <p:ext uri="{BB962C8B-B14F-4D97-AF65-F5344CB8AC3E}">
        <p14:creationId xmlns:p14="http://schemas.microsoft.com/office/powerpoint/2010/main" val="630323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6169"/>
            <a:ext cx="10515600" cy="1325563"/>
          </a:xfrm>
        </p:spPr>
        <p:txBody>
          <a:bodyPr/>
          <a:lstStyle/>
          <a:p>
            <a:pPr algn="ctr"/>
            <a:r>
              <a:rPr lang="en-US" b="1" dirty="0"/>
              <a:t>2016 Outcomes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pic>
        <p:nvPicPr>
          <p:cNvPr id="6" name="Picture 5"/>
          <p:cNvPicPr>
            <a:picLocks noChangeAspect="1"/>
          </p:cNvPicPr>
          <p:nvPr/>
        </p:nvPicPr>
        <p:blipFill>
          <a:blip r:embed="rId3"/>
          <a:stretch>
            <a:fillRect/>
          </a:stretch>
        </p:blipFill>
        <p:spPr>
          <a:xfrm>
            <a:off x="2050357" y="1825625"/>
            <a:ext cx="8298917" cy="4683329"/>
          </a:xfrm>
          <a:prstGeom prst="rect">
            <a:avLst/>
          </a:prstGeom>
        </p:spPr>
      </p:pic>
      <p:sp>
        <p:nvSpPr>
          <p:cNvPr id="7" name="Rectangle 6"/>
          <p:cNvSpPr/>
          <p:nvPr/>
        </p:nvSpPr>
        <p:spPr>
          <a:xfrm>
            <a:off x="3152670" y="1208396"/>
            <a:ext cx="6096000" cy="369332"/>
          </a:xfrm>
          <a:prstGeom prst="rect">
            <a:avLst/>
          </a:prstGeom>
          <a:solidFill>
            <a:srgbClr val="92D050">
              <a:alpha val="55000"/>
            </a:srgbClr>
          </a:solidFill>
        </p:spPr>
        <p:txBody>
          <a:bodyPr>
            <a:spAutoFit/>
          </a:bodyPr>
          <a:lstStyle/>
          <a:p>
            <a:pPr algn="ctr"/>
            <a:r>
              <a:rPr lang="en-US" b="1" dirty="0"/>
              <a:t>Second Year Decline in Homelessness in Vermont</a:t>
            </a:r>
          </a:p>
        </p:txBody>
      </p:sp>
    </p:spTree>
    <p:extLst>
      <p:ext uri="{BB962C8B-B14F-4D97-AF65-F5344CB8AC3E}">
        <p14:creationId xmlns:p14="http://schemas.microsoft.com/office/powerpoint/2010/main" val="656725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2016 Outcomes</a:t>
            </a:r>
          </a:p>
        </p:txBody>
      </p:sp>
      <p:sp>
        <p:nvSpPr>
          <p:cNvPr id="3" name="Content Placeholder 2"/>
          <p:cNvSpPr>
            <a:spLocks noGrp="1"/>
          </p:cNvSpPr>
          <p:nvPr>
            <p:ph idx="1"/>
          </p:nvPr>
        </p:nvSpPr>
        <p:spPr/>
        <p:txBody>
          <a:bodyPr>
            <a:normAutofit/>
          </a:bodyPr>
          <a:lstStyle/>
          <a:p>
            <a:pPr marL="0" indent="0">
              <a:buNone/>
            </a:pPr>
            <a:r>
              <a:rPr lang="en-US" b="1" dirty="0"/>
              <a:t>DCF’s Housing Opportunity Program (HOP):</a:t>
            </a:r>
          </a:p>
          <a:p>
            <a:pPr marL="0" indent="0">
              <a:buNone/>
            </a:pPr>
            <a:r>
              <a:rPr lang="en-US" b="1" dirty="0"/>
              <a:t>		</a:t>
            </a:r>
          </a:p>
          <a:p>
            <a:pPr marL="0" indent="0">
              <a:buNone/>
            </a:pPr>
            <a:r>
              <a:rPr lang="en-US" dirty="0"/>
              <a:t>	86% of households who were stabilized in transitional or 			permanent housing continued to be stably housed 90 			days following assistance.</a:t>
            </a:r>
          </a:p>
          <a:p>
            <a:pPr marL="0" indent="0" algn="ctr">
              <a:buNone/>
            </a:pPr>
            <a:endParaRPr lang="en-US" sz="1800" dirty="0"/>
          </a:p>
          <a:p>
            <a:pPr marL="0" indent="0" algn="ctr">
              <a:buNone/>
            </a:pPr>
            <a:endParaRPr lang="en-US" sz="1800" dirty="0"/>
          </a:p>
          <a:p>
            <a:pPr marL="0" indent="0" algn="ctr">
              <a:buNone/>
            </a:pPr>
            <a:endParaRPr lang="en-US" sz="1800" dirty="0"/>
          </a:p>
          <a:p>
            <a:pPr marL="0" indent="0" algn="ctr">
              <a:buNone/>
            </a:pPr>
            <a:r>
              <a:rPr lang="en-US" sz="1800" dirty="0">
                <a:hlinkClick r:id="rId3"/>
              </a:rPr>
              <a:t>http://dcf.vermont.gov/sites/dcf/files/OEO/Docs/HOP-Final-Report.pdf</a:t>
            </a:r>
            <a:endParaRPr lang="en-US" sz="1800" dirty="0"/>
          </a:p>
        </p:txBody>
      </p:sp>
    </p:spTree>
    <p:extLst>
      <p:ext uri="{BB962C8B-B14F-4D97-AF65-F5344CB8AC3E}">
        <p14:creationId xmlns:p14="http://schemas.microsoft.com/office/powerpoint/2010/main" val="1871832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 2016 Outcomes</a:t>
            </a:r>
          </a:p>
        </p:txBody>
      </p:sp>
      <p:sp>
        <p:nvSpPr>
          <p:cNvPr id="3" name="Content Placeholder 2"/>
          <p:cNvSpPr>
            <a:spLocks noGrp="1"/>
          </p:cNvSpPr>
          <p:nvPr>
            <p:ph idx="1"/>
          </p:nvPr>
        </p:nvSpPr>
        <p:spPr>
          <a:xfrm>
            <a:off x="1418254" y="1816481"/>
            <a:ext cx="9355492" cy="4351338"/>
          </a:xfrm>
        </p:spPr>
        <p:txBody>
          <a:bodyPr/>
          <a:lstStyle/>
          <a:p>
            <a:pPr marL="0" indent="0" algn="ctr">
              <a:buNone/>
            </a:pPr>
            <a:endParaRPr lang="en-US" dirty="0"/>
          </a:p>
          <a:p>
            <a:pPr marL="0" indent="0" algn="ctr">
              <a:buNone/>
            </a:pPr>
            <a:r>
              <a:rPr lang="en-US" b="1" dirty="0"/>
              <a:t>Domestic Violence: </a:t>
            </a:r>
          </a:p>
          <a:p>
            <a:pPr marL="0" indent="0">
              <a:buNone/>
            </a:pPr>
            <a:r>
              <a:rPr lang="en-US" dirty="0"/>
              <a:t>	</a:t>
            </a:r>
          </a:p>
          <a:p>
            <a:pPr marL="0" indent="0" algn="ctr">
              <a:buNone/>
            </a:pPr>
            <a:r>
              <a:rPr lang="en-US" dirty="0"/>
              <a:t>There has been a </a:t>
            </a:r>
            <a:r>
              <a:rPr lang="en-US" b="1" u="sng" dirty="0">
                <a:ln>
                  <a:solidFill>
                    <a:schemeClr val="accent1">
                      <a:lumMod val="75000"/>
                    </a:schemeClr>
                  </a:solidFill>
                </a:ln>
              </a:rPr>
              <a:t>10% increase</a:t>
            </a:r>
            <a:r>
              <a:rPr lang="en-US" dirty="0">
                <a:ln>
                  <a:solidFill>
                    <a:schemeClr val="accent1">
                      <a:lumMod val="75000"/>
                    </a:schemeClr>
                  </a:solidFill>
                </a:ln>
              </a:rPr>
              <a:t> </a:t>
            </a:r>
            <a:r>
              <a:rPr lang="en-US" dirty="0"/>
              <a:t>in the number of individuals/households seeking emergency housing fleeing from domestic violence; </a:t>
            </a:r>
          </a:p>
          <a:p>
            <a:pPr marL="0" indent="0" algn="ctr">
              <a:buNone/>
            </a:pPr>
            <a:endParaRPr lang="en-US" dirty="0"/>
          </a:p>
          <a:p>
            <a:pPr marL="0" indent="0" algn="ctr">
              <a:buNone/>
            </a:pPr>
            <a:r>
              <a:rPr lang="en-US" dirty="0"/>
              <a:t>	And a </a:t>
            </a:r>
            <a:r>
              <a:rPr lang="en-US" b="1" u="sng" dirty="0">
                <a:ln>
                  <a:solidFill>
                    <a:schemeClr val="accent1"/>
                  </a:solidFill>
                </a:ln>
              </a:rPr>
              <a:t>42% increase</a:t>
            </a:r>
            <a:r>
              <a:rPr lang="en-US" b="1" dirty="0">
                <a:ln>
                  <a:solidFill>
                    <a:schemeClr val="accent1"/>
                  </a:solidFill>
                </a:ln>
              </a:rPr>
              <a:t> </a:t>
            </a:r>
            <a:r>
              <a:rPr lang="en-US" dirty="0"/>
              <a:t>in the number of children. </a:t>
            </a:r>
          </a:p>
          <a:p>
            <a:pPr marL="0" indent="0">
              <a:buNone/>
            </a:pPr>
            <a:endParaRPr lang="en-US" dirty="0"/>
          </a:p>
        </p:txBody>
      </p:sp>
    </p:spTree>
    <p:extLst>
      <p:ext uri="{BB962C8B-B14F-4D97-AF65-F5344CB8AC3E}">
        <p14:creationId xmlns:p14="http://schemas.microsoft.com/office/powerpoint/2010/main" val="3259724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New Initiatives for FY 2017</a:t>
            </a:r>
          </a:p>
        </p:txBody>
      </p:sp>
      <p:sp>
        <p:nvSpPr>
          <p:cNvPr id="3" name="Content Placeholder 2"/>
          <p:cNvSpPr>
            <a:spLocks noGrp="1"/>
          </p:cNvSpPr>
          <p:nvPr>
            <p:ph idx="1"/>
          </p:nvPr>
        </p:nvSpPr>
        <p:spPr/>
        <p:txBody>
          <a:bodyPr/>
          <a:lstStyle/>
          <a:p>
            <a:pPr marL="0" indent="0">
              <a:buNone/>
            </a:pPr>
            <a:r>
              <a:rPr lang="en-US" b="1" dirty="0"/>
              <a:t>Community Investments include: </a:t>
            </a:r>
          </a:p>
          <a:p>
            <a:pPr marL="0" indent="0">
              <a:buNone/>
            </a:pPr>
            <a:endParaRPr lang="en-US" dirty="0"/>
          </a:p>
          <a:p>
            <a:pPr marL="914400"/>
            <a:r>
              <a:rPr lang="en-US" dirty="0"/>
              <a:t>Bennington County Coalition for the Homeless: $80,000</a:t>
            </a:r>
          </a:p>
          <a:p>
            <a:pPr marL="685800" indent="0">
              <a:buNone/>
              <a:tabLst>
                <a:tab pos="969963" algn="l"/>
              </a:tabLst>
            </a:pPr>
            <a:r>
              <a:rPr lang="en-US" dirty="0"/>
              <a:t>	10-bed expansion of emergency shelter for single adults</a:t>
            </a:r>
          </a:p>
          <a:p>
            <a:pPr marL="0" indent="0">
              <a:buNone/>
            </a:pPr>
            <a:endParaRPr lang="en-US" dirty="0"/>
          </a:p>
          <a:p>
            <a:pPr marL="914400"/>
            <a:r>
              <a:rPr lang="en-US" dirty="0"/>
              <a:t>Rutland’s Open Door Mission: $230,000</a:t>
            </a:r>
          </a:p>
          <a:p>
            <a:pPr marL="685800" indent="0">
              <a:buNone/>
            </a:pPr>
            <a:r>
              <a:rPr lang="en-US" dirty="0"/>
              <a:t>	16-bed expansion of emergency shelter for single adults</a:t>
            </a:r>
          </a:p>
          <a:p>
            <a:pPr marL="0" indent="0">
              <a:buNone/>
            </a:pPr>
            <a:endParaRPr lang="en-US" dirty="0"/>
          </a:p>
        </p:txBody>
      </p:sp>
    </p:spTree>
    <p:extLst>
      <p:ext uri="{BB962C8B-B14F-4D97-AF65-F5344CB8AC3E}">
        <p14:creationId xmlns:p14="http://schemas.microsoft.com/office/powerpoint/2010/main" val="3643568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9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New Initiatives for FY 2017</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3200" b="1" dirty="0"/>
              <a:t>Domestic Violence Initiative</a:t>
            </a:r>
          </a:p>
          <a:p>
            <a:pPr marL="0" indent="0">
              <a:buNone/>
            </a:pPr>
            <a:endParaRPr lang="en-US" dirty="0"/>
          </a:p>
          <a:p>
            <a:pPr marL="0" indent="0">
              <a:spcAft>
                <a:spcPts val="1200"/>
              </a:spcAft>
              <a:buNone/>
            </a:pPr>
            <a:r>
              <a:rPr lang="en-US" dirty="0"/>
              <a:t>	Expansion of partnership with domestic violence organizations to the 	Rutland and Bennington DV shelters: $256,875</a:t>
            </a:r>
          </a:p>
          <a:p>
            <a:pPr marL="2339975">
              <a:spcBef>
                <a:spcPts val="1200"/>
              </a:spcBef>
              <a:spcAft>
                <a:spcPts val="1200"/>
              </a:spcAft>
            </a:pPr>
            <a:r>
              <a:rPr lang="en-US" dirty="0"/>
              <a:t>Victims have one-stop to receive shelter, and</a:t>
            </a:r>
          </a:p>
          <a:p>
            <a:pPr marL="2339975"/>
            <a:r>
              <a:rPr lang="en-US" dirty="0"/>
              <a:t>DV programs are able to engage families with essential 	services and support more quickly.</a:t>
            </a:r>
          </a:p>
          <a:p>
            <a:pPr marL="0" indent="0" algn="ctr">
              <a:buNone/>
            </a:pPr>
            <a:r>
              <a:rPr lang="en-US" dirty="0"/>
              <a:t>	</a:t>
            </a:r>
          </a:p>
          <a:p>
            <a:pPr marL="0" indent="0" algn="ctr">
              <a:buNone/>
            </a:pPr>
            <a:r>
              <a:rPr lang="en-US" dirty="0"/>
              <a:t>	</a:t>
            </a:r>
          </a:p>
        </p:txBody>
      </p:sp>
    </p:spTree>
    <p:extLst>
      <p:ext uri="{BB962C8B-B14F-4D97-AF65-F5344CB8AC3E}">
        <p14:creationId xmlns:p14="http://schemas.microsoft.com/office/powerpoint/2010/main" val="2030629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DCF Promising Practices</a:t>
            </a:r>
          </a:p>
        </p:txBody>
      </p:sp>
      <p:sp>
        <p:nvSpPr>
          <p:cNvPr id="3" name="Content Placeholder 2"/>
          <p:cNvSpPr>
            <a:spLocks noGrp="1"/>
          </p:cNvSpPr>
          <p:nvPr>
            <p:ph idx="1"/>
          </p:nvPr>
        </p:nvSpPr>
        <p:spPr>
          <a:xfrm>
            <a:off x="422787" y="1612490"/>
            <a:ext cx="11572568" cy="5083277"/>
          </a:xfrm>
        </p:spPr>
        <p:txBody>
          <a:bodyPr>
            <a:normAutofit fontScale="85000" lnSpcReduction="20000"/>
          </a:bodyPr>
          <a:lstStyle/>
          <a:p>
            <a:pPr marL="0" indent="0" algn="ctr">
              <a:lnSpc>
                <a:spcPct val="124000"/>
              </a:lnSpc>
              <a:spcBef>
                <a:spcPts val="0"/>
              </a:spcBef>
              <a:buNone/>
            </a:pPr>
            <a:r>
              <a:rPr lang="en-US" dirty="0"/>
              <a:t>The Family Supportive Housing Program provides intensive case management and service coordination for 91 families with children. </a:t>
            </a:r>
          </a:p>
          <a:p>
            <a:pPr marL="0" indent="0">
              <a:buNone/>
            </a:pPr>
            <a:endParaRPr lang="en-US" dirty="0"/>
          </a:p>
          <a:p>
            <a:pPr marL="0" indent="0">
              <a:spcAft>
                <a:spcPts val="1200"/>
              </a:spcAft>
              <a:buNone/>
            </a:pPr>
            <a:r>
              <a:rPr lang="en-US" dirty="0"/>
              <a:t>Of these 91 families:</a:t>
            </a:r>
          </a:p>
          <a:p>
            <a:pPr marL="1770063">
              <a:spcAft>
                <a:spcPts val="1200"/>
              </a:spcAft>
            </a:pPr>
            <a:r>
              <a:rPr lang="en-US" dirty="0"/>
              <a:t>75 families (82%) were in permanent housing at end of first the year;</a:t>
            </a:r>
          </a:p>
          <a:p>
            <a:pPr marL="1770063">
              <a:spcAft>
                <a:spcPts val="1200"/>
              </a:spcAft>
            </a:pPr>
            <a:r>
              <a:rPr lang="en-US" dirty="0"/>
              <a:t>11 of 17 (65%) of adults in recovery maintained their sobriety after 12 months; 	</a:t>
            </a:r>
          </a:p>
          <a:p>
            <a:pPr marL="1770063">
              <a:spcAft>
                <a:spcPts val="1200"/>
              </a:spcAft>
            </a:pPr>
            <a:r>
              <a:rPr lang="en-US" dirty="0"/>
              <a:t>24 families (26%) had open cases with the Family Services Division; </a:t>
            </a:r>
          </a:p>
          <a:p>
            <a:pPr marL="1770063">
              <a:spcAft>
                <a:spcPts val="1200"/>
              </a:spcAft>
            </a:pPr>
            <a:r>
              <a:rPr lang="en-US" dirty="0"/>
              <a:t>8 of these cases (33%) were favorably resolved.</a:t>
            </a:r>
          </a:p>
          <a:p>
            <a:pPr algn="ctr">
              <a:spcAft>
                <a:spcPts val="1200"/>
              </a:spcAft>
            </a:pPr>
            <a:endParaRPr lang="en-US" sz="1800" dirty="0"/>
          </a:p>
          <a:p>
            <a:pPr marL="0" indent="0" algn="ctr">
              <a:spcAft>
                <a:spcPts val="1200"/>
              </a:spcAft>
              <a:buNone/>
            </a:pPr>
            <a:r>
              <a:rPr lang="en-US" sz="1800" dirty="0">
                <a:hlinkClick r:id="rId3"/>
              </a:rPr>
              <a:t>http://dcf.vermont.gov/sites/dcf/files/OEO/Docs/FSH-July2014-June2015.pdf</a:t>
            </a:r>
            <a:endParaRPr lang="en-US" sz="1800" dirty="0"/>
          </a:p>
          <a:p>
            <a:pPr marL="0" indent="0">
              <a:buNone/>
            </a:pPr>
            <a:endParaRPr lang="en-US" dirty="0"/>
          </a:p>
          <a:p>
            <a:endParaRPr lang="en-US" dirty="0"/>
          </a:p>
        </p:txBody>
      </p:sp>
    </p:spTree>
    <p:extLst>
      <p:ext uri="{BB962C8B-B14F-4D97-AF65-F5344CB8AC3E}">
        <p14:creationId xmlns:p14="http://schemas.microsoft.com/office/powerpoint/2010/main" val="2796037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Social Determinants of Health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1670121"/>
              </p:ext>
            </p:extLst>
          </p:nvPr>
        </p:nvGraphicFramePr>
        <p:xfrm>
          <a:off x="838200" y="1825625"/>
          <a:ext cx="10526486" cy="2794226"/>
        </p:xfrm>
        <a:graphic>
          <a:graphicData uri="http://schemas.openxmlformats.org/drawingml/2006/table">
            <a:tbl>
              <a:tblPr firstRow="1" bandRow="1">
                <a:tableStyleId>{5C22544A-7EE6-4342-B048-85BDC9FD1C3A}</a:tableStyleId>
              </a:tblPr>
              <a:tblGrid>
                <a:gridCol w="1763486">
                  <a:extLst>
                    <a:ext uri="{9D8B030D-6E8A-4147-A177-3AD203B41FA5}">
                      <a16:colId xmlns:a16="http://schemas.microsoft.com/office/drawing/2014/main" val="1661273495"/>
                    </a:ext>
                  </a:extLst>
                </a:gridCol>
                <a:gridCol w="1647371">
                  <a:extLst>
                    <a:ext uri="{9D8B030D-6E8A-4147-A177-3AD203B41FA5}">
                      <a16:colId xmlns:a16="http://schemas.microsoft.com/office/drawing/2014/main" val="3213420676"/>
                    </a:ext>
                  </a:extLst>
                </a:gridCol>
                <a:gridCol w="1988458">
                  <a:extLst>
                    <a:ext uri="{9D8B030D-6E8A-4147-A177-3AD203B41FA5}">
                      <a16:colId xmlns:a16="http://schemas.microsoft.com/office/drawing/2014/main" val="4184755778"/>
                    </a:ext>
                  </a:extLst>
                </a:gridCol>
                <a:gridCol w="1621971">
                  <a:extLst>
                    <a:ext uri="{9D8B030D-6E8A-4147-A177-3AD203B41FA5}">
                      <a16:colId xmlns:a16="http://schemas.microsoft.com/office/drawing/2014/main" val="2552985802"/>
                    </a:ext>
                  </a:extLst>
                </a:gridCol>
                <a:gridCol w="1752600">
                  <a:extLst>
                    <a:ext uri="{9D8B030D-6E8A-4147-A177-3AD203B41FA5}">
                      <a16:colId xmlns:a16="http://schemas.microsoft.com/office/drawing/2014/main" val="1490542161"/>
                    </a:ext>
                  </a:extLst>
                </a:gridCol>
                <a:gridCol w="1752600">
                  <a:extLst>
                    <a:ext uri="{9D8B030D-6E8A-4147-A177-3AD203B41FA5}">
                      <a16:colId xmlns:a16="http://schemas.microsoft.com/office/drawing/2014/main" val="1645783203"/>
                    </a:ext>
                  </a:extLst>
                </a:gridCol>
              </a:tblGrid>
              <a:tr h="370840">
                <a:tc>
                  <a:txBody>
                    <a:bodyPr/>
                    <a:lstStyle/>
                    <a:p>
                      <a:pPr algn="ctr"/>
                      <a:r>
                        <a:rPr lang="en-US" dirty="0"/>
                        <a:t>Economic Stability</a:t>
                      </a:r>
                    </a:p>
                  </a:txBody>
                  <a:tcPr/>
                </a:tc>
                <a:tc>
                  <a:txBody>
                    <a:bodyPr/>
                    <a:lstStyle/>
                    <a:p>
                      <a:pPr algn="ctr"/>
                      <a:r>
                        <a:rPr lang="en-US" dirty="0"/>
                        <a:t>Physical Environment</a:t>
                      </a:r>
                    </a:p>
                  </a:txBody>
                  <a:tcPr/>
                </a:tc>
                <a:tc>
                  <a:txBody>
                    <a:bodyPr/>
                    <a:lstStyle/>
                    <a:p>
                      <a:pPr algn="ctr"/>
                      <a:r>
                        <a:rPr lang="en-US" dirty="0"/>
                        <a:t>Education</a:t>
                      </a:r>
                    </a:p>
                  </a:txBody>
                  <a:tcPr/>
                </a:tc>
                <a:tc>
                  <a:txBody>
                    <a:bodyPr/>
                    <a:lstStyle/>
                    <a:p>
                      <a:pPr algn="ctr"/>
                      <a:r>
                        <a:rPr lang="en-US" dirty="0"/>
                        <a:t>Food</a:t>
                      </a:r>
                    </a:p>
                  </a:txBody>
                  <a:tcPr/>
                </a:tc>
                <a:tc>
                  <a:txBody>
                    <a:bodyPr/>
                    <a:lstStyle/>
                    <a:p>
                      <a:pPr algn="ctr"/>
                      <a:r>
                        <a:rPr lang="en-US" dirty="0"/>
                        <a:t>Social</a:t>
                      </a:r>
                      <a:r>
                        <a:rPr lang="en-US" baseline="0" dirty="0"/>
                        <a:t> Supports</a:t>
                      </a:r>
                      <a:endParaRPr lang="en-US" dirty="0"/>
                    </a:p>
                  </a:txBody>
                  <a:tcPr/>
                </a:tc>
                <a:tc>
                  <a:txBody>
                    <a:bodyPr/>
                    <a:lstStyle/>
                    <a:p>
                      <a:pPr algn="ctr"/>
                      <a:r>
                        <a:rPr lang="en-US" dirty="0"/>
                        <a:t>Health Care</a:t>
                      </a:r>
                    </a:p>
                  </a:txBody>
                  <a:tcPr/>
                </a:tc>
                <a:extLst>
                  <a:ext uri="{0D108BD9-81ED-4DB2-BD59-A6C34878D82A}">
                    <a16:rowId xmlns:a16="http://schemas.microsoft.com/office/drawing/2014/main" val="1875150816"/>
                  </a:ext>
                </a:extLst>
              </a:tr>
              <a:tr h="2154146">
                <a:tc>
                  <a:txBody>
                    <a:bodyPr/>
                    <a:lstStyle/>
                    <a:p>
                      <a:pPr algn="ctr"/>
                      <a:r>
                        <a:rPr lang="en-US" dirty="0"/>
                        <a:t>Employment</a:t>
                      </a:r>
                    </a:p>
                    <a:p>
                      <a:pPr algn="ctr"/>
                      <a:endParaRPr lang="en-US" dirty="0"/>
                    </a:p>
                    <a:p>
                      <a:pPr algn="ctr"/>
                      <a:r>
                        <a:rPr lang="en-US" dirty="0"/>
                        <a:t>Income</a:t>
                      </a:r>
                    </a:p>
                    <a:p>
                      <a:pPr algn="ctr"/>
                      <a:endParaRPr lang="en-US" dirty="0"/>
                    </a:p>
                    <a:p>
                      <a:pPr algn="ctr"/>
                      <a:r>
                        <a:rPr lang="en-US" dirty="0"/>
                        <a:t>Expenses</a:t>
                      </a:r>
                    </a:p>
                    <a:p>
                      <a:pPr algn="ctr"/>
                      <a:endParaRPr lang="en-US" dirty="0"/>
                    </a:p>
                    <a:p>
                      <a:pPr algn="ctr"/>
                      <a:r>
                        <a:rPr lang="en-US" dirty="0"/>
                        <a:t>Debt</a:t>
                      </a:r>
                    </a:p>
                  </a:txBody>
                  <a:tcPr/>
                </a:tc>
                <a:tc>
                  <a:txBody>
                    <a:bodyPr/>
                    <a:lstStyle/>
                    <a:p>
                      <a:pPr algn="ctr"/>
                      <a:r>
                        <a:rPr lang="en-US" dirty="0"/>
                        <a:t>Housing</a:t>
                      </a:r>
                    </a:p>
                    <a:p>
                      <a:pPr algn="ctr"/>
                      <a:endParaRPr lang="en-US" dirty="0"/>
                    </a:p>
                    <a:p>
                      <a:pPr algn="ctr"/>
                      <a:r>
                        <a:rPr lang="en-US" dirty="0"/>
                        <a:t>Transportation</a:t>
                      </a:r>
                    </a:p>
                    <a:p>
                      <a:pPr algn="ctr"/>
                      <a:endParaRPr lang="en-US" dirty="0"/>
                    </a:p>
                    <a:p>
                      <a:pPr algn="ctr"/>
                      <a:r>
                        <a:rPr lang="en-US" dirty="0"/>
                        <a:t>Safety</a:t>
                      </a:r>
                    </a:p>
                  </a:txBody>
                  <a:tcPr/>
                </a:tc>
                <a:tc>
                  <a:txBody>
                    <a:bodyPr/>
                    <a:lstStyle/>
                    <a:p>
                      <a:pPr algn="ctr"/>
                      <a:r>
                        <a:rPr lang="en-US" dirty="0"/>
                        <a:t>Early Childhood</a:t>
                      </a:r>
                      <a:r>
                        <a:rPr lang="en-US" baseline="0" dirty="0"/>
                        <a:t> Education</a:t>
                      </a:r>
                    </a:p>
                    <a:p>
                      <a:pPr algn="ctr"/>
                      <a:endParaRPr lang="en-US" baseline="0" dirty="0"/>
                    </a:p>
                    <a:p>
                      <a:pPr algn="ctr"/>
                      <a:r>
                        <a:rPr lang="en-US" baseline="0" dirty="0"/>
                        <a:t>Vocational Training</a:t>
                      </a:r>
                    </a:p>
                    <a:p>
                      <a:pPr algn="ctr"/>
                      <a:endParaRPr lang="en-US" baseline="0" dirty="0"/>
                    </a:p>
                    <a:p>
                      <a:pPr algn="ctr"/>
                      <a:r>
                        <a:rPr lang="en-US" baseline="0" dirty="0"/>
                        <a:t>Higher Education</a:t>
                      </a:r>
                      <a:endParaRPr lang="en-US" dirty="0"/>
                    </a:p>
                  </a:txBody>
                  <a:tcPr/>
                </a:tc>
                <a:tc>
                  <a:txBody>
                    <a:bodyPr/>
                    <a:lstStyle/>
                    <a:p>
                      <a:pPr algn="ctr"/>
                      <a:r>
                        <a:rPr lang="en-US" dirty="0"/>
                        <a:t>Food Security</a:t>
                      </a:r>
                    </a:p>
                    <a:p>
                      <a:pPr algn="ctr"/>
                      <a:endParaRPr lang="en-US" dirty="0"/>
                    </a:p>
                    <a:p>
                      <a:pPr algn="ctr"/>
                      <a:r>
                        <a:rPr lang="en-US" dirty="0"/>
                        <a:t>Access to Healthy</a:t>
                      </a:r>
                      <a:r>
                        <a:rPr lang="en-US" baseline="0" dirty="0"/>
                        <a:t> Options</a:t>
                      </a:r>
                      <a:endParaRPr lang="en-US" dirty="0"/>
                    </a:p>
                  </a:txBody>
                  <a:tcPr/>
                </a:tc>
                <a:tc>
                  <a:txBody>
                    <a:bodyPr/>
                    <a:lstStyle/>
                    <a:p>
                      <a:pPr algn="ctr"/>
                      <a:r>
                        <a:rPr lang="en-US" dirty="0"/>
                        <a:t>Social</a:t>
                      </a:r>
                      <a:r>
                        <a:rPr lang="en-US" baseline="0" dirty="0"/>
                        <a:t> Integration</a:t>
                      </a:r>
                    </a:p>
                    <a:p>
                      <a:pPr algn="ctr"/>
                      <a:endParaRPr lang="en-US" baseline="0" dirty="0"/>
                    </a:p>
                    <a:p>
                      <a:pPr algn="ctr"/>
                      <a:r>
                        <a:rPr lang="en-US" baseline="0" dirty="0"/>
                        <a:t>Support Systems</a:t>
                      </a:r>
                    </a:p>
                    <a:p>
                      <a:pPr algn="ctr"/>
                      <a:endParaRPr lang="en-US" baseline="0" dirty="0"/>
                    </a:p>
                    <a:p>
                      <a:pPr algn="ctr"/>
                      <a:r>
                        <a:rPr lang="en-US" baseline="0" dirty="0"/>
                        <a:t>Community Engagement</a:t>
                      </a:r>
                      <a:endParaRPr lang="en-US" dirty="0"/>
                    </a:p>
                  </a:txBody>
                  <a:tcPr/>
                </a:tc>
                <a:tc>
                  <a:txBody>
                    <a:bodyPr/>
                    <a:lstStyle/>
                    <a:p>
                      <a:pPr algn="ctr"/>
                      <a:r>
                        <a:rPr lang="en-US" dirty="0"/>
                        <a:t>Health Coverage</a:t>
                      </a:r>
                    </a:p>
                    <a:p>
                      <a:pPr algn="ctr"/>
                      <a:endParaRPr lang="en-US" dirty="0"/>
                    </a:p>
                    <a:p>
                      <a:pPr algn="ctr"/>
                      <a:r>
                        <a:rPr lang="en-US" dirty="0"/>
                        <a:t>Provider</a:t>
                      </a:r>
                      <a:r>
                        <a:rPr lang="en-US" baseline="0" dirty="0"/>
                        <a:t> Availability</a:t>
                      </a:r>
                    </a:p>
                    <a:p>
                      <a:pPr algn="ctr"/>
                      <a:endParaRPr lang="en-US" baseline="0" dirty="0"/>
                    </a:p>
                    <a:p>
                      <a:pPr algn="ctr"/>
                      <a:r>
                        <a:rPr lang="en-US" baseline="0" dirty="0"/>
                        <a:t>Quality of Care </a:t>
                      </a:r>
                      <a:endParaRPr lang="en-US" dirty="0"/>
                    </a:p>
                  </a:txBody>
                  <a:tcPr/>
                </a:tc>
                <a:extLst>
                  <a:ext uri="{0D108BD9-81ED-4DB2-BD59-A6C34878D82A}">
                    <a16:rowId xmlns:a16="http://schemas.microsoft.com/office/drawing/2014/main" val="1853688048"/>
                  </a:ext>
                </a:extLst>
              </a:tr>
            </a:tbl>
          </a:graphicData>
        </a:graphic>
      </p:graphicFrame>
      <p:sp>
        <p:nvSpPr>
          <p:cNvPr id="5" name="Arrow: Down 4"/>
          <p:cNvSpPr/>
          <p:nvPr/>
        </p:nvSpPr>
        <p:spPr>
          <a:xfrm>
            <a:off x="5994400" y="4833257"/>
            <a:ext cx="420915" cy="7257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616486" y="5934746"/>
            <a:ext cx="3176742" cy="800219"/>
          </a:xfrm>
          <a:prstGeom prst="rect">
            <a:avLst/>
          </a:prstGeom>
          <a:noFill/>
        </p:spPr>
        <p:txBody>
          <a:bodyPr wrap="square" rtlCol="0">
            <a:spAutoFit/>
          </a:bodyPr>
          <a:lstStyle/>
          <a:p>
            <a:r>
              <a:rPr lang="en-US" sz="2800" b="1" dirty="0">
                <a:latin typeface="Calibri Light" panose="020F0302020204030204" pitchFamily="34" charset="0"/>
              </a:rPr>
              <a:t>HEALTH OUTCOMES</a:t>
            </a:r>
          </a:p>
          <a:p>
            <a:endParaRPr lang="en-US" dirty="0"/>
          </a:p>
        </p:txBody>
      </p:sp>
    </p:spTree>
    <p:extLst>
      <p:ext uri="{BB962C8B-B14F-4D97-AF65-F5344CB8AC3E}">
        <p14:creationId xmlns:p14="http://schemas.microsoft.com/office/powerpoint/2010/main" val="1374244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DCF Promising Practices</a:t>
            </a:r>
          </a:p>
        </p:txBody>
      </p:sp>
      <p:sp>
        <p:nvSpPr>
          <p:cNvPr id="3" name="Content Placeholder 2"/>
          <p:cNvSpPr>
            <a:spLocks noGrp="1"/>
          </p:cNvSpPr>
          <p:nvPr>
            <p:ph idx="1"/>
          </p:nvPr>
        </p:nvSpPr>
        <p:spPr>
          <a:xfrm>
            <a:off x="363794" y="1455174"/>
            <a:ext cx="11513574" cy="5402826"/>
          </a:xfrm>
        </p:spPr>
        <p:txBody>
          <a:bodyPr>
            <a:normAutofit fontScale="85000" lnSpcReduction="20000"/>
          </a:bodyPr>
          <a:lstStyle/>
          <a:p>
            <a:pPr marL="0" indent="0">
              <a:lnSpc>
                <a:spcPct val="124000"/>
              </a:lnSpc>
              <a:buNone/>
            </a:pPr>
            <a:r>
              <a:rPr lang="en-US" sz="3300" dirty="0"/>
              <a:t>Vermont Rental Subsidy (VRS) Program is a rapid-rehousing intervention that allows households to pay 30% of their income toward monthly rent for 12 months.</a:t>
            </a:r>
          </a:p>
          <a:p>
            <a:pPr marL="0" indent="0">
              <a:lnSpc>
                <a:spcPct val="124000"/>
              </a:lnSpc>
              <a:buNone/>
            </a:pPr>
            <a:r>
              <a:rPr lang="en-US" sz="3300" u="sng" dirty="0"/>
              <a:t>Of these households</a:t>
            </a:r>
            <a:r>
              <a:rPr lang="en-US" sz="3300" dirty="0"/>
              <a:t>: 	</a:t>
            </a:r>
          </a:p>
          <a:p>
            <a:pPr marL="2232025"/>
            <a:r>
              <a:rPr lang="en-US" sz="3300" dirty="0"/>
              <a:t>33 households (25%) increased their earnings or found alternative housing</a:t>
            </a:r>
          </a:p>
          <a:p>
            <a:pPr marL="2232025">
              <a:buNone/>
            </a:pPr>
            <a:endParaRPr lang="en-US" sz="3300" dirty="0"/>
          </a:p>
          <a:p>
            <a:pPr marL="2232025"/>
            <a:r>
              <a:rPr lang="en-US" sz="3300" dirty="0"/>
              <a:t>66 households (49%) bridged to longer-term federal rental assistance programs</a:t>
            </a:r>
          </a:p>
          <a:p>
            <a:pPr marL="2232025"/>
            <a:endParaRPr lang="en-US" sz="3300" dirty="0"/>
          </a:p>
          <a:p>
            <a:pPr marL="2232025"/>
            <a:r>
              <a:rPr lang="en-US" sz="3300" dirty="0"/>
              <a:t>35 households (26%) were removed from program for non-compliance</a:t>
            </a:r>
          </a:p>
          <a:p>
            <a:pPr marL="0" indent="0">
              <a:buNone/>
            </a:pPr>
            <a:endParaRPr lang="en-US" dirty="0"/>
          </a:p>
        </p:txBody>
      </p:sp>
    </p:spTree>
    <p:extLst>
      <p:ext uri="{BB962C8B-B14F-4D97-AF65-F5344CB8AC3E}">
        <p14:creationId xmlns:p14="http://schemas.microsoft.com/office/powerpoint/2010/main" val="4016713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Value of Stable Housing</a:t>
            </a:r>
          </a:p>
        </p:txBody>
      </p:sp>
      <p:sp>
        <p:nvSpPr>
          <p:cNvPr id="3" name="Content Placeholder 2"/>
          <p:cNvSpPr>
            <a:spLocks noGrp="1"/>
          </p:cNvSpPr>
          <p:nvPr>
            <p:ph idx="1"/>
          </p:nvPr>
        </p:nvSpPr>
        <p:spPr>
          <a:xfrm>
            <a:off x="838200" y="1825625"/>
            <a:ext cx="10515600" cy="4860310"/>
          </a:xfrm>
        </p:spPr>
        <p:txBody>
          <a:bodyPr>
            <a:normAutofit/>
          </a:bodyPr>
          <a:lstStyle/>
          <a:p>
            <a:pPr marL="0" indent="0">
              <a:buNone/>
            </a:pPr>
            <a:r>
              <a:rPr lang="en-US" dirty="0"/>
              <a:t>AHS study of 134 VRS households found that over the two-year period from homelessness to housing stability, Medicaid costs for:</a:t>
            </a:r>
          </a:p>
          <a:p>
            <a:pPr marL="2232025">
              <a:spcAft>
                <a:spcPts val="1200"/>
              </a:spcAft>
              <a:tabLst>
                <a:tab pos="3205163" algn="l"/>
              </a:tabLst>
            </a:pPr>
            <a:r>
              <a:rPr lang="en-US" dirty="0"/>
              <a:t>Emergency, inpatient and observation status care 	among family members declined by $196,561 or 	51% below baseline, and </a:t>
            </a:r>
          </a:p>
          <a:p>
            <a:pPr marL="2232025">
              <a:spcAft>
                <a:spcPts val="1200"/>
              </a:spcAft>
              <a:tabLst>
                <a:tab pos="3205163" algn="l"/>
              </a:tabLst>
            </a:pPr>
            <a:r>
              <a:rPr lang="en-US" dirty="0"/>
              <a:t>Preventive and primary care among family members 		declined by $55,257 or 11% below baseline.</a:t>
            </a:r>
          </a:p>
          <a:p>
            <a:pPr marL="0" indent="0" algn="ctr">
              <a:spcAft>
                <a:spcPts val="1200"/>
              </a:spcAft>
              <a:buNone/>
            </a:pPr>
            <a:endParaRPr lang="en-US" sz="1800" dirty="0"/>
          </a:p>
          <a:p>
            <a:pPr marL="0" indent="0" algn="ctr">
              <a:buNone/>
            </a:pPr>
            <a:r>
              <a:rPr lang="en-US" sz="1800" dirty="0">
                <a:hlinkClick r:id="rId3"/>
              </a:rPr>
              <a:t>http://humanservices.vermont.gov/departments/value-of-stable-housing</a:t>
            </a:r>
            <a:endParaRPr lang="en-US" sz="18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41276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Next Steps</a:t>
            </a:r>
          </a:p>
        </p:txBody>
      </p:sp>
      <p:sp>
        <p:nvSpPr>
          <p:cNvPr id="3" name="Content Placeholder 2"/>
          <p:cNvSpPr>
            <a:spLocks noGrp="1"/>
          </p:cNvSpPr>
          <p:nvPr>
            <p:ph idx="1"/>
          </p:nvPr>
        </p:nvSpPr>
        <p:spPr>
          <a:xfrm>
            <a:off x="294969" y="1524000"/>
            <a:ext cx="11621728" cy="5132439"/>
          </a:xfrm>
        </p:spPr>
        <p:txBody>
          <a:bodyPr>
            <a:normAutofit/>
          </a:bodyPr>
          <a:lstStyle/>
          <a:p>
            <a:pPr marL="0" indent="0" algn="ctr">
              <a:buNone/>
            </a:pPr>
            <a:endParaRPr lang="en-US" dirty="0"/>
          </a:p>
          <a:p>
            <a:pPr marL="0" indent="0">
              <a:buNone/>
            </a:pPr>
            <a:r>
              <a:rPr lang="en-US" dirty="0"/>
              <a:t>			Accelerating Vermont’s Effort to End Homelessness</a:t>
            </a:r>
          </a:p>
          <a:p>
            <a:pPr marL="0" indent="0">
              <a:spcAft>
                <a:spcPts val="1200"/>
              </a:spcAft>
              <a:buNone/>
            </a:pPr>
            <a:r>
              <a:rPr lang="en-US" dirty="0"/>
              <a:t>			Assessment of the state’s current systems and resources</a:t>
            </a:r>
          </a:p>
          <a:p>
            <a:pPr marL="0" indent="0">
              <a:spcAft>
                <a:spcPts val="1200"/>
              </a:spcAft>
              <a:buNone/>
            </a:pPr>
            <a:r>
              <a:rPr lang="en-US" dirty="0"/>
              <a:t>			Development of a Comprehensive Roadmap </a:t>
            </a:r>
          </a:p>
          <a:p>
            <a:pPr marL="0" indent="0">
              <a:spcAft>
                <a:spcPts val="1200"/>
              </a:spcAft>
              <a:buNone/>
            </a:pPr>
            <a:r>
              <a:rPr lang="en-US" dirty="0"/>
              <a:t>			Report to the Legislature with Recommendations</a:t>
            </a:r>
          </a:p>
          <a:p>
            <a:pPr marL="0" indent="0">
              <a:spcAft>
                <a:spcPts val="1200"/>
              </a:spcAft>
              <a:buNone/>
            </a:pPr>
            <a:endParaRPr lang="en-US" dirty="0"/>
          </a:p>
          <a:p>
            <a:pPr marL="0" indent="0">
              <a:buNone/>
            </a:pPr>
            <a:endParaRPr lang="en-US" dirty="0"/>
          </a:p>
          <a:p>
            <a:pPr marL="0" indent="0" algn="ctr">
              <a:buNone/>
            </a:pPr>
            <a:r>
              <a:rPr lang="en-US" dirty="0"/>
              <a:t>Final Report Due December 2016</a:t>
            </a:r>
          </a:p>
        </p:txBody>
      </p:sp>
      <p:sp>
        <p:nvSpPr>
          <p:cNvPr id="4" name="Star: 5 Points 3"/>
          <p:cNvSpPr/>
          <p:nvPr/>
        </p:nvSpPr>
        <p:spPr>
          <a:xfrm>
            <a:off x="2428568" y="1854803"/>
            <a:ext cx="412955" cy="4920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tar: 5 Points 4"/>
          <p:cNvSpPr/>
          <p:nvPr/>
        </p:nvSpPr>
        <p:spPr>
          <a:xfrm>
            <a:off x="2428568" y="2452268"/>
            <a:ext cx="412955" cy="4920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tar: 5 Points 5"/>
          <p:cNvSpPr/>
          <p:nvPr/>
        </p:nvSpPr>
        <p:spPr>
          <a:xfrm>
            <a:off x="2428568" y="3074312"/>
            <a:ext cx="412955" cy="4920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tar: 5 Points 6"/>
          <p:cNvSpPr/>
          <p:nvPr/>
        </p:nvSpPr>
        <p:spPr>
          <a:xfrm>
            <a:off x="2428567" y="3788333"/>
            <a:ext cx="412955" cy="49207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922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a:t>
            </a:r>
            <a:r>
              <a:rPr lang="en-US" b="1" dirty="0"/>
              <a:t>Homelessness and Health</a:t>
            </a:r>
          </a:p>
        </p:txBody>
      </p:sp>
      <p:sp>
        <p:nvSpPr>
          <p:cNvPr id="3" name="Content Placeholder 2"/>
          <p:cNvSpPr>
            <a:spLocks noGrp="1"/>
          </p:cNvSpPr>
          <p:nvPr>
            <p:ph idx="1"/>
          </p:nvPr>
        </p:nvSpPr>
        <p:spPr>
          <a:xfrm>
            <a:off x="838200" y="1770761"/>
            <a:ext cx="10515600" cy="4351338"/>
          </a:xfrm>
        </p:spPr>
        <p:txBody>
          <a:bodyPr/>
          <a:lstStyle/>
          <a:p>
            <a:pPr marL="0" indent="0">
              <a:buNone/>
            </a:pPr>
            <a:r>
              <a:rPr lang="en-US" dirty="0"/>
              <a:t>Homeless individuals have higher rates of acute and chronic illness when compared to non-homeless individuals.</a:t>
            </a:r>
          </a:p>
          <a:p>
            <a:pPr marL="0" indent="0">
              <a:buNone/>
            </a:pPr>
            <a:endParaRPr lang="en-US" dirty="0"/>
          </a:p>
          <a:p>
            <a:pPr marL="3200400">
              <a:tabLst>
                <a:tab pos="3200400" algn="l"/>
              </a:tabLst>
            </a:pPr>
            <a:r>
              <a:rPr lang="en-US" dirty="0"/>
              <a:t>Pre-existing health conditions</a:t>
            </a:r>
          </a:p>
          <a:p>
            <a:pPr marL="3200400">
              <a:tabLst>
                <a:tab pos="3200400" algn="l"/>
              </a:tabLst>
            </a:pPr>
            <a:r>
              <a:rPr lang="en-US" dirty="0"/>
              <a:t>New health problems</a:t>
            </a:r>
          </a:p>
          <a:p>
            <a:pPr marL="3200400">
              <a:tabLst>
                <a:tab pos="3200400" algn="l"/>
              </a:tabLst>
            </a:pPr>
            <a:r>
              <a:rPr lang="en-US" dirty="0"/>
              <a:t>Behavioral health issues		</a:t>
            </a:r>
          </a:p>
          <a:p>
            <a:pPr marL="0" indent="0">
              <a:buNone/>
            </a:pPr>
            <a:endParaRPr lang="en-US" dirty="0"/>
          </a:p>
          <a:p>
            <a:pPr marL="1371600" lvl="3" indent="0">
              <a:buNone/>
            </a:pPr>
            <a:endParaRPr lang="en-US" dirty="0"/>
          </a:p>
          <a:p>
            <a:pPr marL="0" indent="0">
              <a:buNone/>
            </a:pPr>
            <a:r>
              <a:rPr lang="en-US" dirty="0"/>
              <a:t>						</a:t>
            </a:r>
            <a:r>
              <a:rPr lang="en-US" sz="1800" dirty="0"/>
              <a:t>(National Health Care for the Homeless Council)</a:t>
            </a:r>
            <a:endParaRPr lang="en-US" dirty="0"/>
          </a:p>
        </p:txBody>
      </p:sp>
    </p:spTree>
    <p:extLst>
      <p:ext uri="{BB962C8B-B14F-4D97-AF65-F5344CB8AC3E}">
        <p14:creationId xmlns:p14="http://schemas.microsoft.com/office/powerpoint/2010/main" val="3844039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a:t>
            </a:r>
            <a:br>
              <a:rPr lang="en-US" dirty="0"/>
            </a:br>
            <a:r>
              <a:rPr lang="en-US" b="1" dirty="0"/>
              <a:t>Agency of Human Services’</a:t>
            </a:r>
            <a:br>
              <a:rPr lang="en-US" b="1" dirty="0"/>
            </a:br>
            <a:r>
              <a:rPr lang="en-US" b="1" dirty="0"/>
              <a:t>Blueprint to End Family Homelessness by 2020 </a:t>
            </a:r>
            <a:br>
              <a:rPr lang="en-US" dirty="0"/>
            </a:br>
            <a:endParaRPr lang="en-US" dirty="0"/>
          </a:p>
        </p:txBody>
      </p:sp>
      <p:sp>
        <p:nvSpPr>
          <p:cNvPr id="3" name="Content Placeholder 2"/>
          <p:cNvSpPr>
            <a:spLocks noGrp="1"/>
          </p:cNvSpPr>
          <p:nvPr>
            <p:ph idx="1"/>
          </p:nvPr>
        </p:nvSpPr>
        <p:spPr>
          <a:xfrm>
            <a:off x="838200" y="2073275"/>
            <a:ext cx="10728960" cy="4351338"/>
          </a:xfrm>
        </p:spPr>
        <p:txBody>
          <a:bodyPr>
            <a:normAutofit lnSpcReduction="10000"/>
          </a:bodyPr>
          <a:lstStyle/>
          <a:p>
            <a:r>
              <a:rPr lang="en-US" dirty="0"/>
              <a:t>Adopts the national “Family Connection” framework on homelessness. </a:t>
            </a:r>
          </a:p>
          <a:p>
            <a:pPr marL="0" indent="0">
              <a:buNone/>
            </a:pPr>
            <a:endParaRPr lang="en-US" dirty="0"/>
          </a:p>
          <a:p>
            <a:r>
              <a:rPr lang="en-US" dirty="0"/>
              <a:t>Brings together supportive services, housing and rental assistance to improve housing stability for families, landlords and communities.</a:t>
            </a:r>
          </a:p>
          <a:p>
            <a:pPr marL="0" indent="0">
              <a:buNone/>
            </a:pPr>
            <a:endParaRPr lang="en-US" dirty="0"/>
          </a:p>
          <a:p>
            <a:r>
              <a:rPr lang="en-US" dirty="0"/>
              <a:t>Constructs and rehabilitates affordable rental housing for households with extremely low incomes; accessible to families/individuals who have experienced homelessness.</a:t>
            </a:r>
          </a:p>
          <a:p>
            <a:pPr marL="0" indent="0" algn="ctr">
              <a:buNone/>
            </a:pPr>
            <a:endParaRPr lang="en-US" sz="1600" dirty="0"/>
          </a:p>
          <a:p>
            <a:pPr marL="0" indent="0" algn="ctr">
              <a:buNone/>
            </a:pPr>
            <a:r>
              <a:rPr lang="en-US" sz="1600" b="1" dirty="0">
                <a:hlinkClick r:id="rId3"/>
              </a:rPr>
              <a:t>http://humanservices.vermont.gov/end-family-homelessness/overview-ending-family-homelessness-in-vermont</a:t>
            </a:r>
            <a:endParaRPr lang="en-US" sz="1600" b="1" dirty="0"/>
          </a:p>
        </p:txBody>
      </p:sp>
    </p:spTree>
    <p:extLst>
      <p:ext uri="{BB962C8B-B14F-4D97-AF65-F5344CB8AC3E}">
        <p14:creationId xmlns:p14="http://schemas.microsoft.com/office/powerpoint/2010/main" val="1294455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DCF’s Emergency Housing Program</a:t>
            </a:r>
          </a:p>
        </p:txBody>
      </p:sp>
      <p:sp>
        <p:nvSpPr>
          <p:cNvPr id="3" name="Content Placeholder 2"/>
          <p:cNvSpPr>
            <a:spLocks noGrp="1"/>
          </p:cNvSpPr>
          <p:nvPr>
            <p:ph idx="1"/>
          </p:nvPr>
        </p:nvSpPr>
        <p:spPr/>
        <p:txBody>
          <a:bodyPr/>
          <a:lstStyle/>
          <a:p>
            <a:pPr marL="0" indent="0">
              <a:buNone/>
            </a:pPr>
            <a:r>
              <a:rPr lang="en-US" dirty="0"/>
              <a:t>In Vermont, the homeless are served through the DCF General Assistance Program which provides emergency housing to the following individuals and families:</a:t>
            </a:r>
          </a:p>
          <a:p>
            <a:pPr marL="0" indent="0">
              <a:buNone/>
            </a:pPr>
            <a:endParaRPr lang="en-US" dirty="0"/>
          </a:p>
          <a:p>
            <a:pPr marL="3200400"/>
            <a:r>
              <a:rPr lang="en-US" dirty="0"/>
              <a:t>Vulnerable Populations</a:t>
            </a:r>
          </a:p>
          <a:p>
            <a:pPr marL="3200400">
              <a:tabLst>
                <a:tab pos="3484563" algn="l"/>
              </a:tabLst>
            </a:pPr>
            <a:r>
              <a:rPr lang="en-US" dirty="0"/>
              <a:t>Catastrophic Situations including victims 	fleeing domestic violence </a:t>
            </a:r>
          </a:p>
          <a:p>
            <a:pPr marL="3200400"/>
            <a:r>
              <a:rPr lang="en-US" dirty="0"/>
              <a:t>Cold Weather Exception</a:t>
            </a:r>
          </a:p>
        </p:txBody>
      </p:sp>
    </p:spTree>
    <p:extLst>
      <p:ext uri="{BB962C8B-B14F-4D97-AF65-F5344CB8AC3E}">
        <p14:creationId xmlns:p14="http://schemas.microsoft.com/office/powerpoint/2010/main" val="3784425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DCF’s Emergency Housing Program</a:t>
            </a:r>
          </a:p>
        </p:txBody>
      </p:sp>
      <p:sp>
        <p:nvSpPr>
          <p:cNvPr id="3" name="Content Placeholder 2"/>
          <p:cNvSpPr>
            <a:spLocks noGrp="1"/>
          </p:cNvSpPr>
          <p:nvPr>
            <p:ph idx="1"/>
          </p:nvPr>
        </p:nvSpPr>
        <p:spPr/>
        <p:txBody>
          <a:bodyPr/>
          <a:lstStyle/>
          <a:p>
            <a:pPr marL="0" indent="0">
              <a:buNone/>
            </a:pPr>
            <a:r>
              <a:rPr lang="en-US" dirty="0"/>
              <a:t>Vermont’s historical reliance on motels to provide emergency housing had many drawbacks:</a:t>
            </a:r>
          </a:p>
          <a:p>
            <a:pPr marL="0" indent="0">
              <a:buNone/>
            </a:pPr>
            <a:r>
              <a:rPr lang="en-US" dirty="0"/>
              <a:t> 	</a:t>
            </a:r>
          </a:p>
          <a:p>
            <a:pPr marL="2971800">
              <a:tabLst>
                <a:tab pos="3200400" algn="l"/>
              </a:tabLst>
            </a:pPr>
            <a:r>
              <a:rPr lang="en-US" dirty="0"/>
              <a:t>Limited access to case management and other 	support services</a:t>
            </a:r>
          </a:p>
          <a:p>
            <a:pPr marL="2971800">
              <a:tabLst>
                <a:tab pos="3200400" algn="l"/>
              </a:tabLst>
            </a:pPr>
            <a:r>
              <a:rPr lang="en-US" dirty="0"/>
              <a:t>Challenging living conditions for families and 	children</a:t>
            </a:r>
          </a:p>
          <a:p>
            <a:pPr marL="2971800">
              <a:tabLst>
                <a:tab pos="3200400" algn="l"/>
              </a:tabLst>
            </a:pPr>
            <a:r>
              <a:rPr lang="en-US" dirty="0"/>
              <a:t>Lack of food storage and preparation	</a:t>
            </a:r>
          </a:p>
          <a:p>
            <a:pPr marL="0" indent="0">
              <a:buNone/>
            </a:pPr>
            <a:endParaRPr lang="en-US" dirty="0"/>
          </a:p>
        </p:txBody>
      </p:sp>
    </p:spTree>
    <p:extLst>
      <p:ext uri="{BB962C8B-B14F-4D97-AF65-F5344CB8AC3E}">
        <p14:creationId xmlns:p14="http://schemas.microsoft.com/office/powerpoint/2010/main" val="1076387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DCF’s Emergency Housing Program</a:t>
            </a:r>
          </a:p>
        </p:txBody>
      </p:sp>
      <p:sp>
        <p:nvSpPr>
          <p:cNvPr id="3" name="Content Placeholder 2"/>
          <p:cNvSpPr>
            <a:spLocks noGrp="1"/>
          </p:cNvSpPr>
          <p:nvPr>
            <p:ph idx="1"/>
          </p:nvPr>
        </p:nvSpPr>
        <p:spPr/>
        <p:txBody>
          <a:bodyPr/>
          <a:lstStyle/>
          <a:p>
            <a:pPr marL="0" indent="0" algn="ctr">
              <a:buNone/>
            </a:pPr>
            <a:r>
              <a:rPr lang="en-US" dirty="0"/>
              <a:t>The number of Vermonters needing emergency shelter steadily rose  from 2011 – 2015:</a:t>
            </a:r>
          </a:p>
          <a:p>
            <a:pPr marL="0" indent="0" algn="ctr">
              <a:buNone/>
            </a:pPr>
            <a:endParaRPr lang="en-US" dirty="0"/>
          </a:p>
          <a:p>
            <a:pPr marL="0" indent="0" algn="ctr">
              <a:buNone/>
            </a:pPr>
            <a:endParaRPr lang="en-US" dirty="0"/>
          </a:p>
          <a:p>
            <a:pPr marL="0" indent="0" algn="ctr">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667041103"/>
              </p:ext>
            </p:extLst>
          </p:nvPr>
        </p:nvGraphicFramePr>
        <p:xfrm>
          <a:off x="2317531" y="3100259"/>
          <a:ext cx="7794296" cy="2743200"/>
        </p:xfrm>
        <a:graphic>
          <a:graphicData uri="http://schemas.openxmlformats.org/drawingml/2006/table">
            <a:tbl>
              <a:tblPr firstRow="1" bandRow="1">
                <a:tableStyleId>{5C22544A-7EE6-4342-B048-85BDC9FD1C3A}</a:tableStyleId>
              </a:tblPr>
              <a:tblGrid>
                <a:gridCol w="2375630">
                  <a:extLst>
                    <a:ext uri="{9D8B030D-6E8A-4147-A177-3AD203B41FA5}">
                      <a16:colId xmlns:a16="http://schemas.microsoft.com/office/drawing/2014/main" val="65965026"/>
                    </a:ext>
                  </a:extLst>
                </a:gridCol>
                <a:gridCol w="2709333">
                  <a:extLst>
                    <a:ext uri="{9D8B030D-6E8A-4147-A177-3AD203B41FA5}">
                      <a16:colId xmlns:a16="http://schemas.microsoft.com/office/drawing/2014/main" val="608144002"/>
                    </a:ext>
                  </a:extLst>
                </a:gridCol>
                <a:gridCol w="2709333">
                  <a:extLst>
                    <a:ext uri="{9D8B030D-6E8A-4147-A177-3AD203B41FA5}">
                      <a16:colId xmlns:a16="http://schemas.microsoft.com/office/drawing/2014/main" val="3914733376"/>
                    </a:ext>
                  </a:extLst>
                </a:gridCol>
              </a:tblGrid>
              <a:tr h="370840">
                <a:tc>
                  <a:txBody>
                    <a:bodyPr/>
                    <a:lstStyle/>
                    <a:p>
                      <a:pPr algn="ctr"/>
                      <a:r>
                        <a:rPr lang="en-US" sz="2400" dirty="0"/>
                        <a:t> Fiscal</a:t>
                      </a:r>
                      <a:r>
                        <a:rPr lang="en-US" sz="2400" baseline="0" dirty="0"/>
                        <a:t> Year</a:t>
                      </a:r>
                      <a:endParaRPr lang="en-US" sz="2400" dirty="0"/>
                    </a:p>
                  </a:txBody>
                  <a:tcPr/>
                </a:tc>
                <a:tc>
                  <a:txBody>
                    <a:bodyPr/>
                    <a:lstStyle/>
                    <a:p>
                      <a:pPr algn="ctr"/>
                      <a:r>
                        <a:rPr lang="en-US" sz="2400" dirty="0"/>
                        <a:t># of Unique Cases</a:t>
                      </a:r>
                    </a:p>
                  </a:txBody>
                  <a:tcPr/>
                </a:tc>
                <a:tc>
                  <a:txBody>
                    <a:bodyPr/>
                    <a:lstStyle/>
                    <a:p>
                      <a:pPr algn="ctr"/>
                      <a:r>
                        <a:rPr lang="en-US" sz="2400" dirty="0"/>
                        <a:t># of Days</a:t>
                      </a:r>
                    </a:p>
                  </a:txBody>
                  <a:tcPr/>
                </a:tc>
                <a:extLst>
                  <a:ext uri="{0D108BD9-81ED-4DB2-BD59-A6C34878D82A}">
                    <a16:rowId xmlns:a16="http://schemas.microsoft.com/office/drawing/2014/main" val="2013648088"/>
                  </a:ext>
                </a:extLst>
              </a:tr>
              <a:tr h="370840">
                <a:tc>
                  <a:txBody>
                    <a:bodyPr/>
                    <a:lstStyle/>
                    <a:p>
                      <a:pPr algn="ctr"/>
                      <a:r>
                        <a:rPr lang="en-US" sz="2400" dirty="0"/>
                        <a:t>2011</a:t>
                      </a:r>
                    </a:p>
                  </a:txBody>
                  <a:tcPr/>
                </a:tc>
                <a:tc>
                  <a:txBody>
                    <a:bodyPr/>
                    <a:lstStyle/>
                    <a:p>
                      <a:pPr algn="ctr"/>
                      <a:r>
                        <a:rPr lang="en-US" sz="2400" dirty="0"/>
                        <a:t>1448</a:t>
                      </a:r>
                    </a:p>
                  </a:txBody>
                  <a:tcPr/>
                </a:tc>
                <a:tc>
                  <a:txBody>
                    <a:bodyPr/>
                    <a:lstStyle/>
                    <a:p>
                      <a:pPr algn="ctr"/>
                      <a:r>
                        <a:rPr lang="en-US" sz="2400" dirty="0"/>
                        <a:t>31,934</a:t>
                      </a:r>
                    </a:p>
                  </a:txBody>
                  <a:tcPr/>
                </a:tc>
                <a:extLst>
                  <a:ext uri="{0D108BD9-81ED-4DB2-BD59-A6C34878D82A}">
                    <a16:rowId xmlns:a16="http://schemas.microsoft.com/office/drawing/2014/main" val="3210460595"/>
                  </a:ext>
                </a:extLst>
              </a:tr>
              <a:tr h="370840">
                <a:tc>
                  <a:txBody>
                    <a:bodyPr/>
                    <a:lstStyle/>
                    <a:p>
                      <a:pPr algn="ctr"/>
                      <a:r>
                        <a:rPr lang="en-US" sz="2400" dirty="0"/>
                        <a:t>2012</a:t>
                      </a:r>
                    </a:p>
                  </a:txBody>
                  <a:tcPr/>
                </a:tc>
                <a:tc>
                  <a:txBody>
                    <a:bodyPr/>
                    <a:lstStyle/>
                    <a:p>
                      <a:pPr algn="ctr"/>
                      <a:r>
                        <a:rPr lang="en-US" sz="2400" dirty="0"/>
                        <a:t>1954</a:t>
                      </a:r>
                    </a:p>
                  </a:txBody>
                  <a:tcPr/>
                </a:tc>
                <a:tc>
                  <a:txBody>
                    <a:bodyPr/>
                    <a:lstStyle/>
                    <a:p>
                      <a:pPr algn="ctr"/>
                      <a:r>
                        <a:rPr lang="en-US" sz="2400" dirty="0"/>
                        <a:t>38,350</a:t>
                      </a:r>
                    </a:p>
                  </a:txBody>
                  <a:tcPr/>
                </a:tc>
                <a:extLst>
                  <a:ext uri="{0D108BD9-81ED-4DB2-BD59-A6C34878D82A}">
                    <a16:rowId xmlns:a16="http://schemas.microsoft.com/office/drawing/2014/main" val="2789460688"/>
                  </a:ext>
                </a:extLst>
              </a:tr>
              <a:tr h="343456">
                <a:tc>
                  <a:txBody>
                    <a:bodyPr/>
                    <a:lstStyle/>
                    <a:p>
                      <a:pPr algn="ctr"/>
                      <a:r>
                        <a:rPr lang="en-US" sz="2400" dirty="0"/>
                        <a:t>2013</a:t>
                      </a:r>
                    </a:p>
                  </a:txBody>
                  <a:tcPr/>
                </a:tc>
                <a:tc>
                  <a:txBody>
                    <a:bodyPr/>
                    <a:lstStyle/>
                    <a:p>
                      <a:pPr algn="ctr"/>
                      <a:r>
                        <a:rPr lang="en-US" sz="2400" dirty="0"/>
                        <a:t>2851</a:t>
                      </a:r>
                    </a:p>
                  </a:txBody>
                  <a:tcPr/>
                </a:tc>
                <a:tc>
                  <a:txBody>
                    <a:bodyPr/>
                    <a:lstStyle/>
                    <a:p>
                      <a:pPr algn="ctr"/>
                      <a:r>
                        <a:rPr lang="en-US" sz="2400" dirty="0"/>
                        <a:t>71,770</a:t>
                      </a:r>
                    </a:p>
                  </a:txBody>
                  <a:tcPr/>
                </a:tc>
                <a:extLst>
                  <a:ext uri="{0D108BD9-81ED-4DB2-BD59-A6C34878D82A}">
                    <a16:rowId xmlns:a16="http://schemas.microsoft.com/office/drawing/2014/main" val="351344018"/>
                  </a:ext>
                </a:extLst>
              </a:tr>
              <a:tr h="370840">
                <a:tc>
                  <a:txBody>
                    <a:bodyPr/>
                    <a:lstStyle/>
                    <a:p>
                      <a:pPr algn="ctr"/>
                      <a:r>
                        <a:rPr lang="en-US" sz="2400" dirty="0"/>
                        <a:t>2014</a:t>
                      </a:r>
                    </a:p>
                  </a:txBody>
                  <a:tcPr/>
                </a:tc>
                <a:tc>
                  <a:txBody>
                    <a:bodyPr/>
                    <a:lstStyle/>
                    <a:p>
                      <a:pPr algn="ctr"/>
                      <a:r>
                        <a:rPr lang="en-US" sz="2400" dirty="0"/>
                        <a:t>2796</a:t>
                      </a:r>
                    </a:p>
                  </a:txBody>
                  <a:tcPr/>
                </a:tc>
                <a:tc>
                  <a:txBody>
                    <a:bodyPr/>
                    <a:lstStyle/>
                    <a:p>
                      <a:pPr algn="ctr"/>
                      <a:r>
                        <a:rPr lang="en-US" sz="2400" dirty="0"/>
                        <a:t>52,087</a:t>
                      </a:r>
                    </a:p>
                  </a:txBody>
                  <a:tcPr/>
                </a:tc>
                <a:extLst>
                  <a:ext uri="{0D108BD9-81ED-4DB2-BD59-A6C34878D82A}">
                    <a16:rowId xmlns:a16="http://schemas.microsoft.com/office/drawing/2014/main" val="2714685627"/>
                  </a:ext>
                </a:extLst>
              </a:tr>
              <a:tr h="370840">
                <a:tc>
                  <a:txBody>
                    <a:bodyPr/>
                    <a:lstStyle/>
                    <a:p>
                      <a:pPr algn="ctr"/>
                      <a:r>
                        <a:rPr lang="en-US" sz="2400" dirty="0"/>
                        <a:t>2015</a:t>
                      </a:r>
                    </a:p>
                  </a:txBody>
                  <a:tcPr/>
                </a:tc>
                <a:tc>
                  <a:txBody>
                    <a:bodyPr/>
                    <a:lstStyle/>
                    <a:p>
                      <a:pPr algn="ctr"/>
                      <a:r>
                        <a:rPr lang="en-US" sz="2400" dirty="0"/>
                        <a:t>2981</a:t>
                      </a:r>
                    </a:p>
                  </a:txBody>
                  <a:tcPr/>
                </a:tc>
                <a:tc>
                  <a:txBody>
                    <a:bodyPr/>
                    <a:lstStyle/>
                    <a:p>
                      <a:pPr algn="ctr"/>
                      <a:r>
                        <a:rPr lang="en-US" sz="2400" dirty="0"/>
                        <a:t>52,502</a:t>
                      </a:r>
                    </a:p>
                  </a:txBody>
                  <a:tcPr/>
                </a:tc>
                <a:extLst>
                  <a:ext uri="{0D108BD9-81ED-4DB2-BD59-A6C34878D82A}">
                    <a16:rowId xmlns:a16="http://schemas.microsoft.com/office/drawing/2014/main" val="2139794855"/>
                  </a:ext>
                </a:extLst>
              </a:tr>
            </a:tbl>
          </a:graphicData>
        </a:graphic>
      </p:graphicFrame>
    </p:spTree>
    <p:extLst>
      <p:ext uri="{BB962C8B-B14F-4D97-AF65-F5344CB8AC3E}">
        <p14:creationId xmlns:p14="http://schemas.microsoft.com/office/powerpoint/2010/main" val="22626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DCF’s Emergency Housing Program</a:t>
            </a:r>
          </a:p>
        </p:txBody>
      </p:sp>
      <p:sp>
        <p:nvSpPr>
          <p:cNvPr id="3" name="Content Placeholder 2"/>
          <p:cNvSpPr>
            <a:spLocks noGrp="1"/>
          </p:cNvSpPr>
          <p:nvPr>
            <p:ph idx="1"/>
          </p:nvPr>
        </p:nvSpPr>
        <p:spPr>
          <a:xfrm>
            <a:off x="838200" y="1844675"/>
            <a:ext cx="10515600" cy="4351338"/>
          </a:xfrm>
        </p:spPr>
        <p:txBody>
          <a:bodyPr/>
          <a:lstStyle/>
          <a:p>
            <a:pPr marL="0" indent="0" algn="ctr">
              <a:buNone/>
            </a:pPr>
            <a:r>
              <a:rPr lang="en-US" dirty="0"/>
              <a:t>The Harbor Place Transitional program opened on November 1, 2013 and provided the following:</a:t>
            </a:r>
          </a:p>
          <a:p>
            <a:pPr marL="0" indent="0">
              <a:buNone/>
            </a:pPr>
            <a:endParaRPr lang="en-US" dirty="0"/>
          </a:p>
          <a:p>
            <a:pPr marL="2290763"/>
            <a:r>
              <a:rPr lang="en-US" dirty="0"/>
              <a:t>New 30 bed Facility </a:t>
            </a:r>
          </a:p>
          <a:p>
            <a:pPr marL="2290763"/>
            <a:r>
              <a:rPr lang="en-US" dirty="0"/>
              <a:t>Case management and support services </a:t>
            </a:r>
          </a:p>
          <a:p>
            <a:pPr marL="2290763"/>
            <a:r>
              <a:rPr lang="en-US" dirty="0"/>
              <a:t>Community partners engaged in program</a:t>
            </a:r>
          </a:p>
          <a:p>
            <a:pPr marL="2290763"/>
            <a:r>
              <a:rPr lang="en-US" dirty="0"/>
              <a:t>Cost effective alternative to motels - $38/night 				compared to $62 for motel</a:t>
            </a:r>
          </a:p>
          <a:p>
            <a:pPr marL="0" indent="0">
              <a:buNone/>
            </a:pPr>
            <a:endParaRPr lang="en-US" dirty="0"/>
          </a:p>
        </p:txBody>
      </p:sp>
    </p:spTree>
    <p:extLst>
      <p:ext uri="{BB962C8B-B14F-4D97-AF65-F5344CB8AC3E}">
        <p14:creationId xmlns:p14="http://schemas.microsoft.com/office/powerpoint/2010/main" val="2463412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DCF’s Emergency Housing Program</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dirty="0"/>
              <a:t>DCF launched it’s Emergency Housing Initiative in April of 2015</a:t>
            </a:r>
          </a:p>
          <a:p>
            <a:pPr marL="0" indent="0">
              <a:buNone/>
            </a:pPr>
            <a:r>
              <a:rPr lang="en-US" dirty="0"/>
              <a:t>	</a:t>
            </a:r>
          </a:p>
          <a:p>
            <a:pPr marL="0" indent="0" algn="ctr">
              <a:buNone/>
            </a:pPr>
            <a:r>
              <a:rPr lang="en-US" dirty="0"/>
              <a:t>transforming its </a:t>
            </a:r>
            <a:r>
              <a:rPr lang="en-US" b="1" i="1" dirty="0"/>
              <a:t>motel-centered</a:t>
            </a:r>
            <a:r>
              <a:rPr lang="en-US" b="1" dirty="0"/>
              <a:t> </a:t>
            </a:r>
            <a:r>
              <a:rPr lang="en-US" dirty="0"/>
              <a:t>program </a:t>
            </a:r>
          </a:p>
          <a:p>
            <a:pPr marL="0" indent="0" algn="ctr">
              <a:buNone/>
            </a:pPr>
            <a:r>
              <a:rPr lang="en-US" dirty="0"/>
              <a:t>to a </a:t>
            </a:r>
          </a:p>
          <a:p>
            <a:pPr marL="0" indent="0" algn="ctr">
              <a:buNone/>
            </a:pPr>
            <a:r>
              <a:rPr lang="en-US" b="1" i="1" dirty="0"/>
              <a:t>community-based</a:t>
            </a:r>
            <a:r>
              <a:rPr lang="en-US" i="1" dirty="0"/>
              <a:t> program</a:t>
            </a:r>
          </a:p>
        </p:txBody>
      </p:sp>
    </p:spTree>
    <p:extLst>
      <p:ext uri="{BB962C8B-B14F-4D97-AF65-F5344CB8AC3E}">
        <p14:creationId xmlns:p14="http://schemas.microsoft.com/office/powerpoint/2010/main" val="3660444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882</TotalTime>
  <Words>1559</Words>
  <Application>Microsoft Office PowerPoint</Application>
  <PresentationFormat>Widescreen</PresentationFormat>
  <Paragraphs>271</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The Realities of Housing and Homelessness on the Healthcare System</vt:lpstr>
      <vt:lpstr>Social Determinants of Health</vt:lpstr>
      <vt:lpstr> Homelessness and Health</vt:lpstr>
      <vt:lpstr>  Agency of Human Services’ Blueprint to End Family Homelessness by 2020  </vt:lpstr>
      <vt:lpstr>DCF’s Emergency Housing Program</vt:lpstr>
      <vt:lpstr>DCF’s Emergency Housing Program</vt:lpstr>
      <vt:lpstr>DCF’s Emergency Housing Program</vt:lpstr>
      <vt:lpstr>DCF’s Emergency Housing Program</vt:lpstr>
      <vt:lpstr>DCF’s Emergency Housing Program</vt:lpstr>
      <vt:lpstr>DCF’s Emergency Housing Initiative</vt:lpstr>
      <vt:lpstr>DCF’s Emergency Housing Initiative FY 2016</vt:lpstr>
      <vt:lpstr>DCF’s Emergency Housing Initiative</vt:lpstr>
      <vt:lpstr>2016 Outcomes</vt:lpstr>
      <vt:lpstr>2016 Outcomes</vt:lpstr>
      <vt:lpstr>2016 Outcomes</vt:lpstr>
      <vt:lpstr> 2016 Outcomes</vt:lpstr>
      <vt:lpstr>New Initiatives for FY 2017</vt:lpstr>
      <vt:lpstr>New Initiatives for FY 2017</vt:lpstr>
      <vt:lpstr>DCF Promising Practices</vt:lpstr>
      <vt:lpstr>DCF Promising Practices</vt:lpstr>
      <vt:lpstr>The Value of Stable Housing</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Rex, Judith</dc:creator>
  <cp:lastModifiedBy>Rex, Judith</cp:lastModifiedBy>
  <cp:revision>85</cp:revision>
  <cp:lastPrinted>2016-11-08T18:33:28Z</cp:lastPrinted>
  <dcterms:created xsi:type="dcterms:W3CDTF">2016-10-22T16:59:56Z</dcterms:created>
  <dcterms:modified xsi:type="dcterms:W3CDTF">2016-11-11T16:29:59Z</dcterms:modified>
</cp:coreProperties>
</file>