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0" r:id="rId4"/>
    <p:sldId id="259" r:id="rId5"/>
    <p:sldId id="257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94"/>
    <p:restoredTop sz="93735"/>
  </p:normalViewPr>
  <p:slideViewPr>
    <p:cSldViewPr snapToGrid="0" snapToObjects="1">
      <p:cViewPr varScale="1">
        <p:scale>
          <a:sx n="67" d="100"/>
          <a:sy n="67" d="100"/>
        </p:scale>
        <p:origin x="6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557D-22AB-8942-9CCE-86BA5381E7D1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BBD5-5358-D442-9DAF-8FE217B5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5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557D-22AB-8942-9CCE-86BA5381E7D1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BBD5-5358-D442-9DAF-8FE217B5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17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557D-22AB-8942-9CCE-86BA5381E7D1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BBD5-5358-D442-9DAF-8FE217B5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1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557D-22AB-8942-9CCE-86BA5381E7D1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BBD5-5358-D442-9DAF-8FE217B5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3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557D-22AB-8942-9CCE-86BA5381E7D1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BBD5-5358-D442-9DAF-8FE217B5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46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557D-22AB-8942-9CCE-86BA5381E7D1}" type="datetimeFigureOut">
              <a:rPr lang="en-US" smtClean="0"/>
              <a:t>11/8/17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BBD5-5358-D442-9DAF-8FE217B5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67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557D-22AB-8942-9CCE-86BA5381E7D1}" type="datetimeFigureOut">
              <a:rPr lang="en-US" smtClean="0"/>
              <a:t>11/8/17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BBD5-5358-D442-9DAF-8FE217B5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82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557D-22AB-8942-9CCE-86BA5381E7D1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BBD5-5358-D442-9DAF-8FE217B5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6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557D-22AB-8942-9CCE-86BA5381E7D1}" type="datetimeFigureOut">
              <a:rPr lang="en-US" smtClean="0"/>
              <a:t>11/8/17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BBD5-5358-D442-9DAF-8FE217B5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9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557D-22AB-8942-9CCE-86BA5381E7D1}" type="datetimeFigureOut">
              <a:rPr lang="en-US" smtClean="0"/>
              <a:t>11/8/17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BBD5-5358-D442-9DAF-8FE217B5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84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557D-22AB-8942-9CCE-86BA5381E7D1}" type="datetimeFigureOut">
              <a:rPr lang="en-US" smtClean="0"/>
              <a:t>11/8/17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BBD5-5358-D442-9DAF-8FE217B5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45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6557D-22AB-8942-9CCE-86BA5381E7D1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DBBD5-5358-D442-9DAF-8FE217B5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1019398"/>
            <a:ext cx="10267950" cy="2171700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Basin Resilience to Extreme Events (BREE): </a:t>
            </a:r>
            <a:br>
              <a:rPr lang="en-US" sz="4400" b="1" dirty="0" smtClean="0"/>
            </a:br>
            <a:r>
              <a:rPr lang="en-US" sz="4400" b="1" dirty="0" smtClean="0"/>
              <a:t> </a:t>
            </a:r>
            <a:r>
              <a:rPr lang="en-US" sz="3600" b="1" dirty="0" smtClean="0"/>
              <a:t>Brief Overview of the Integrated Assessment, Behavioral and Policy Implications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347759"/>
            <a:ext cx="9144000" cy="2154266"/>
          </a:xfrm>
        </p:spPr>
        <p:txBody>
          <a:bodyPr>
            <a:normAutofit fontScale="85000" lnSpcReduction="20000"/>
          </a:bodyPr>
          <a:lstStyle/>
          <a:p>
            <a:r>
              <a:rPr lang="en-US" sz="3600" b="1" dirty="0" smtClean="0"/>
              <a:t>Christopher Koliba, Ph.D.</a:t>
            </a:r>
          </a:p>
          <a:p>
            <a:r>
              <a:rPr lang="en-US" dirty="0" smtClean="0"/>
              <a:t>Professor, Community Development &amp; Applied Economics Department</a:t>
            </a:r>
          </a:p>
          <a:p>
            <a:r>
              <a:rPr lang="en-US" dirty="0" smtClean="0"/>
              <a:t>Director, Master of Public Administration Program</a:t>
            </a:r>
          </a:p>
          <a:p>
            <a:r>
              <a:rPr lang="en-US" dirty="0" smtClean="0"/>
              <a:t>Fellow, </a:t>
            </a:r>
            <a:r>
              <a:rPr lang="en-US" dirty="0" err="1" smtClean="0"/>
              <a:t>Gund</a:t>
            </a:r>
            <a:r>
              <a:rPr lang="en-US" dirty="0" smtClean="0"/>
              <a:t> Institute on the Environment</a:t>
            </a:r>
          </a:p>
          <a:p>
            <a:r>
              <a:rPr lang="en-US" dirty="0" smtClean="0"/>
              <a:t>Social Science Leader, Vermont </a:t>
            </a:r>
            <a:r>
              <a:rPr lang="en-US" dirty="0" err="1" smtClean="0"/>
              <a:t>EPSCoR</a:t>
            </a:r>
            <a:endParaRPr lang="en-US" dirty="0" smtClean="0"/>
          </a:p>
          <a:p>
            <a:r>
              <a:rPr lang="en-US" dirty="0" smtClean="0"/>
              <a:t>University of Vermont</a:t>
            </a:r>
            <a:endParaRPr lang="en-US" dirty="0"/>
          </a:p>
        </p:txBody>
      </p:sp>
      <p:pic>
        <p:nvPicPr>
          <p:cNvPr id="4" name="Picture 18" descr="mage result for BREE verm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79" y="5502025"/>
            <a:ext cx="2377013" cy="86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6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5518012"/>
            <a:ext cx="1615079" cy="9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ge result for university of Vermo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167" y="264913"/>
            <a:ext cx="2457157" cy="90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mage result for SEGS la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918" y="5627714"/>
            <a:ext cx="2634782" cy="8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4366" y="5460804"/>
            <a:ext cx="2155284" cy="103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84" y="3983361"/>
            <a:ext cx="3429349" cy="25687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3403" y="223199"/>
            <a:ext cx="6601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Our “Wicked Problem:”</a:t>
            </a:r>
            <a:endParaRPr lang="en-US" sz="2800" dirty="0" smtClean="0"/>
          </a:p>
          <a:p>
            <a:r>
              <a:rPr lang="en-US" sz="2800" dirty="0" smtClean="0"/>
              <a:t>Algae </a:t>
            </a:r>
            <a:r>
              <a:rPr lang="en-US" sz="2800" dirty="0"/>
              <a:t>blooms and phosphorus loading…</a:t>
            </a:r>
          </a:p>
        </p:txBody>
      </p:sp>
      <p:pic>
        <p:nvPicPr>
          <p:cNvPr id="9" name="Picture 4" descr="http://www.crwr.utexas.edu/gis/gishydro03/Classroom/trmproj/Lancaster/AustinErosion_files/image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" t="831" r="2692" b="3511"/>
          <a:stretch/>
        </p:blipFill>
        <p:spPr bwMode="auto">
          <a:xfrm>
            <a:off x="9457054" y="3532517"/>
            <a:ext cx="2421893" cy="182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stormwater vermo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225" y="5147992"/>
            <a:ext cx="292417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34" y="1313893"/>
            <a:ext cx="3289300" cy="2463800"/>
          </a:xfrm>
          <a:prstGeom prst="rect">
            <a:avLst/>
          </a:prstGeom>
        </p:spPr>
      </p:pic>
      <p:pic>
        <p:nvPicPr>
          <p:cNvPr id="1032" name="Picture 8" descr="http://www.econewsvt.org/files/Agricultural_Runoff-Source_US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590" y="1725617"/>
            <a:ext cx="2735477" cy="195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spacedaily.com/images-lg/soil-field-farm-erosion-l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316" y="2109775"/>
            <a:ext cx="2300284" cy="191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media2.fdncms.com/sevendaysvt/imager/u/original/2819310/environment1-1-9ef43dc781a3f63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960" y="3419933"/>
            <a:ext cx="3014595" cy="201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mage result for fertilizing lawn vermon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445" y="4994497"/>
            <a:ext cx="1992858" cy="159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10800000">
            <a:off x="3966314" y="2916306"/>
            <a:ext cx="1511112" cy="861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15050" y="223199"/>
            <a:ext cx="544846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“BEST MANAGEMENT PRACTICES”</a:t>
            </a:r>
            <a:endParaRPr lang="en-US" sz="2800" dirty="0"/>
          </a:p>
        </p:txBody>
      </p:sp>
      <p:sp>
        <p:nvSpPr>
          <p:cNvPr id="8" name="Down Arrow 7"/>
          <p:cNvSpPr/>
          <p:nvPr/>
        </p:nvSpPr>
        <p:spPr>
          <a:xfrm>
            <a:off x="8478225" y="932010"/>
            <a:ext cx="780462" cy="1284116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4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9909" y="5626649"/>
            <a:ext cx="5881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MISSISIQUOI BAY WILL LIKELY BE GETTING WARMER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81725" y="5512349"/>
            <a:ext cx="58035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MISSISIQUOI BAY WILL LIKELY HAVE LONGER/MORE PERSISTENT ALGAE BLOOMS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86305" y="4087479"/>
            <a:ext cx="2891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Zia et al., 2016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9910" y="218008"/>
            <a:ext cx="1168537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Integrated Assessment Results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 As a result of climate change: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104" y="962519"/>
            <a:ext cx="5941242" cy="460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5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703300"/>
            <a:ext cx="6761160" cy="3788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348103"/>
            <a:ext cx="61341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Behavioral Analysis  </a:t>
            </a:r>
            <a:r>
              <a:rPr lang="en-US" sz="3600" dirty="0" smtClean="0">
                <a:solidFill>
                  <a:srgbClr val="FF0000"/>
                </a:solidFill>
              </a:rPr>
              <a:t>(</a:t>
            </a:r>
            <a:r>
              <a:rPr lang="en-US" sz="3600" smtClean="0">
                <a:solidFill>
                  <a:srgbClr val="FF0000"/>
                </a:solidFill>
              </a:rPr>
              <a:t>sample):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6700" y="1144224"/>
            <a:ext cx="6019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</a:rPr>
              <a:t>Farmers</a:t>
            </a:r>
            <a:r>
              <a:rPr lang="en-US" sz="2200" dirty="0" smtClean="0">
                <a:solidFill>
                  <a:srgbClr val="FF0000"/>
                </a:solidFill>
              </a:rPr>
              <a:t> in Vermont are more inclined to adopt best management practices if they feel that they have control over the management of the practice.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7900" y="2555898"/>
            <a:ext cx="5791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</a:rPr>
              <a:t>Households</a:t>
            </a:r>
            <a:r>
              <a:rPr lang="en-US" sz="2200" dirty="0" smtClean="0">
                <a:solidFill>
                  <a:srgbClr val="FF0000"/>
                </a:solidFill>
              </a:rPr>
              <a:t> need more information and technical assistance in order to be prompted to adopt best management practices.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050" y="5229456"/>
            <a:ext cx="6019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</a:rPr>
              <a:t>General Public </a:t>
            </a:r>
            <a:r>
              <a:rPr lang="en-US" sz="2200" dirty="0" smtClean="0">
                <a:solidFill>
                  <a:srgbClr val="FF0000"/>
                </a:solidFill>
              </a:rPr>
              <a:t>places a high value on water quality and have expressed a strong willingness to pay for clean water.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9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0"/>
            <a:ext cx="6317967" cy="3342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418" y="3407347"/>
            <a:ext cx="5702582" cy="33854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6972300" y="438150"/>
            <a:ext cx="535305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Science – Policy Interface</a:t>
            </a:r>
            <a:r>
              <a:rPr lang="en-US" sz="2400" dirty="0" smtClean="0">
                <a:solidFill>
                  <a:srgbClr val="FF0000"/>
                </a:solidFill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Modeling Governance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Engaging Stakeholders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Educating the Public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4"/>
          <a:srcRect l="13943"/>
          <a:stretch/>
        </p:blipFill>
        <p:spPr bwMode="auto">
          <a:xfrm>
            <a:off x="171449" y="3342113"/>
            <a:ext cx="6195592" cy="35158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375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7953" y="70343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Thank you!</a:t>
            </a:r>
            <a:endParaRPr lang="en-US" sz="36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11" y="1506464"/>
            <a:ext cx="10561342" cy="4989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48600" y="3086100"/>
            <a:ext cx="5295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CONTACT: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Chris Koliba </a:t>
            </a:r>
          </a:p>
          <a:p>
            <a:r>
              <a:rPr lang="en-US" sz="2800" dirty="0" err="1" smtClean="0">
                <a:solidFill>
                  <a:schemeClr val="bg1"/>
                </a:solidFill>
              </a:rPr>
              <a:t>ckoliba@uvm.edu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6842</TotalTime>
  <Words>180</Words>
  <Application>Microsoft Macintosh PowerPoint</Application>
  <PresentationFormat>Widescreen</PresentationFormat>
  <Paragraphs>26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Abadi MT Condensed Extra Bold</vt:lpstr>
      <vt:lpstr>Calibri Light</vt:lpstr>
      <vt:lpstr>Arial</vt:lpstr>
      <vt:lpstr>Calibri</vt:lpstr>
      <vt:lpstr>Office Theme</vt:lpstr>
      <vt:lpstr>Basin Resilience to Extreme Events (BREE):   Brief Overview of the Integrated Assessment, Behavioral and Policy Implications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Koliba</dc:creator>
  <cp:lastModifiedBy>Chris Koliba</cp:lastModifiedBy>
  <cp:revision>10</cp:revision>
  <dcterms:created xsi:type="dcterms:W3CDTF">2017-11-08T19:57:21Z</dcterms:created>
  <dcterms:modified xsi:type="dcterms:W3CDTF">2017-11-13T13:59:22Z</dcterms:modified>
</cp:coreProperties>
</file>