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5544800" cx="10058400"/>
  <p:notesSz cx="6858000" cy="9144000"/>
  <p:embeddedFontLst>
    <p:embeddedFont>
      <p:font typeface="Averag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6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Average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f9a026d1a_1_5:notes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f9a026d1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9a026d1a_1_11:notes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9a026d1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f9a026d1a_1_17:notes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f9a026d1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9a026d1a_1_23:notes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9a026d1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9a026d1a_1_29:notes"/>
          <p:cNvSpPr/>
          <p:nvPr>
            <p:ph idx="2" type="sldImg"/>
          </p:nvPr>
        </p:nvSpPr>
        <p:spPr>
          <a:xfrm>
            <a:off x="2319941" y="685800"/>
            <a:ext cx="221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9a026d1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2250271"/>
            <a:ext cx="9372600" cy="6203400"/>
          </a:xfrm>
          <a:prstGeom prst="rect">
            <a:avLst/>
          </a:prstGeom>
        </p:spPr>
        <p:txBody>
          <a:bodyPr anchorCtr="0" anchor="b" bIns="159150" lIns="159150" spcFirstLastPara="1" rIns="159150" wrap="square" tIns="159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8565356"/>
            <a:ext cx="9372600" cy="23955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3342956"/>
            <a:ext cx="9372600" cy="5934000"/>
          </a:xfrm>
          <a:prstGeom prst="rect">
            <a:avLst/>
          </a:prstGeom>
        </p:spPr>
        <p:txBody>
          <a:bodyPr anchorCtr="0" anchor="b" bIns="159150" lIns="159150" spcFirstLastPara="1" rIns="159150" wrap="square" tIns="159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9526724"/>
            <a:ext cx="9372600" cy="39312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indent="-425450" lvl="0" marL="45720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indent="-381000" lvl="1" marL="914400" algn="ctr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2800"/>
              </a:spcBef>
              <a:spcAft>
                <a:spcPts val="2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6500347"/>
            <a:ext cx="9372600" cy="25440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3483036"/>
            <a:ext cx="9372600" cy="103251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indent="-381000" lvl="1" marL="9144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800"/>
              </a:spcBef>
              <a:spcAft>
                <a:spcPts val="2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3483036"/>
            <a:ext cx="4399800" cy="103251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3483036"/>
            <a:ext cx="4399800" cy="103251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1679147"/>
            <a:ext cx="3088800" cy="2283900"/>
          </a:xfrm>
          <a:prstGeom prst="rect">
            <a:avLst/>
          </a:prstGeom>
        </p:spPr>
        <p:txBody>
          <a:bodyPr anchorCtr="0" anchor="b" bIns="159150" lIns="159150" spcFirstLastPara="1" rIns="159150" wrap="square" tIns="1591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4199680"/>
            <a:ext cx="3088800" cy="96090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1360453"/>
            <a:ext cx="7004700" cy="123633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378"/>
            <a:ext cx="5029200" cy="155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59150" lIns="159150" spcFirstLastPara="1" rIns="159150" wrap="square" tIns="159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3726929"/>
            <a:ext cx="4449600" cy="4479900"/>
          </a:xfrm>
          <a:prstGeom prst="rect">
            <a:avLst/>
          </a:prstGeom>
        </p:spPr>
        <p:txBody>
          <a:bodyPr anchorCtr="0" anchor="b" bIns="159150" lIns="159150" spcFirstLastPara="1" rIns="159150" wrap="square" tIns="159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8471516"/>
            <a:ext cx="4449600" cy="37326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2188316"/>
            <a:ext cx="4220700" cy="11167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indent="-381000" lvl="1" marL="9144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800"/>
              </a:spcBef>
              <a:spcAft>
                <a:spcPts val="2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12785738"/>
            <a:ext cx="6598800" cy="18288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50" lIns="159150" spcFirstLastPara="1" rIns="159150" wrap="square" tIns="1591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3483036"/>
            <a:ext cx="9372600" cy="10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50" lIns="159150" spcFirstLastPara="1" rIns="159150" wrap="square" tIns="159150">
            <a:noAutofit/>
          </a:bodyPr>
          <a:lstStyle>
            <a:lvl1pPr indent="-425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indent="-38100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indent="-38100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indent="-38100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indent="-38100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indent="-38100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indent="-38100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indent="-38100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indent="-38100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50" lIns="159150" spcFirstLastPara="1" rIns="159150" wrap="square" tIns="159150">
            <a:no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2282" l="0" r="0" t="9665"/>
          <a:stretch/>
        </p:blipFill>
        <p:spPr>
          <a:xfrm>
            <a:off x="0" y="0"/>
            <a:ext cx="10058399" cy="43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16575" y="2552200"/>
            <a:ext cx="9625200" cy="1612200"/>
          </a:xfrm>
          <a:prstGeom prst="rect">
            <a:avLst/>
          </a:prstGeom>
          <a:solidFill>
            <a:srgbClr val="B7B7B7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2552200"/>
            <a:ext cx="10058400" cy="10584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Meat Cutting Apprenticeship</a:t>
            </a:r>
            <a:endParaRPr sz="6000"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42875" y="3442179"/>
            <a:ext cx="9372600" cy="5577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45F06"/>
                </a:solidFill>
                <a:latin typeface="Average"/>
                <a:ea typeface="Average"/>
                <a:cs typeface="Average"/>
                <a:sym typeface="Average"/>
              </a:rPr>
              <a:t>364 VT Route 15, Jericho Vermont 	802-858-6300 	www.jerichomarketvt.com</a:t>
            </a:r>
            <a:endParaRPr sz="2000">
              <a:solidFill>
                <a:srgbClr val="B45F0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200" y="156700"/>
            <a:ext cx="3144000" cy="227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638550" y="4531575"/>
            <a:ext cx="60768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The Jericho Market is a supermarket located in Jericho, Vermont.  </a:t>
            </a:r>
            <a:endParaRPr b="1" sz="2000"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000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Specially tailored for its small community, the Jericho Market sells local products, including locally-grown meats.</a:t>
            </a:r>
            <a:endParaRPr b="1" sz="2000"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776" y="12866076"/>
            <a:ext cx="3144002" cy="2358002"/>
          </a:xfrm>
          <a:prstGeom prst="rect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575" y="4531575"/>
            <a:ext cx="3144002" cy="2358009"/>
          </a:xfrm>
          <a:prstGeom prst="rect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0" l="9289" r="15004" t="0"/>
          <a:stretch/>
        </p:blipFill>
        <p:spPr>
          <a:xfrm>
            <a:off x="216575" y="10149850"/>
            <a:ext cx="2881078" cy="5074222"/>
          </a:xfrm>
          <a:prstGeom prst="rect">
            <a:avLst/>
          </a:prstGeom>
          <a:noFill/>
          <a:ln cap="flat" cmpd="sng" w="38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3"/>
          <p:cNvSpPr txBox="1"/>
          <p:nvPr/>
        </p:nvSpPr>
        <p:spPr>
          <a:xfrm>
            <a:off x="3638550" y="6889575"/>
            <a:ext cx="6076800" cy="54591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Daily responsibilities included:</a:t>
            </a:r>
            <a:endParaRPr b="1" sz="22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verage"/>
              <a:buChar char="-"/>
            </a:pPr>
            <a:r>
              <a:rPr b="1" lang="en" sz="22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Executing various cuts of meat, including red meat, pork, poultry, and seafood </a:t>
            </a:r>
            <a:endParaRPr b="1" sz="22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verage"/>
              <a:buChar char="-"/>
            </a:pPr>
            <a:r>
              <a:rPr b="1" lang="en" sz="22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Managing sanitation routines to fully comply with Vermont Meat &amp; Poultry Inspections by the State of Vermont Agency of Agriculture </a:t>
            </a:r>
            <a:endParaRPr b="1" sz="22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200"/>
              <a:buFont typeface="Average"/>
              <a:buChar char="-"/>
            </a:pPr>
            <a:r>
              <a:rPr b="1" lang="en" sz="22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Evaluate and manage profit margins through inventory counts and adjusting variable product pricing </a:t>
            </a:r>
            <a:endParaRPr b="1" sz="22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1C232"/>
              </a:buClr>
              <a:buSzPts val="2200"/>
              <a:buFont typeface="Average"/>
              <a:buChar char="-"/>
            </a:pPr>
            <a:r>
              <a:rPr b="1" lang="en" sz="22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Communication with vendors about upcoming sales, orders, and inventories</a:t>
            </a:r>
            <a:endParaRPr b="1" sz="22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16575" y="7127713"/>
            <a:ext cx="3144000" cy="27840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Average"/>
              <a:buChar char="-"/>
            </a:pPr>
            <a:r>
              <a:rPr b="1" lang="en" sz="2000">
                <a:solidFill>
                  <a:srgbClr val="E69138"/>
                </a:solidFill>
                <a:latin typeface="Average"/>
                <a:ea typeface="Average"/>
                <a:cs typeface="Average"/>
                <a:sym typeface="Average"/>
              </a:rPr>
              <a:t>Knife handling</a:t>
            </a:r>
            <a:endParaRPr b="1" sz="2000">
              <a:solidFill>
                <a:srgbClr val="E69138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Average"/>
              <a:buChar char="-"/>
            </a:pPr>
            <a:r>
              <a:rPr b="1" lang="en" sz="2000">
                <a:solidFill>
                  <a:srgbClr val="E69138"/>
                </a:solidFill>
                <a:latin typeface="Average"/>
                <a:ea typeface="Average"/>
                <a:cs typeface="Average"/>
                <a:sym typeface="Average"/>
              </a:rPr>
              <a:t>Identification of meat loins</a:t>
            </a:r>
            <a:endParaRPr b="1" sz="2000">
              <a:solidFill>
                <a:srgbClr val="E69138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Average"/>
              <a:buChar char="-"/>
            </a:pPr>
            <a:r>
              <a:rPr b="1" lang="en" sz="2000">
                <a:solidFill>
                  <a:srgbClr val="E69138"/>
                </a:solidFill>
                <a:latin typeface="Average"/>
                <a:ea typeface="Average"/>
                <a:cs typeface="Average"/>
                <a:sym typeface="Average"/>
              </a:rPr>
              <a:t>Meat grinding</a:t>
            </a:r>
            <a:endParaRPr b="1" sz="2000">
              <a:solidFill>
                <a:srgbClr val="E69138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Average"/>
              <a:buChar char="-"/>
            </a:pPr>
            <a:r>
              <a:rPr b="1" lang="en" sz="2000">
                <a:solidFill>
                  <a:srgbClr val="E69138"/>
                </a:solidFill>
                <a:latin typeface="Average"/>
                <a:ea typeface="Average"/>
                <a:cs typeface="Average"/>
                <a:sym typeface="Average"/>
              </a:rPr>
              <a:t>Bandsaw to cut bone-in loins</a:t>
            </a:r>
            <a:endParaRPr b="1" sz="2000">
              <a:solidFill>
                <a:srgbClr val="E69138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Average"/>
              <a:buChar char="-"/>
            </a:pPr>
            <a:r>
              <a:rPr b="1" lang="en" sz="2000">
                <a:solidFill>
                  <a:srgbClr val="E69138"/>
                </a:solidFill>
                <a:latin typeface="Average"/>
                <a:ea typeface="Average"/>
                <a:cs typeface="Average"/>
                <a:sym typeface="Average"/>
              </a:rPr>
              <a:t>Sausage making</a:t>
            </a:r>
            <a:endParaRPr b="1" sz="2000">
              <a:solidFill>
                <a:srgbClr val="E6913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277400" y="12875050"/>
            <a:ext cx="3240600" cy="23580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My favorite experience was learning to cut ribeye steaks or sirloin grilling tips.  It took a little while to learn good knife control, but once I did, meat cutting got to be a lot more enjoyable!</a:t>
            </a:r>
            <a:endParaRPr b="1" sz="18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342900" y="10530345"/>
            <a:ext cx="9372600" cy="33849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Part of the Red Meat Case at the Jericho Market.  It was expected to be full as often as possible.</a:t>
            </a:r>
            <a:endParaRPr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878691"/>
            <a:ext cx="9372596" cy="702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342895" y="11950081"/>
            <a:ext cx="9372600" cy="2395500"/>
          </a:xfrm>
          <a:prstGeom prst="rect">
            <a:avLst/>
          </a:prstGeom>
        </p:spPr>
        <p:txBody>
          <a:bodyPr anchorCtr="0" anchor="t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A Particularly Rough Day for Daily Product Markdowns, Far More Product Than Usual. </a:t>
            </a:r>
            <a:endParaRPr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50" y="755855"/>
            <a:ext cx="8090100" cy="107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342895" y="12759806"/>
            <a:ext cx="9372600" cy="2395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My First NY Strip Steaks</a:t>
            </a:r>
            <a:endParaRPr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50" y="656705"/>
            <a:ext cx="8936298" cy="1191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42895" y="12702281"/>
            <a:ext cx="9372600" cy="23955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My First Sirloin Grilling Tips</a:t>
            </a:r>
            <a:endParaRPr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7158" l="0" r="0" t="0"/>
          <a:stretch/>
        </p:blipFill>
        <p:spPr>
          <a:xfrm>
            <a:off x="247650" y="1038713"/>
            <a:ext cx="9563098" cy="118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342900" y="10571101"/>
            <a:ext cx="9372600" cy="4221600"/>
          </a:xfrm>
          <a:prstGeom prst="rect">
            <a:avLst/>
          </a:prstGeom>
        </p:spPr>
        <p:txBody>
          <a:bodyPr anchorCtr="0" anchor="ctr" bIns="159150" lIns="159150" spcFirstLastPara="1" rIns="159150" wrap="square" tIns="159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Average"/>
                <a:ea typeface="Average"/>
                <a:cs typeface="Average"/>
                <a:sym typeface="Average"/>
              </a:rPr>
              <a:t>The Chicken Case Nearly Empty at the Jericho Market During the First Week of Coronavirus Quarantine.  Most Chicken Was Out of Stock That First Week.</a:t>
            </a:r>
            <a:endParaRPr>
              <a:solidFill>
                <a:srgbClr val="BF9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3102075"/>
            <a:ext cx="9372596" cy="702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