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Lst>
  <p:notesMasterIdLst>
    <p:notesMasterId r:id="rId24"/>
  </p:notesMasterIdLst>
  <p:sldIdLst>
    <p:sldId id="259" r:id="rId19"/>
    <p:sldId id="257" r:id="rId20"/>
    <p:sldId id="256" r:id="rId21"/>
    <p:sldId id="260" r:id="rId22"/>
    <p:sldId id="261" r:id="rId23"/>
  </p:sldIdLst>
  <p:sldSz cx="13004800" cy="9753600"/>
  <p:notesSz cx="6858000" cy="9144000"/>
  <p:defaultTextStyle>
    <a:defPPr>
      <a:defRPr lang="en-US"/>
    </a:defPPr>
    <a:lvl1pPr algn="l" rtl="0" fontAlgn="base">
      <a:spcBef>
        <a:spcPct val="0"/>
      </a:spcBef>
      <a:spcAft>
        <a:spcPct val="0"/>
      </a:spcAft>
      <a:defRPr sz="1200" kern="1200">
        <a:solidFill>
          <a:srgbClr val="414141"/>
        </a:solidFill>
        <a:latin typeface="Gill Sans Light" charset="0"/>
        <a:ea typeface="ヒラギノ角ゴ ProN W3" charset="0"/>
        <a:cs typeface="ヒラギノ角ゴ ProN W3" charset="0"/>
        <a:sym typeface="Gill Sans Light" charset="0"/>
      </a:defRPr>
    </a:lvl1pPr>
    <a:lvl2pPr marL="457200" algn="l" rtl="0" fontAlgn="base">
      <a:spcBef>
        <a:spcPct val="0"/>
      </a:spcBef>
      <a:spcAft>
        <a:spcPct val="0"/>
      </a:spcAft>
      <a:defRPr sz="1200" kern="1200">
        <a:solidFill>
          <a:srgbClr val="414141"/>
        </a:solidFill>
        <a:latin typeface="Gill Sans Light" charset="0"/>
        <a:ea typeface="ヒラギノ角ゴ ProN W3" charset="0"/>
        <a:cs typeface="ヒラギノ角ゴ ProN W3" charset="0"/>
        <a:sym typeface="Gill Sans Light" charset="0"/>
      </a:defRPr>
    </a:lvl2pPr>
    <a:lvl3pPr marL="914400" algn="l" rtl="0" fontAlgn="base">
      <a:spcBef>
        <a:spcPct val="0"/>
      </a:spcBef>
      <a:spcAft>
        <a:spcPct val="0"/>
      </a:spcAft>
      <a:defRPr sz="1200" kern="1200">
        <a:solidFill>
          <a:srgbClr val="414141"/>
        </a:solidFill>
        <a:latin typeface="Gill Sans Light" charset="0"/>
        <a:ea typeface="ヒラギノ角ゴ ProN W3" charset="0"/>
        <a:cs typeface="ヒラギノ角ゴ ProN W3" charset="0"/>
        <a:sym typeface="Gill Sans Light" charset="0"/>
      </a:defRPr>
    </a:lvl3pPr>
    <a:lvl4pPr marL="1371600" algn="l" rtl="0" fontAlgn="base">
      <a:spcBef>
        <a:spcPct val="0"/>
      </a:spcBef>
      <a:spcAft>
        <a:spcPct val="0"/>
      </a:spcAft>
      <a:defRPr sz="1200" kern="1200">
        <a:solidFill>
          <a:srgbClr val="414141"/>
        </a:solidFill>
        <a:latin typeface="Gill Sans Light" charset="0"/>
        <a:ea typeface="ヒラギノ角ゴ ProN W3" charset="0"/>
        <a:cs typeface="ヒラギノ角ゴ ProN W3" charset="0"/>
        <a:sym typeface="Gill Sans Light" charset="0"/>
      </a:defRPr>
    </a:lvl4pPr>
    <a:lvl5pPr marL="1828800" algn="l" rtl="0" fontAlgn="base">
      <a:spcBef>
        <a:spcPct val="0"/>
      </a:spcBef>
      <a:spcAft>
        <a:spcPct val="0"/>
      </a:spcAft>
      <a:defRPr sz="1200" kern="1200">
        <a:solidFill>
          <a:srgbClr val="414141"/>
        </a:solidFill>
        <a:latin typeface="Gill Sans Light" charset="0"/>
        <a:ea typeface="ヒラギノ角ゴ ProN W3" charset="0"/>
        <a:cs typeface="ヒラギノ角ゴ ProN W3" charset="0"/>
        <a:sym typeface="Gill Sans Light" charset="0"/>
      </a:defRPr>
    </a:lvl5pPr>
    <a:lvl6pPr marL="2286000" algn="l" defTabSz="457200" rtl="0" eaLnBrk="1" latinLnBrk="0" hangingPunct="1">
      <a:defRPr sz="1200" kern="1200">
        <a:solidFill>
          <a:srgbClr val="414141"/>
        </a:solidFill>
        <a:latin typeface="Gill Sans Light" charset="0"/>
        <a:ea typeface="ヒラギノ角ゴ ProN W3" charset="0"/>
        <a:cs typeface="ヒラギノ角ゴ ProN W3" charset="0"/>
        <a:sym typeface="Gill Sans Light" charset="0"/>
      </a:defRPr>
    </a:lvl6pPr>
    <a:lvl7pPr marL="2743200" algn="l" defTabSz="457200" rtl="0" eaLnBrk="1" latinLnBrk="0" hangingPunct="1">
      <a:defRPr sz="1200" kern="1200">
        <a:solidFill>
          <a:srgbClr val="414141"/>
        </a:solidFill>
        <a:latin typeface="Gill Sans Light" charset="0"/>
        <a:ea typeface="ヒラギノ角ゴ ProN W3" charset="0"/>
        <a:cs typeface="ヒラギノ角ゴ ProN W3" charset="0"/>
        <a:sym typeface="Gill Sans Light" charset="0"/>
      </a:defRPr>
    </a:lvl7pPr>
    <a:lvl8pPr marL="3200400" algn="l" defTabSz="457200" rtl="0" eaLnBrk="1" latinLnBrk="0" hangingPunct="1">
      <a:defRPr sz="1200" kern="1200">
        <a:solidFill>
          <a:srgbClr val="414141"/>
        </a:solidFill>
        <a:latin typeface="Gill Sans Light" charset="0"/>
        <a:ea typeface="ヒラギノ角ゴ ProN W3" charset="0"/>
        <a:cs typeface="ヒラギノ角ゴ ProN W3" charset="0"/>
        <a:sym typeface="Gill Sans Light" charset="0"/>
      </a:defRPr>
    </a:lvl8pPr>
    <a:lvl9pPr marL="3657600" algn="l" defTabSz="457200" rtl="0" eaLnBrk="1" latinLnBrk="0" hangingPunct="1">
      <a:defRPr sz="1200" kern="1200">
        <a:solidFill>
          <a:srgbClr val="414141"/>
        </a:solidFill>
        <a:latin typeface="Gill Sans Light" charset="0"/>
        <a:ea typeface="ヒラギノ角ゴ ProN W3" charset="0"/>
        <a:cs typeface="ヒラギノ角ゴ ProN W3" charset="0"/>
        <a:sym typeface="Gill Sans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81" autoAdjust="0"/>
  </p:normalViewPr>
  <p:slideViewPr>
    <p:cSldViewPr>
      <p:cViewPr>
        <p:scale>
          <a:sx n="59" d="100"/>
          <a:sy n="59" d="100"/>
        </p:scale>
        <p:origin x="-1432" y="-80"/>
      </p:cViewPr>
      <p:guideLst>
        <p:guide orient="horz" pos="3072"/>
        <p:guide pos="4096"/>
      </p:guideLst>
    </p:cSldViewPr>
  </p:slideViewPr>
  <p:notesTextViewPr>
    <p:cViewPr>
      <p:scale>
        <a:sx n="100" d="100"/>
        <a:sy n="100" d="100"/>
      </p:scale>
      <p:origin x="0" y="1488"/>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BA40C83-B736-1345-A422-20F57628EAB4}" type="datetimeFigureOut">
              <a:rPr lang="en-US"/>
              <a:pPr>
                <a:defRPr/>
              </a:pPr>
              <a:t>7/9/15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33F799D-A45C-8B45-A890-993DCA0CD323}" type="slidenum">
              <a:rPr lang="en-US"/>
              <a:pPr>
                <a:defRPr/>
              </a:pPr>
              <a:t>‹#›</a:t>
            </a:fld>
            <a:endParaRPr lang="en-US"/>
          </a:p>
        </p:txBody>
      </p:sp>
    </p:spTree>
    <p:extLst>
      <p:ext uri="{BB962C8B-B14F-4D97-AF65-F5344CB8AC3E}">
        <p14:creationId xmlns:p14="http://schemas.microsoft.com/office/powerpoint/2010/main" val="26468196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600" b="1" dirty="0">
                <a:latin typeface="Calibri" charset="0"/>
              </a:rPr>
              <a:t>Purpose:</a:t>
            </a:r>
            <a:r>
              <a:rPr lang="en-US" sz="1600" dirty="0">
                <a:latin typeface="Calibri" charset="0"/>
              </a:rPr>
              <a:t> The movable and reproducible icons included in the following slides are designed to help you graphically represent a </a:t>
            </a:r>
            <a:r>
              <a:rPr lang="en-US" sz="1600" dirty="0" smtClean="0">
                <a:latin typeface="Calibri" charset="0"/>
              </a:rPr>
              <a:t>school's and/or</a:t>
            </a:r>
            <a:r>
              <a:rPr lang="en-US" sz="1600" baseline="0" dirty="0" smtClean="0">
                <a:latin typeface="Calibri" charset="0"/>
              </a:rPr>
              <a:t> grade-level team’s</a:t>
            </a:r>
            <a:r>
              <a:rPr lang="en-US" sz="1600" dirty="0" smtClean="0">
                <a:latin typeface="Calibri" charset="0"/>
              </a:rPr>
              <a:t> </a:t>
            </a:r>
            <a:r>
              <a:rPr lang="en-US" sz="1600" dirty="0">
                <a:latin typeface="Calibri" charset="0"/>
              </a:rPr>
              <a:t>existing service model and personnel deployment. They can be rearranged to explore and develop potentially new, and hopefully better, inclusive models of service delivery.</a:t>
            </a:r>
          </a:p>
          <a:p>
            <a:pPr eaLnBrk="1" hangingPunct="1">
              <a:spcBef>
                <a:spcPct val="0"/>
              </a:spcBef>
            </a:pPr>
            <a:r>
              <a:rPr lang="en-US" sz="1600" dirty="0">
                <a:latin typeface="Calibri" charset="0"/>
              </a:rPr>
              <a:t> </a:t>
            </a:r>
          </a:p>
          <a:p>
            <a:pPr eaLnBrk="1" hangingPunct="1">
              <a:spcBef>
                <a:spcPct val="0"/>
              </a:spcBef>
            </a:pPr>
            <a:r>
              <a:rPr lang="en-US" sz="1600" b="1" dirty="0">
                <a:latin typeface="Calibri" charset="0"/>
              </a:rPr>
              <a:t>What's Included?</a:t>
            </a:r>
            <a:r>
              <a:rPr lang="en-US" sz="1600" dirty="0">
                <a:latin typeface="Calibri" charset="0"/>
              </a:rPr>
              <a:t> You will find two base slides; the first blank provides a space to represent a whole school service delivery model, and the second blank is for a team level service delivery model (e. g., grade level, multi-grade, program/department). A variety of available icons for commonly available personnel are provided on the palettes located outside each of the two base slides, on both sides. So when you open PowerPoint, if everything is not visible, drag the bottom right corner to reveal all the elements available to you. When you go into display mode the side palettes of icons will not be visible.</a:t>
            </a:r>
          </a:p>
          <a:p>
            <a:pPr eaLnBrk="1" hangingPunct="1">
              <a:spcBef>
                <a:spcPct val="0"/>
              </a:spcBef>
            </a:pPr>
            <a:r>
              <a:rPr lang="en-US" sz="1600" dirty="0">
                <a:latin typeface="Calibri" charset="0"/>
              </a:rPr>
              <a:t> </a:t>
            </a:r>
          </a:p>
          <a:p>
            <a:pPr eaLnBrk="1" hangingPunct="1">
              <a:spcBef>
                <a:spcPct val="0"/>
              </a:spcBef>
            </a:pPr>
            <a:r>
              <a:rPr lang="en-US" sz="1600" b="1" dirty="0">
                <a:latin typeface="Calibri" charset="0"/>
              </a:rPr>
              <a:t>How to Use the Icons:</a:t>
            </a:r>
            <a:r>
              <a:rPr lang="en-US" sz="1600" dirty="0">
                <a:latin typeface="Calibri" charset="0"/>
              </a:rPr>
              <a:t> This tool does not include directions for how to use PowerPoint. Given that it is a widely used application we trust you know the basics such as how to copy, paste, duplicate, and resize selected objects. We suggest you leave the two base slides in their original state and simply use the "Insert" pull down menu to create a "Duplicate Slide" on which to create new work. You can simply copy and drag or paste as many elements as needed, resize them, and customize by adding or creating your own elements. </a:t>
            </a:r>
          </a:p>
          <a:p>
            <a:pPr eaLnBrk="1" hangingPunct="1">
              <a:spcBef>
                <a:spcPct val="0"/>
              </a:spcBef>
            </a:pPr>
            <a:endParaRPr lang="en-US" sz="1600" dirty="0">
              <a:latin typeface="Calibri" charset="0"/>
            </a:endParaRPr>
          </a:p>
          <a:p>
            <a:pPr eaLnBrk="1" hangingPunct="1">
              <a:spcBef>
                <a:spcPct val="0"/>
              </a:spcBef>
            </a:pPr>
            <a:r>
              <a:rPr lang="en-US" sz="1600" b="1" dirty="0">
                <a:latin typeface="Calibri" charset="0"/>
              </a:rPr>
              <a:t>File Size: </a:t>
            </a:r>
            <a:r>
              <a:rPr lang="en-US" sz="1600" dirty="0">
                <a:latin typeface="Calibri" charset="0"/>
              </a:rPr>
              <a:t>Since the tool includes a series of </a:t>
            </a:r>
            <a:r>
              <a:rPr lang="en-US" sz="1600" dirty="0" err="1">
                <a:latin typeface="Calibri" charset="0"/>
              </a:rPr>
              <a:t>pdf</a:t>
            </a:r>
            <a:r>
              <a:rPr lang="en-US" sz="1600" dirty="0">
                <a:latin typeface="Calibri" charset="0"/>
              </a:rPr>
              <a:t> icons, the size of the file may be too large to include as an attachment in a typical email, this requiring different forms of sharing (e.g., internet based file transfer systems)</a:t>
            </a:r>
            <a:r>
              <a:rPr lang="en-US" sz="1600" dirty="0" smtClean="0">
                <a:latin typeface="Calibri" charset="0"/>
              </a:rPr>
              <a:t>. The original size of this file (before you add any slides with</a:t>
            </a:r>
            <a:r>
              <a:rPr lang="en-US" sz="1600" baseline="0" dirty="0" smtClean="0">
                <a:latin typeface="Calibri" charset="0"/>
              </a:rPr>
              <a:t> your own work) is nearly </a:t>
            </a:r>
            <a:r>
              <a:rPr lang="en-US" sz="1600" baseline="0" smtClean="0">
                <a:latin typeface="Calibri" charset="0"/>
              </a:rPr>
              <a:t>10MB.</a:t>
            </a:r>
            <a:endParaRPr lang="en-US" sz="1600" dirty="0">
              <a:latin typeface="Calibri" charset="0"/>
            </a:endParaRPr>
          </a:p>
          <a:p>
            <a:pPr eaLnBrk="1" hangingPunct="1">
              <a:spcBef>
                <a:spcPct val="0"/>
              </a:spcBef>
            </a:pPr>
            <a:endParaRPr lang="en-US" sz="1600" dirty="0">
              <a:latin typeface="Calibri" charset="0"/>
            </a:endParaRPr>
          </a:p>
          <a:p>
            <a:pPr eaLnBrk="1" hangingPunct="1">
              <a:spcBef>
                <a:spcPct val="0"/>
              </a:spcBef>
            </a:pPr>
            <a:r>
              <a:rPr lang="en-US" sz="1600" b="1" dirty="0">
                <a:latin typeface="Calibri" charset="0"/>
              </a:rPr>
              <a:t>Retaining the Original File: </a:t>
            </a:r>
            <a:r>
              <a:rPr lang="en-US" sz="1600" dirty="0">
                <a:latin typeface="Calibri" charset="0"/>
              </a:rPr>
              <a:t>We encourage users to retain the original file and to create one’s one work by creating duplicates (renamed) files. This will ensure that you retain all of the original elements for future use</a:t>
            </a:r>
            <a:r>
              <a:rPr lang="en-US" sz="1600" dirty="0" smtClean="0">
                <a:latin typeface="Calibri" charset="0"/>
              </a:rPr>
              <a:t>. We have also encountered occasional unexplained glitches where a saved file has</a:t>
            </a:r>
            <a:r>
              <a:rPr lang="en-US" sz="1600" baseline="0" dirty="0" smtClean="0">
                <a:latin typeface="Calibri" charset="0"/>
              </a:rPr>
              <a:t> not reopened as we expected. So once you get started, we encourage you to use the “Save as” feature when making edits as an extra mechanism to protect your earlier work.</a:t>
            </a:r>
            <a:r>
              <a:rPr lang="en-US" sz="1600" dirty="0" smtClean="0">
                <a:latin typeface="Calibri" charset="0"/>
              </a:rPr>
              <a:t> </a:t>
            </a:r>
            <a:endParaRPr lang="en-US" sz="1600" b="1" dirty="0">
              <a:latin typeface="Calibri" charset="0"/>
            </a:endParaRPr>
          </a:p>
          <a:p>
            <a:pPr eaLnBrk="1" hangingPunct="1">
              <a:spcBef>
                <a:spcPct val="0"/>
              </a:spcBef>
            </a:pPr>
            <a:r>
              <a:rPr lang="en-US" sz="1600" dirty="0">
                <a:latin typeface="Calibri" charset="0"/>
              </a:rPr>
              <a:t> </a:t>
            </a:r>
          </a:p>
          <a:p>
            <a:pPr eaLnBrk="1" hangingPunct="1">
              <a:spcBef>
                <a:spcPct val="0"/>
              </a:spcBef>
            </a:pPr>
            <a:r>
              <a:rPr lang="en-US" sz="1600" b="1" dirty="0">
                <a:latin typeface="Calibri" charset="0"/>
              </a:rPr>
              <a:t>Examples: </a:t>
            </a:r>
            <a:r>
              <a:rPr lang="en-US" sz="1600" dirty="0">
                <a:latin typeface="Calibri" charset="0"/>
              </a:rPr>
              <a:t>Two (locked) examples are provided showing how these elements might be used. They are from the article:</a:t>
            </a:r>
          </a:p>
          <a:p>
            <a:pPr eaLnBrk="1" hangingPunct="1">
              <a:spcBef>
                <a:spcPct val="0"/>
              </a:spcBef>
            </a:pPr>
            <a:r>
              <a:rPr lang="en-US" sz="1600" dirty="0">
                <a:latin typeface="Calibri" charset="0"/>
              </a:rPr>
              <a:t>Giangreco, M. F. &amp; </a:t>
            </a:r>
            <a:r>
              <a:rPr lang="en-US" sz="1600" dirty="0" err="1">
                <a:latin typeface="Calibri" charset="0"/>
              </a:rPr>
              <a:t>Suter</a:t>
            </a:r>
            <a:r>
              <a:rPr lang="en-US" sz="1600" dirty="0">
                <a:latin typeface="Calibri" charset="0"/>
              </a:rPr>
              <a:t>, J. C. </a:t>
            </a:r>
            <a:r>
              <a:rPr lang="en-US" sz="1600" dirty="0" smtClean="0">
                <a:latin typeface="Calibri" charset="0"/>
              </a:rPr>
              <a:t>(2015)</a:t>
            </a:r>
            <a:r>
              <a:rPr lang="en-US" sz="1600" dirty="0">
                <a:latin typeface="Calibri" charset="0"/>
              </a:rPr>
              <a:t>. Precarious or purposeful? Proactively building inclusive special education service delivery on solid ground. </a:t>
            </a:r>
            <a:r>
              <a:rPr lang="en-US" sz="1600" i="1" dirty="0">
                <a:latin typeface="Calibri" charset="0"/>
              </a:rPr>
              <a:t>Inclusion: The e-Journal of the American Association on Intellectual and Developmental </a:t>
            </a:r>
            <a:r>
              <a:rPr lang="en-US" sz="1600" i="1" dirty="0" smtClean="0">
                <a:latin typeface="Calibri" charset="0"/>
              </a:rPr>
              <a:t>Disabilities</a:t>
            </a:r>
            <a:r>
              <a:rPr lang="en-US" sz="1600" i="1" baseline="0" dirty="0" smtClean="0">
                <a:latin typeface="Calibri" charset="0"/>
              </a:rPr>
              <a:t> 3</a:t>
            </a:r>
            <a:r>
              <a:rPr lang="en-US" sz="1600" i="0" baseline="0" dirty="0" smtClean="0">
                <a:latin typeface="Calibri" charset="0"/>
              </a:rPr>
              <a:t>(3</a:t>
            </a:r>
            <a:r>
              <a:rPr lang="en-US" sz="1600" i="0" baseline="0" dirty="0" smtClean="0">
                <a:latin typeface="Calibri" charset="0"/>
              </a:rPr>
              <a:t>), </a:t>
            </a:r>
            <a:r>
              <a:rPr lang="en-US" sz="1600" dirty="0" smtClean="0">
                <a:latin typeface="Calibri" charset="0"/>
              </a:rPr>
              <a:t>page numbers and </a:t>
            </a:r>
            <a:r>
              <a:rPr lang="en-US" sz="1600" dirty="0" err="1" smtClean="0">
                <a:latin typeface="Calibri" charset="0"/>
              </a:rPr>
              <a:t>doi</a:t>
            </a:r>
            <a:r>
              <a:rPr lang="en-US" sz="1600" dirty="0" smtClean="0">
                <a:latin typeface="Calibri" charset="0"/>
              </a:rPr>
              <a:t> number pending. </a:t>
            </a:r>
            <a:endParaRPr lang="en-US" sz="1600" dirty="0" smtClean="0">
              <a:latin typeface="Calibri" charset="0"/>
            </a:endParaRPr>
          </a:p>
          <a:p>
            <a:pPr eaLnBrk="1" hangingPunct="1">
              <a:spcBef>
                <a:spcPct val="0"/>
              </a:spcBef>
            </a:pPr>
            <a:endParaRPr lang="en-US" sz="1600" dirty="0" smtClean="0">
              <a:latin typeface="Calibri" charset="0"/>
            </a:endParaRPr>
          </a:p>
          <a:p>
            <a:pPr eaLnBrk="1" hangingPunct="1">
              <a:spcBef>
                <a:spcPct val="0"/>
              </a:spcBef>
            </a:pPr>
            <a:r>
              <a:rPr lang="en-US" sz="1600" b="1" dirty="0" smtClean="0">
                <a:latin typeface="Calibri" charset="0"/>
              </a:rPr>
              <a:t>Feedback</a:t>
            </a:r>
            <a:r>
              <a:rPr lang="en-US" sz="1600" b="1" baseline="0" dirty="0" smtClean="0">
                <a:latin typeface="Calibri" charset="0"/>
              </a:rPr>
              <a:t> for Improvement:</a:t>
            </a:r>
            <a:r>
              <a:rPr lang="en-US" sz="1600" b="0" baseline="0" dirty="0" smtClean="0">
                <a:latin typeface="Calibri" charset="0"/>
              </a:rPr>
              <a:t> In our own use of this tool we have encountered occasional glitches and have continually found ways to improve its utility. If you find ways to improve this tool, we hope you will share your suggestions with us so that they might be incorporated them into </a:t>
            </a:r>
            <a:r>
              <a:rPr lang="en-US" sz="1600" b="0" baseline="0" dirty="0" smtClean="0">
                <a:latin typeface="Calibri" charset="0"/>
              </a:rPr>
              <a:t>future versions. </a:t>
            </a:r>
            <a:endParaRPr lang="en-US" sz="1600" b="0" baseline="0" dirty="0" smtClean="0">
              <a:latin typeface="Calibri" charset="0"/>
            </a:endParaRPr>
          </a:p>
          <a:p>
            <a:pPr eaLnBrk="1" hangingPunct="1">
              <a:spcBef>
                <a:spcPct val="0"/>
              </a:spcBef>
            </a:pPr>
            <a:r>
              <a:rPr lang="en-US" sz="1600" b="0" baseline="0" dirty="0" smtClean="0">
                <a:latin typeface="Calibri" charset="0"/>
              </a:rPr>
              <a:t>Send feedback to: </a:t>
            </a:r>
            <a:r>
              <a:rPr lang="en-US" sz="1600" b="0" baseline="0" dirty="0" err="1" smtClean="0">
                <a:latin typeface="Calibri" charset="0"/>
              </a:rPr>
              <a:t>Michael.Giangreco@uvm.edu</a:t>
            </a:r>
            <a:endParaRPr lang="en-US" sz="1600" b="1" dirty="0">
              <a:latin typeface="Calibri" charset="0"/>
            </a:endParaRPr>
          </a:p>
          <a:p>
            <a:pPr eaLnBrk="1" hangingPunct="1">
              <a:spcBef>
                <a:spcPct val="0"/>
              </a:spcBef>
            </a:pPr>
            <a:endParaRPr lang="en-US" sz="1400" dirty="0" smtClean="0">
              <a:latin typeface="Calibri" charset="0"/>
            </a:endParaRPr>
          </a:p>
          <a:p>
            <a:pPr eaLnBrk="1" hangingPunct="1">
              <a:spcBef>
                <a:spcPct val="0"/>
              </a:spcBef>
            </a:pPr>
            <a:r>
              <a:rPr lang="en-US" sz="1400" b="1" dirty="0" smtClean="0">
                <a:latin typeface="Calibri" charset="0"/>
              </a:rPr>
              <a:t>Disclosure</a:t>
            </a:r>
            <a:r>
              <a:rPr lang="en-US" sz="1400" b="1" dirty="0">
                <a:latin typeface="Calibri" charset="0"/>
              </a:rPr>
              <a:t>:</a:t>
            </a:r>
          </a:p>
          <a:p>
            <a:pPr eaLnBrk="1" hangingPunct="1">
              <a:spcBef>
                <a:spcPct val="0"/>
              </a:spcBef>
            </a:pPr>
            <a:r>
              <a:rPr lang="en-US" sz="1400" dirty="0">
                <a:latin typeface="Calibri" charset="0"/>
              </a:rPr>
              <a:t>Partial funding for the development of this tool was provided by: (a) Project EVOLVE Plus at the Center on Disability &amp; Community Inclusion at the University of Vermont, and (b) faculty start-up funds awarded to Shana Haines, PhD, by the College of Education and Social Services at the University of Vermont</a:t>
            </a:r>
            <a:r>
              <a:rPr lang="en-US" sz="1400" dirty="0" smtClean="0">
                <a:latin typeface="Calibri" charset="0"/>
              </a:rPr>
              <a:t>.</a:t>
            </a:r>
          </a:p>
          <a:p>
            <a:pPr eaLnBrk="1" hangingPunct="1">
              <a:spcBef>
                <a:spcPct val="0"/>
              </a:spcBef>
            </a:pPr>
            <a:endParaRPr lang="en-US" sz="1400" dirty="0" smtClean="0">
              <a:latin typeface="Calibri" charset="0"/>
            </a:endParaRPr>
          </a:p>
          <a:p>
            <a:pPr eaLnBrk="1" hangingPunct="1">
              <a:spcBef>
                <a:spcPct val="0"/>
              </a:spcBef>
            </a:pPr>
            <a:r>
              <a:rPr lang="en-US" sz="1600" b="1" dirty="0" smtClean="0">
                <a:latin typeface="Calibri" charset="0"/>
              </a:rPr>
              <a:t>Cite as: </a:t>
            </a:r>
            <a:r>
              <a:rPr lang="en-US" sz="1400" b="0" kern="1200" dirty="0" smtClean="0">
                <a:solidFill>
                  <a:schemeClr val="tx1"/>
                </a:solidFill>
                <a:effectLst/>
                <a:latin typeface="+mn-lt"/>
                <a:ea typeface="ＭＳ Ｐゴシック" charset="0"/>
                <a:cs typeface="ＭＳ Ｐゴシック" charset="0"/>
              </a:rPr>
              <a:t>Giangreco</a:t>
            </a:r>
            <a:r>
              <a:rPr lang="en-US" sz="1400" kern="1200" dirty="0" smtClean="0">
                <a:solidFill>
                  <a:schemeClr val="tx1"/>
                </a:solidFill>
                <a:effectLst/>
                <a:latin typeface="+mn-lt"/>
                <a:ea typeface="ＭＳ Ｐゴシック" charset="0"/>
                <a:cs typeface="ＭＳ Ｐゴシック" charset="0"/>
              </a:rPr>
              <a:t>, M. F. (2015). </a:t>
            </a:r>
            <a:r>
              <a:rPr lang="en-US" sz="1400" i="1" kern="1200" dirty="0" smtClean="0">
                <a:solidFill>
                  <a:schemeClr val="tx1"/>
                </a:solidFill>
                <a:effectLst/>
                <a:latin typeface="+mn-lt"/>
                <a:ea typeface="ＭＳ Ｐゴシック" charset="0"/>
                <a:cs typeface="ＭＳ Ｐゴシック" charset="0"/>
              </a:rPr>
              <a:t>Mapping an inclusive school service delivery model</a:t>
            </a:r>
            <a:r>
              <a:rPr lang="en-US" sz="1400" kern="1200" dirty="0" smtClean="0">
                <a:solidFill>
                  <a:schemeClr val="tx1"/>
                </a:solidFill>
                <a:effectLst/>
                <a:latin typeface="+mn-lt"/>
                <a:ea typeface="ＭＳ Ｐゴシック" charset="0"/>
                <a:cs typeface="ＭＳ Ｐゴシック" charset="0"/>
              </a:rPr>
              <a:t> [interactive media file]. Burlington, VT: University of Vermont.</a:t>
            </a:r>
            <a:r>
              <a:rPr lang="en-US" sz="1600" dirty="0" smtClean="0">
                <a:effectLst/>
              </a:rPr>
              <a:t> </a:t>
            </a:r>
            <a:endParaRPr lang="en-US" sz="1600" b="1" dirty="0" smtClean="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C6718E26-69F7-FC4A-A50E-007104C1CD7A}" type="slidenum">
              <a:rPr lang="en-US"/>
              <a:pPr eaLnBrk="1" hangingPunct="1"/>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1D86061E-5AEB-DD44-82F4-3BB950F70CA9}" type="slidenum">
              <a:rPr lang="en-US"/>
              <a:pPr eaLnBrk="1" hangingPunct="1"/>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Locked whole school model from:</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Calibri" charset="0"/>
              </a:rPr>
              <a:t>Giangreco, M. F. &amp; </a:t>
            </a:r>
            <a:r>
              <a:rPr lang="en-US" dirty="0" err="1">
                <a:latin typeface="Calibri" charset="0"/>
              </a:rPr>
              <a:t>Suter</a:t>
            </a:r>
            <a:r>
              <a:rPr lang="en-US" dirty="0">
                <a:latin typeface="Calibri" charset="0"/>
              </a:rPr>
              <a:t>, J. C. </a:t>
            </a:r>
            <a:r>
              <a:rPr lang="en-US" dirty="0" smtClean="0">
                <a:latin typeface="Calibri" charset="0"/>
              </a:rPr>
              <a:t>(2015)</a:t>
            </a:r>
            <a:r>
              <a:rPr lang="en-US" dirty="0">
                <a:latin typeface="Calibri" charset="0"/>
              </a:rPr>
              <a:t>. Precarious or purposeful? Proactively building inclusive special education service delivery on solid ground. </a:t>
            </a:r>
            <a:r>
              <a:rPr lang="en-US" i="1" dirty="0">
                <a:latin typeface="Calibri" charset="0"/>
              </a:rPr>
              <a:t>Inclusion: The e-Journal of the American Association on Intellectual and Developmental </a:t>
            </a:r>
            <a:r>
              <a:rPr lang="en-US" i="1" dirty="0" smtClean="0">
                <a:latin typeface="Calibri" charset="0"/>
              </a:rPr>
              <a:t>Disabilities,</a:t>
            </a:r>
            <a:r>
              <a:rPr lang="en-US" i="1" baseline="0" dirty="0" smtClean="0">
                <a:latin typeface="Calibri" charset="0"/>
              </a:rPr>
              <a:t> 3</a:t>
            </a:r>
            <a:r>
              <a:rPr lang="en-US" i="0" baseline="0" dirty="0" smtClean="0">
                <a:latin typeface="Calibri" charset="0"/>
              </a:rPr>
              <a:t>(3</a:t>
            </a:r>
            <a:r>
              <a:rPr lang="en-US" i="0" baseline="0" dirty="0" smtClean="0">
                <a:latin typeface="Calibri" charset="0"/>
              </a:rPr>
              <a:t>), </a:t>
            </a:r>
            <a:r>
              <a:rPr lang="en-US" sz="1200" dirty="0" smtClean="0">
                <a:latin typeface="Calibri" charset="0"/>
              </a:rPr>
              <a:t>page numbers and </a:t>
            </a:r>
            <a:r>
              <a:rPr lang="en-US" sz="1200" dirty="0" err="1" smtClean="0">
                <a:latin typeface="Calibri" charset="0"/>
              </a:rPr>
              <a:t>doi</a:t>
            </a:r>
            <a:r>
              <a:rPr lang="en-US" sz="1200" dirty="0" smtClean="0">
                <a:latin typeface="Calibri" charset="0"/>
              </a:rPr>
              <a:t> number pending.</a:t>
            </a:r>
            <a:r>
              <a:rPr lang="en-US" dirty="0" smtClean="0">
                <a:latin typeface="Calibri" charset="0"/>
              </a:rPr>
              <a:t>  </a:t>
            </a:r>
            <a:endParaRPr lang="en-US" dirty="0">
              <a:latin typeface="Calibri" charset="0"/>
            </a:endParaRPr>
          </a:p>
          <a:p>
            <a:pPr eaLnBrk="1" hangingPunct="1">
              <a:spcBef>
                <a:spcPct val="0"/>
              </a:spcBef>
            </a:pP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B4F65AFC-6C1E-954E-A8C7-623D04CD5989}" type="slidenum">
              <a:rPr lang="en-US"/>
              <a:pPr eaLnBrk="1" hangingPunct="1"/>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Locked Team Level Model from:</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Calibri" charset="0"/>
              </a:rPr>
              <a:t>Giangreco, M. F. &amp; </a:t>
            </a:r>
            <a:r>
              <a:rPr lang="en-US" dirty="0" err="1">
                <a:latin typeface="Calibri" charset="0"/>
              </a:rPr>
              <a:t>Suter</a:t>
            </a:r>
            <a:r>
              <a:rPr lang="en-US" dirty="0">
                <a:latin typeface="Calibri" charset="0"/>
              </a:rPr>
              <a:t>, J. C. </a:t>
            </a:r>
            <a:r>
              <a:rPr lang="en-US" dirty="0" smtClean="0">
                <a:latin typeface="Calibri" charset="0"/>
              </a:rPr>
              <a:t>(2015)</a:t>
            </a:r>
            <a:r>
              <a:rPr lang="en-US" dirty="0">
                <a:latin typeface="Calibri" charset="0"/>
              </a:rPr>
              <a:t>. Precarious or purposeful? Proactively building inclusive special education service delivery on solid ground. </a:t>
            </a:r>
            <a:r>
              <a:rPr lang="en-US" i="1" dirty="0" smtClean="0">
                <a:latin typeface="Calibri" charset="0"/>
              </a:rPr>
              <a:t>Inclusion:</a:t>
            </a:r>
            <a:r>
              <a:rPr lang="en-US" i="1" baseline="0" dirty="0" smtClean="0">
                <a:latin typeface="Calibri" charset="0"/>
              </a:rPr>
              <a:t> </a:t>
            </a:r>
            <a:r>
              <a:rPr lang="en-US" i="1" dirty="0" smtClean="0">
                <a:latin typeface="Calibri" charset="0"/>
              </a:rPr>
              <a:t>The </a:t>
            </a:r>
            <a:r>
              <a:rPr lang="en-US" i="1" dirty="0">
                <a:latin typeface="Calibri" charset="0"/>
              </a:rPr>
              <a:t>e-Journal of the American Association on Intellectual and Developmental </a:t>
            </a:r>
            <a:r>
              <a:rPr lang="en-US" i="1" dirty="0" smtClean="0">
                <a:latin typeface="Calibri" charset="0"/>
              </a:rPr>
              <a:t>Disabilities,</a:t>
            </a:r>
            <a:r>
              <a:rPr lang="en-US" i="1" baseline="0" dirty="0" smtClean="0">
                <a:latin typeface="Calibri" charset="0"/>
              </a:rPr>
              <a:t> 3</a:t>
            </a:r>
            <a:r>
              <a:rPr lang="en-US" i="0" baseline="0" dirty="0" smtClean="0">
                <a:latin typeface="Calibri" charset="0"/>
              </a:rPr>
              <a:t>(3</a:t>
            </a:r>
            <a:r>
              <a:rPr lang="en-US" i="0" baseline="0" dirty="0" smtClean="0">
                <a:latin typeface="Calibri" charset="0"/>
              </a:rPr>
              <a:t>)</a:t>
            </a:r>
            <a:r>
              <a:rPr lang="en-US" dirty="0" smtClean="0">
                <a:latin typeface="Calibri" charset="0"/>
              </a:rPr>
              <a:t>, </a:t>
            </a:r>
            <a:r>
              <a:rPr lang="en-US" sz="1200" dirty="0" smtClean="0">
                <a:latin typeface="Calibri" charset="0"/>
              </a:rPr>
              <a:t>page numbers and </a:t>
            </a:r>
            <a:r>
              <a:rPr lang="en-US" sz="1200" dirty="0" err="1" smtClean="0">
                <a:latin typeface="Calibri" charset="0"/>
              </a:rPr>
              <a:t>doi</a:t>
            </a:r>
            <a:r>
              <a:rPr lang="en-US" sz="1200" dirty="0" smtClean="0">
                <a:latin typeface="Calibri" charset="0"/>
              </a:rPr>
              <a:t> number pending. </a:t>
            </a:r>
            <a:r>
              <a:rPr lang="en-US" dirty="0" smtClean="0">
                <a:latin typeface="Calibri" charset="0"/>
              </a:rPr>
              <a:t> </a:t>
            </a:r>
            <a:endParaRPr lang="en-US" dirty="0">
              <a:latin typeface="Calibri" charset="0"/>
            </a:endParaRPr>
          </a:p>
          <a:p>
            <a:pPr eaLnBrk="1" hangingPunct="1">
              <a:spcBef>
                <a:spcPct val="0"/>
              </a:spcBef>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CF2FE977-77C6-764B-B6DE-23B63A6AB698}" type="slidenum">
              <a:rPr lang="en-US"/>
              <a:pPr eaLnBrk="1" hangingPunct="1"/>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6855701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429324"/>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94026549"/>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2707752"/>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244282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56400" y="2820990"/>
            <a:ext cx="2870200" cy="657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78999" y="2820990"/>
            <a:ext cx="2870200" cy="657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3344953"/>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606753"/>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6746892"/>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96981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078979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82475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7682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2044700"/>
            <a:ext cx="30734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044700"/>
            <a:ext cx="9067801"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9555992"/>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123825"/>
            <a:ext cx="3073400" cy="927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23825"/>
            <a:ext cx="9067801" cy="927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38366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32757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59262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6083883"/>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60706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87700"/>
            <a:ext cx="60706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6904"/>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326541"/>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3660465"/>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511001"/>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5317756"/>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81751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35879240"/>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100316"/>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0"/>
            <a:ext cx="307340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0"/>
            <a:ext cx="9067801"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2095053"/>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6925704"/>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665028"/>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4355500"/>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1" y="2820990"/>
            <a:ext cx="2870200" cy="657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2820990"/>
            <a:ext cx="2870200" cy="657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6268543"/>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439164"/>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909149"/>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046309"/>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008059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276524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632510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903343"/>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123825"/>
            <a:ext cx="3073400" cy="927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23825"/>
            <a:ext cx="9067801" cy="927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1540206"/>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761864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734911"/>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5970877"/>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1" y="2820990"/>
            <a:ext cx="2870200" cy="657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2820990"/>
            <a:ext cx="2870200" cy="657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229313"/>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3353870"/>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291441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23081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1608406"/>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5983611"/>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4627594"/>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462921"/>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123825"/>
            <a:ext cx="3073400" cy="927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23825"/>
            <a:ext cx="9067801" cy="927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597607"/>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992623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12096"/>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4737918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355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3035982"/>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76249"/>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20165184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2820990"/>
            <a:ext cx="6070600" cy="657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20990"/>
            <a:ext cx="6070600" cy="6573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957628"/>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178272"/>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0234474"/>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192237"/>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1265092"/>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254000"/>
            <a:ext cx="3073400" cy="9232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1" cy="923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89580"/>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9386672"/>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7"/>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380756"/>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1547327"/>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6"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162213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40133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8989255"/>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81996153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84785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9664705"/>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3438946"/>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7"/>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444054"/>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7"/>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7"/>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901647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7926185"/>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7"/>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001210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8236564"/>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6"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651693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0867331"/>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943272"/>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791346555"/>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53629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489615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7376170"/>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7"/>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553070"/>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7"/>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7"/>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463694"/>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39858127"/>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7"/>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35369"/>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424442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05255"/>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6"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9207378"/>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1205089"/>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9990341"/>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837702"/>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6129360"/>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1006615"/>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7"/>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4976583"/>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254000"/>
            <a:ext cx="307340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1"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1642544"/>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3389196"/>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7"/>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94371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8934716"/>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2484070"/>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6"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2873114"/>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947214"/>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5458721"/>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493833"/>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1243448"/>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1123343"/>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7"/>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0408670"/>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254000"/>
            <a:ext cx="307340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1"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29567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196570"/>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052096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20620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123825"/>
            <a:ext cx="3073400" cy="927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23825"/>
            <a:ext cx="9067801" cy="927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171351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323783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45310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640777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1"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7437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989569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6453258"/>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44108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8877491"/>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120140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996159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4850977"/>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384300"/>
            <a:ext cx="4267201"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14104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65639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53210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460076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1"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944120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80980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487161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1103010"/>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030203"/>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672757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6816699"/>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68365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384300"/>
            <a:ext cx="4267201"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41356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423970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7"/>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301438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622603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6"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312444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634920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495321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429170"/>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487197"/>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002807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1257236"/>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7"/>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6905436"/>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2276477"/>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7"/>
            <a:ext cx="9067801"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20784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7360954"/>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7"/>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2485661"/>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5240007"/>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6"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656110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390167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48527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947096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42076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509375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449360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7"/>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320188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2276477"/>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7"/>
            <a:ext cx="9067801"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216291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777041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7"/>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257831"/>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344409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139567"/>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6"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1" y="2276477"/>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56802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699592"/>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871485"/>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25368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943875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9018774"/>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7"/>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0383287"/>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2276477"/>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7"/>
            <a:ext cx="9067801"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1555291"/>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8254967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9861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821473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4283073"/>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3066602"/>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899288"/>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160361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004110"/>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725547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8809017"/>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53819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6832600"/>
            <a:ext cx="3073400" cy="245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6832600"/>
            <a:ext cx="9067801" cy="245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847398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9" y="5527677"/>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0087413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888417"/>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0497491"/>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9212440"/>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107051"/>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5"/>
            <a:ext cx="5745164"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4"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5"/>
            <a:ext cx="5748336"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390847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862611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289207"/>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40"/>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4" y="388938"/>
            <a:ext cx="7269161"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7"/>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386517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7"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7" y="871540"/>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2549527"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904422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962049"/>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1" y="6832600"/>
            <a:ext cx="3073400" cy="245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6832600"/>
            <a:ext cx="9067801" cy="245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885352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2.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2.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55600" y="2044700"/>
            <a:ext cx="12293600" cy="323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1026" name="Rectangle 2"/>
          <p:cNvSpPr>
            <a:spLocks noGrp="1" noChangeArrowheads="1"/>
          </p:cNvSpPr>
          <p:nvPr>
            <p:ph type="body" idx="1"/>
          </p:nvPr>
        </p:nvSpPr>
        <p:spPr bwMode="auto">
          <a:xfrm>
            <a:off x="355600" y="5270500"/>
            <a:ext cx="122936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355600" y="123825"/>
            <a:ext cx="12293600" cy="269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0242" name="Rectangle 2"/>
          <p:cNvSpPr>
            <a:spLocks noGrp="1" noChangeArrowheads="1"/>
          </p:cNvSpPr>
          <p:nvPr>
            <p:ph type="body" idx="1"/>
          </p:nvPr>
        </p:nvSpPr>
        <p:spPr bwMode="auto">
          <a:xfrm>
            <a:off x="6756400" y="2820988"/>
            <a:ext cx="5892800" cy="657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xmlns:p14="http://schemas.microsoft.com/office/powerpoint/2010/main"/>
  <p:txStyles>
    <p:titleStyle>
      <a:lvl1pPr algn="ctr" rtl="0" eaLnBrk="0" fontAlgn="base" hangingPunct="0">
        <a:spcBef>
          <a:spcPct val="0"/>
        </a:spcBef>
        <a:spcAft>
          <a:spcPct val="0"/>
        </a:spcAft>
        <a:defRPr sz="7200">
          <a:solidFill>
            <a:srgbClr val="404140"/>
          </a:solidFill>
          <a:latin typeface="+mj-lt"/>
          <a:ea typeface="+mj-ea"/>
          <a:cs typeface="+mj-cs"/>
          <a:sym typeface="Gill Sans Light" charset="0"/>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1pPr>
      <a:lvl2pPr marL="5334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2pPr>
      <a:lvl3pPr marL="9144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3pPr>
      <a:lvl4pPr marL="12954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4pPr>
      <a:lvl5pPr marL="16764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5pPr>
      <a:lvl6pPr marL="21336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6pPr>
      <a:lvl7pPr marL="25908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7pPr>
      <a:lvl8pPr marL="30480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8pPr>
      <a:lvl9pPr marL="35052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355600" y="0"/>
            <a:ext cx="12293600" cy="294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1266" name="Rectangle 2"/>
          <p:cNvSpPr>
            <a:spLocks noGrp="1" noChangeArrowheads="1"/>
          </p:cNvSpPr>
          <p:nvPr>
            <p:ph type="body" idx="1"/>
          </p:nvPr>
        </p:nvSpPr>
        <p:spPr bwMode="auto">
          <a:xfrm>
            <a:off x="355600" y="3187700"/>
            <a:ext cx="12293600" cy="656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533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914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295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676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133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590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04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50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355600" y="123825"/>
            <a:ext cx="12293600" cy="269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2290" name="Rectangle 2"/>
          <p:cNvSpPr>
            <a:spLocks noGrp="1" noChangeArrowheads="1"/>
          </p:cNvSpPr>
          <p:nvPr>
            <p:ph type="body" idx="1"/>
          </p:nvPr>
        </p:nvSpPr>
        <p:spPr bwMode="auto">
          <a:xfrm>
            <a:off x="355600" y="2820988"/>
            <a:ext cx="5892800" cy="657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533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914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295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676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133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590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04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50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355600" y="123825"/>
            <a:ext cx="12293600" cy="269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3314" name="Rectangle 2"/>
          <p:cNvSpPr>
            <a:spLocks noGrp="1" noChangeArrowheads="1"/>
          </p:cNvSpPr>
          <p:nvPr>
            <p:ph type="body" idx="1"/>
          </p:nvPr>
        </p:nvSpPr>
        <p:spPr bwMode="auto">
          <a:xfrm>
            <a:off x="355600" y="2820988"/>
            <a:ext cx="5892800" cy="657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533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914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295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676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133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590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04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50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355600" y="254000"/>
            <a:ext cx="12293600" cy="923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xmlns:p14="http://schemas.microsoft.com/office/powerpoint/2010/main"/>
  <p:txStyles>
    <p:titleStyle>
      <a:lvl1pPr marL="79375" indent="-79375" algn="ctr" rtl="0" eaLnBrk="0" fontAlgn="base" hangingPunct="0">
        <a:spcBef>
          <a:spcPct val="0"/>
        </a:spcBef>
        <a:spcAft>
          <a:spcPct val="0"/>
        </a:spcAft>
        <a:defRPr sz="7200">
          <a:solidFill>
            <a:srgbClr val="404140"/>
          </a:solidFill>
          <a:latin typeface="+mj-lt"/>
          <a:ea typeface="+mj-ea"/>
          <a:cs typeface="+mj-cs"/>
          <a:sym typeface="Gill Sans Light" charset="0"/>
        </a:defRPr>
      </a:lvl1pPr>
      <a:lvl2pPr marL="79375" indent="-79375"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marL="79375" indent="-79375"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marL="79375" indent="-79375"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marL="79375" indent="-79375"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536575"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93775"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450975"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908175"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1pPr>
      <a:lvl2pPr marL="5334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2pPr>
      <a:lvl3pPr marL="9144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3pPr>
      <a:lvl4pPr marL="12954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4pPr>
      <a:lvl5pPr marL="16764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5pPr>
      <a:lvl6pPr marL="21336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6pPr>
      <a:lvl7pPr marL="25908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7pPr>
      <a:lvl8pPr marL="30480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8pPr>
      <a:lvl9pPr marL="35052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xmlns:p14="http://schemas.microsoft.com/office/powerpoint/2010/main"/>
  <p:txStyles>
    <p:titleStyle>
      <a:lvl1pPr marL="79375" indent="-79375"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marL="79375" indent="-79375"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marL="79375" indent="-79375"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marL="79375" indent="-79375"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marL="79375" indent="-79375"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53657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9377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45097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90817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84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765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146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527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908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365375"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822575"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79775"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736975"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xmlns:p14="http://schemas.microsoft.com/office/powerpoint/2010/main"/>
  <p:txStyles>
    <p:titleStyle>
      <a:lvl1pPr marL="79375" indent="-79375"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marL="79375" indent="-79375"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marL="79375" indent="-79375"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marL="79375" indent="-79375"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marL="79375" indent="-79375"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53657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9377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45097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90817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84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765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146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527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908175"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365375"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822575"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79775"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736975"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84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765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146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527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908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365375"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822575"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79775"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736975"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84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765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146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527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908175"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365375"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822575"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79775"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736975"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55600" y="123825"/>
            <a:ext cx="12293600" cy="269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2050" name="Rectangle 2"/>
          <p:cNvSpPr>
            <a:spLocks noGrp="1" noChangeArrowheads="1"/>
          </p:cNvSpPr>
          <p:nvPr>
            <p:ph type="body" idx="1"/>
          </p:nvPr>
        </p:nvSpPr>
        <p:spPr bwMode="auto">
          <a:xfrm>
            <a:off x="355600" y="2820988"/>
            <a:ext cx="12293600" cy="657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533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914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295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6764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133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590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04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50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3074" name="Rectangle 2"/>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xmlns:p14="http://schemas.microsoft.com/office/powerpoint/2010/main"/>
  <p:txStyles>
    <p:titleStyle>
      <a:lvl1pPr algn="ctr" rtl="0" eaLnBrk="0" fontAlgn="base" hangingPunct="0">
        <a:spcBef>
          <a:spcPct val="0"/>
        </a:spcBef>
        <a:spcAft>
          <a:spcPct val="0"/>
        </a:spcAft>
        <a:defRPr sz="7200">
          <a:solidFill>
            <a:srgbClr val="404140"/>
          </a:solidFill>
          <a:latin typeface="+mj-lt"/>
          <a:ea typeface="+mj-ea"/>
          <a:cs typeface="+mj-cs"/>
          <a:sym typeface="Gill Sans Light" charset="0"/>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rgbClr val="404140"/>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rgbClr val="404140"/>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rgbClr val="404140"/>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rgbClr val="404140"/>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rgbClr val="404140"/>
          </a:solidFill>
          <a:latin typeface="+mn-lt"/>
          <a:ea typeface="+mn-ea"/>
          <a:cs typeface="+mn-cs"/>
          <a:sym typeface="Gill Sans Light" charset="0"/>
        </a:defRPr>
      </a:lvl5pPr>
      <a:lvl6pPr marL="457200" algn="ctr" rtl="0" fontAlgn="base">
        <a:spcBef>
          <a:spcPct val="0"/>
        </a:spcBef>
        <a:spcAft>
          <a:spcPct val="0"/>
        </a:spcAft>
        <a:defRPr sz="3800">
          <a:solidFill>
            <a:srgbClr val="404140"/>
          </a:solidFill>
          <a:latin typeface="+mn-lt"/>
          <a:ea typeface="+mn-ea"/>
          <a:cs typeface="+mn-cs"/>
          <a:sym typeface="Gill Sans Light" charset="0"/>
        </a:defRPr>
      </a:lvl6pPr>
      <a:lvl7pPr marL="914400" algn="ctr" rtl="0" fontAlgn="base">
        <a:spcBef>
          <a:spcPct val="0"/>
        </a:spcBef>
        <a:spcAft>
          <a:spcPct val="0"/>
        </a:spcAft>
        <a:defRPr sz="3800">
          <a:solidFill>
            <a:srgbClr val="404140"/>
          </a:solidFill>
          <a:latin typeface="+mn-lt"/>
          <a:ea typeface="+mn-ea"/>
          <a:cs typeface="+mn-cs"/>
          <a:sym typeface="Gill Sans Light" charset="0"/>
        </a:defRPr>
      </a:lvl7pPr>
      <a:lvl8pPr marL="1371600" algn="ctr" rtl="0" fontAlgn="base">
        <a:spcBef>
          <a:spcPct val="0"/>
        </a:spcBef>
        <a:spcAft>
          <a:spcPct val="0"/>
        </a:spcAft>
        <a:defRPr sz="3800">
          <a:solidFill>
            <a:srgbClr val="404140"/>
          </a:solidFill>
          <a:latin typeface="+mn-lt"/>
          <a:ea typeface="+mn-ea"/>
          <a:cs typeface="+mn-cs"/>
          <a:sym typeface="Gill Sans Light" charset="0"/>
        </a:defRPr>
      </a:lvl8pPr>
      <a:lvl9pPr marL="1828800" algn="ctr" rtl="0" fontAlgn="base">
        <a:spcBef>
          <a:spcPct val="0"/>
        </a:spcBef>
        <a:spcAft>
          <a:spcPct val="0"/>
        </a:spcAft>
        <a:defRPr sz="3800">
          <a:solidFill>
            <a:srgbClr val="404140"/>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4098" name="Rectangle 2"/>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355600" y="3225800"/>
            <a:ext cx="122936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79375" indent="-79375"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9375" indent="377825"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79375" indent="835025"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79375" indent="1292225"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79375" indent="1749425"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536575" algn="ctr" rtl="0" fontAlgn="base">
        <a:spcBef>
          <a:spcPct val="0"/>
        </a:spcBef>
        <a:spcAft>
          <a:spcPct val="0"/>
        </a:spcAft>
        <a:defRPr sz="3800">
          <a:solidFill>
            <a:schemeClr val="tx1"/>
          </a:solidFill>
          <a:latin typeface="+mn-lt"/>
          <a:ea typeface="+mn-ea"/>
          <a:cs typeface="+mn-cs"/>
          <a:sym typeface="Gill Sans Light" charset="0"/>
        </a:defRPr>
      </a:lvl6pPr>
      <a:lvl7pPr marL="993775" algn="ctr" rtl="0" fontAlgn="base">
        <a:spcBef>
          <a:spcPct val="0"/>
        </a:spcBef>
        <a:spcAft>
          <a:spcPct val="0"/>
        </a:spcAft>
        <a:defRPr sz="3800">
          <a:solidFill>
            <a:schemeClr val="tx1"/>
          </a:solidFill>
          <a:latin typeface="+mn-lt"/>
          <a:ea typeface="+mn-ea"/>
          <a:cs typeface="+mn-cs"/>
          <a:sym typeface="Gill Sans Light" charset="0"/>
        </a:defRPr>
      </a:lvl7pPr>
      <a:lvl8pPr marL="1450975" algn="ctr" rtl="0" fontAlgn="base">
        <a:spcBef>
          <a:spcPct val="0"/>
        </a:spcBef>
        <a:spcAft>
          <a:spcPct val="0"/>
        </a:spcAft>
        <a:defRPr sz="3800">
          <a:solidFill>
            <a:schemeClr val="tx1"/>
          </a:solidFill>
          <a:latin typeface="+mn-lt"/>
          <a:ea typeface="+mn-ea"/>
          <a:cs typeface="+mn-cs"/>
          <a:sym typeface="Gill Sans Light" charset="0"/>
        </a:defRPr>
      </a:lvl8pPr>
      <a:lvl9pPr marL="1908175"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79375" indent="-79375"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9375" indent="377825"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79375" indent="835025"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79375" indent="1292225"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79375" indent="1749425"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536575" algn="ctr" rtl="0" fontAlgn="base">
        <a:spcBef>
          <a:spcPct val="0"/>
        </a:spcBef>
        <a:spcAft>
          <a:spcPct val="0"/>
        </a:spcAft>
        <a:defRPr sz="3800">
          <a:solidFill>
            <a:schemeClr val="tx1"/>
          </a:solidFill>
          <a:latin typeface="+mn-lt"/>
          <a:ea typeface="+mn-ea"/>
          <a:cs typeface="+mn-cs"/>
          <a:sym typeface="Gill Sans Light" charset="0"/>
        </a:defRPr>
      </a:lvl6pPr>
      <a:lvl7pPr marL="993775" algn="ctr" rtl="0" fontAlgn="base">
        <a:spcBef>
          <a:spcPct val="0"/>
        </a:spcBef>
        <a:spcAft>
          <a:spcPct val="0"/>
        </a:spcAft>
        <a:defRPr sz="3800">
          <a:solidFill>
            <a:schemeClr val="tx1"/>
          </a:solidFill>
          <a:latin typeface="+mn-lt"/>
          <a:ea typeface="+mn-ea"/>
          <a:cs typeface="+mn-cs"/>
          <a:sym typeface="Gill Sans Light" charset="0"/>
        </a:defRPr>
      </a:lvl7pPr>
      <a:lvl8pPr marL="1450975" algn="ctr" rtl="0" fontAlgn="base">
        <a:spcBef>
          <a:spcPct val="0"/>
        </a:spcBef>
        <a:spcAft>
          <a:spcPct val="0"/>
        </a:spcAft>
        <a:defRPr sz="3800">
          <a:solidFill>
            <a:schemeClr val="tx1"/>
          </a:solidFill>
          <a:latin typeface="+mn-lt"/>
          <a:ea typeface="+mn-ea"/>
          <a:cs typeface="+mn-cs"/>
          <a:sym typeface="Gill Sans Light" charset="0"/>
        </a:defRPr>
      </a:lvl8pPr>
      <a:lvl9pPr marL="1908175"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79375" indent="-79375"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9375" indent="377825"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79375" indent="835025"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79375" indent="1292225"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79375" indent="1749425"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536575" algn="ctr" rtl="0" fontAlgn="base">
        <a:spcBef>
          <a:spcPct val="0"/>
        </a:spcBef>
        <a:spcAft>
          <a:spcPct val="0"/>
        </a:spcAft>
        <a:defRPr sz="3800">
          <a:solidFill>
            <a:schemeClr val="tx1"/>
          </a:solidFill>
          <a:latin typeface="+mn-lt"/>
          <a:ea typeface="+mn-ea"/>
          <a:cs typeface="+mn-cs"/>
          <a:sym typeface="Gill Sans Light" charset="0"/>
        </a:defRPr>
      </a:lvl6pPr>
      <a:lvl7pPr marL="993775" algn="ctr" rtl="0" fontAlgn="base">
        <a:spcBef>
          <a:spcPct val="0"/>
        </a:spcBef>
        <a:spcAft>
          <a:spcPct val="0"/>
        </a:spcAft>
        <a:defRPr sz="3800">
          <a:solidFill>
            <a:schemeClr val="tx1"/>
          </a:solidFill>
          <a:latin typeface="+mn-lt"/>
          <a:ea typeface="+mn-ea"/>
          <a:cs typeface="+mn-cs"/>
          <a:sym typeface="Gill Sans Light" charset="0"/>
        </a:defRPr>
      </a:lvl7pPr>
      <a:lvl8pPr marL="1450975" algn="ctr" rtl="0" fontAlgn="base">
        <a:spcBef>
          <a:spcPct val="0"/>
        </a:spcBef>
        <a:spcAft>
          <a:spcPct val="0"/>
        </a:spcAft>
        <a:defRPr sz="3800">
          <a:solidFill>
            <a:schemeClr val="tx1"/>
          </a:solidFill>
          <a:latin typeface="+mn-lt"/>
          <a:ea typeface="+mn-ea"/>
          <a:cs typeface="+mn-cs"/>
          <a:sym typeface="Gill Sans Light" charset="0"/>
        </a:defRPr>
      </a:lvl8pPr>
      <a:lvl9pPr marL="1908175"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8194" name="Rectangle 2"/>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9218" name="Rectangle 2"/>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xmlns:p14="http://schemas.microsoft.com/office/powerpoint/2010/mai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vm.edu/~cess/?Page=facbio.php&amp;username=mgiangre" TargetMode="External"/><Relationship Id="rId4" Type="http://schemas.openxmlformats.org/officeDocument/2006/relationships/hyperlink" Target="http://ruelledesign.com/"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9" Type="http://schemas.openxmlformats.org/officeDocument/2006/relationships/image" Target="../media/image10.emf"/><Relationship Id="rId20" Type="http://schemas.openxmlformats.org/officeDocument/2006/relationships/image" Target="../media/image21.emf"/><Relationship Id="rId21" Type="http://schemas.openxmlformats.org/officeDocument/2006/relationships/image" Target="../media/image22.emf"/><Relationship Id="rId22" Type="http://schemas.openxmlformats.org/officeDocument/2006/relationships/image" Target="../media/image23.emf"/><Relationship Id="rId10" Type="http://schemas.openxmlformats.org/officeDocument/2006/relationships/image" Target="../media/image11.emf"/><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emf"/><Relationship Id="rId14" Type="http://schemas.openxmlformats.org/officeDocument/2006/relationships/image" Target="../media/image15.emf"/><Relationship Id="rId15" Type="http://schemas.openxmlformats.org/officeDocument/2006/relationships/image" Target="../media/image16.emf"/><Relationship Id="rId16" Type="http://schemas.openxmlformats.org/officeDocument/2006/relationships/image" Target="../media/image17.emf"/><Relationship Id="rId17" Type="http://schemas.openxmlformats.org/officeDocument/2006/relationships/image" Target="../media/image18.emf"/><Relationship Id="rId18" Type="http://schemas.openxmlformats.org/officeDocument/2006/relationships/image" Target="../media/image19.emf"/><Relationship Id="rId19"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s>
</file>

<file path=ppt/slides/_rels/slide3.xml.rels><?xml version="1.0" encoding="UTF-8" standalone="yes"?>
<Relationships xmlns="http://schemas.openxmlformats.org/package/2006/relationships"><Relationship Id="rId11" Type="http://schemas.openxmlformats.org/officeDocument/2006/relationships/image" Target="../media/image32.emf"/><Relationship Id="rId12" Type="http://schemas.openxmlformats.org/officeDocument/2006/relationships/image" Target="../media/image33.emf"/><Relationship Id="rId13" Type="http://schemas.openxmlformats.org/officeDocument/2006/relationships/image" Target="../media/image34.emf"/><Relationship Id="rId14" Type="http://schemas.openxmlformats.org/officeDocument/2006/relationships/image" Target="../media/image35.emf"/><Relationship Id="rId1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8" Type="http://schemas.openxmlformats.org/officeDocument/2006/relationships/image" Target="../media/image29.emf"/><Relationship Id="rId9" Type="http://schemas.openxmlformats.org/officeDocument/2006/relationships/image" Target="../media/image30.emf"/><Relationship Id="rId10" Type="http://schemas.openxmlformats.org/officeDocument/2006/relationships/image" Target="../media/image3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2293600" cy="2527300"/>
          </a:xfrm>
        </p:spPr>
        <p:txBody>
          <a:bodyPr/>
          <a:lstStyle/>
          <a:p>
            <a:pPr>
              <a:defRPr/>
            </a:pPr>
            <a:r>
              <a:rPr lang="en-US" dirty="0" smtClean="0"/>
              <a:t>Mapping an Inclusive School Service Delivery Model </a:t>
            </a:r>
            <a:br>
              <a:rPr lang="en-US" dirty="0" smtClean="0"/>
            </a:br>
            <a:r>
              <a:rPr lang="en-US" sz="3600" dirty="0" smtClean="0"/>
              <a:t>(Version 1.2, July </a:t>
            </a:r>
            <a:r>
              <a:rPr lang="en-US" sz="3600" dirty="0" smtClean="0"/>
              <a:t>9, </a:t>
            </a:r>
            <a:r>
              <a:rPr lang="en-US" sz="3600" dirty="0" smtClean="0"/>
              <a:t>2015)</a:t>
            </a:r>
            <a:endParaRPr lang="en-US" sz="3600" dirty="0"/>
          </a:p>
        </p:txBody>
      </p:sp>
      <p:sp>
        <p:nvSpPr>
          <p:cNvPr id="3" name="Content Placeholder 2"/>
          <p:cNvSpPr>
            <a:spLocks noGrp="1"/>
          </p:cNvSpPr>
          <p:nvPr>
            <p:ph idx="1"/>
          </p:nvPr>
        </p:nvSpPr>
        <p:spPr>
          <a:xfrm>
            <a:off x="406400" y="3352800"/>
            <a:ext cx="12293600" cy="1905000"/>
          </a:xfrm>
        </p:spPr>
        <p:txBody>
          <a:bodyPr/>
          <a:lstStyle/>
          <a:p>
            <a:pPr>
              <a:defRPr/>
            </a:pPr>
            <a:r>
              <a:rPr lang="en-US" dirty="0" smtClean="0">
                <a:hlinkClick r:id="rId3"/>
              </a:rPr>
              <a:t>Michael F. Giangreco, PhD</a:t>
            </a:r>
            <a:endParaRPr lang="en-US" dirty="0" smtClean="0"/>
          </a:p>
          <a:p>
            <a:pPr>
              <a:defRPr/>
            </a:pPr>
            <a:r>
              <a:rPr lang="en-US" dirty="0" smtClean="0"/>
              <a:t>University of Vermont</a:t>
            </a:r>
          </a:p>
          <a:p>
            <a:pPr>
              <a:defRPr/>
            </a:pPr>
            <a:r>
              <a:rPr lang="en-US" dirty="0" smtClean="0"/>
              <a:t>Burlington, Vermont</a:t>
            </a:r>
          </a:p>
        </p:txBody>
      </p:sp>
      <p:sp>
        <p:nvSpPr>
          <p:cNvPr id="4" name="Content Placeholder 2"/>
          <p:cNvSpPr txBox="1">
            <a:spLocks/>
          </p:cNvSpPr>
          <p:nvPr/>
        </p:nvSpPr>
        <p:spPr bwMode="auto">
          <a:xfrm>
            <a:off x="330200" y="6934200"/>
            <a:ext cx="123444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50800" tIns="50800" rIns="50800" bIns="50800"/>
          <a:lst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a:lstStyle>
          <a:p>
            <a:pPr>
              <a:defRPr/>
            </a:pPr>
            <a:r>
              <a:rPr lang="en-US" sz="2400" dirty="0" smtClean="0"/>
              <a:t>2015 © Michael F. </a:t>
            </a:r>
            <a:r>
              <a:rPr lang="en-US" sz="2400" dirty="0" smtClean="0"/>
              <a:t>Giangreco</a:t>
            </a:r>
            <a:endParaRPr lang="en-US" sz="2400" b="1" i="1" dirty="0" smtClean="0"/>
          </a:p>
          <a:p>
            <a:pPr>
              <a:defRPr/>
            </a:pPr>
            <a:r>
              <a:rPr lang="en-US" sz="2400" dirty="0" smtClean="0"/>
              <a:t>Permission is granted to share, </a:t>
            </a:r>
            <a:r>
              <a:rPr lang="en-US" sz="2400" dirty="0" smtClean="0"/>
              <a:t>link to, </a:t>
            </a:r>
            <a:r>
              <a:rPr lang="en-US" sz="2400" dirty="0" smtClean="0"/>
              <a:t>and use this tool for nonprofit, educational purposes only. Commercial purposes require explicit written permission</a:t>
            </a:r>
            <a:r>
              <a:rPr lang="en-US" sz="2400" dirty="0" smtClean="0"/>
              <a:t>.</a:t>
            </a:r>
          </a:p>
          <a:p>
            <a:pPr>
              <a:defRPr/>
            </a:pPr>
            <a:endParaRPr lang="en-US" sz="2400" dirty="0"/>
          </a:p>
          <a:p>
            <a:pPr>
              <a:defRPr/>
            </a:pPr>
            <a:r>
              <a:rPr lang="en-US" sz="2400" b="1" i="1" dirty="0"/>
              <a:t>*See relevant information, instructions, and tips on this slide in the frame below in “Normal View”.</a:t>
            </a:r>
          </a:p>
          <a:p>
            <a:pPr>
              <a:defRPr/>
            </a:pPr>
            <a:endParaRPr lang="en-US" sz="2400" dirty="0"/>
          </a:p>
        </p:txBody>
      </p:sp>
      <p:sp>
        <p:nvSpPr>
          <p:cNvPr id="5" name="Content Placeholder 2"/>
          <p:cNvSpPr txBox="1">
            <a:spLocks/>
          </p:cNvSpPr>
          <p:nvPr/>
        </p:nvSpPr>
        <p:spPr bwMode="auto">
          <a:xfrm>
            <a:off x="330200" y="5638800"/>
            <a:ext cx="12293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50800" tIns="50800" rIns="50800" bIns="50800"/>
          <a:lst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a:lstStyle>
          <a:p>
            <a:pPr>
              <a:defRPr/>
            </a:pPr>
            <a:r>
              <a:rPr lang="en-US" i="1" dirty="0" smtClean="0"/>
              <a:t>Illustrations by </a:t>
            </a:r>
            <a:r>
              <a:rPr lang="en-US" i="1" dirty="0" smtClean="0"/>
              <a:t>Kevin </a:t>
            </a:r>
            <a:r>
              <a:rPr lang="en-US" i="1" dirty="0" err="1" smtClean="0"/>
              <a:t>Ruelle</a:t>
            </a:r>
            <a:r>
              <a:rPr lang="en-US" i="1" dirty="0" smtClean="0"/>
              <a:t>, </a:t>
            </a:r>
            <a:r>
              <a:rPr lang="en-US" i="1" dirty="0" smtClean="0">
                <a:hlinkClick r:id="rId4"/>
              </a:rPr>
              <a:t>Ruelle </a:t>
            </a:r>
            <a:r>
              <a:rPr lang="en-US" i="1" dirty="0" smtClean="0">
                <a:hlinkClick r:id="rId4"/>
              </a:rPr>
              <a:t>Design &amp; Illustration</a:t>
            </a:r>
            <a:r>
              <a:rPr lang="en-US" dirty="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2" descr="School_level.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84150"/>
            <a:ext cx="12636500" cy="938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15"/>
          <p:cNvSpPr>
            <a:spLocks/>
          </p:cNvSpPr>
          <p:nvPr/>
        </p:nvSpPr>
        <p:spPr bwMode="auto">
          <a:xfrm rot="-960000">
            <a:off x="169863" y="1593850"/>
            <a:ext cx="50053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a:solidFill>
                  <a:schemeClr val="tx1"/>
                </a:solidFill>
                <a:latin typeface="Palatino" charset="0"/>
                <a:ea typeface="ＭＳ Ｐゴシック" charset="0"/>
                <a:cs typeface="ＭＳ Ｐゴシック" charset="0"/>
                <a:sym typeface="Palatino" charset="0"/>
              </a:rPr>
              <a:t>Total School Enrollment = XXXX</a:t>
            </a:r>
          </a:p>
          <a:p>
            <a:pPr marL="39688"/>
            <a:r>
              <a:rPr lang="en-US" sz="2000">
                <a:solidFill>
                  <a:schemeClr val="tx1"/>
                </a:solidFill>
                <a:latin typeface="Palatino" charset="0"/>
                <a:ea typeface="ＭＳ Ｐゴシック" charset="0"/>
                <a:cs typeface="ＭＳ Ｐゴシック" charset="0"/>
                <a:sym typeface="Palatino" charset="0"/>
              </a:rPr>
              <a:t>Special Educator School Density = X:XX</a:t>
            </a:r>
          </a:p>
          <a:p>
            <a:pPr marL="39688"/>
            <a:r>
              <a:rPr lang="en-US" sz="2000">
                <a:solidFill>
                  <a:schemeClr val="tx1"/>
                </a:solidFill>
                <a:latin typeface="Palatino" charset="0"/>
                <a:ea typeface="ＭＳ Ｐゴシック" charset="0"/>
                <a:cs typeface="ＭＳ Ｐゴシック" charset="0"/>
                <a:sym typeface="Palatino" charset="0"/>
              </a:rPr>
              <a:t>Class Size = XX</a:t>
            </a:r>
          </a:p>
          <a:p>
            <a:pPr marL="39688" algn="ctr"/>
            <a:endParaRPr lang="en-US" sz="2000">
              <a:solidFill>
                <a:schemeClr val="tx1"/>
              </a:solidFill>
              <a:latin typeface="Palatino" charset="0"/>
              <a:ea typeface="ＭＳ Ｐゴシック" charset="0"/>
              <a:cs typeface="ＭＳ Ｐゴシック" charset="0"/>
              <a:sym typeface="Palatino" charset="0"/>
            </a:endParaRPr>
          </a:p>
        </p:txBody>
      </p:sp>
      <p:sp>
        <p:nvSpPr>
          <p:cNvPr id="22531" name="Rectangle 16"/>
          <p:cNvSpPr>
            <a:spLocks/>
          </p:cNvSpPr>
          <p:nvPr/>
        </p:nvSpPr>
        <p:spPr bwMode="auto">
          <a:xfrm>
            <a:off x="-4800600" y="2667000"/>
            <a:ext cx="2063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400">
                <a:solidFill>
                  <a:schemeClr val="tx1"/>
                </a:solidFill>
                <a:latin typeface="Palatino" charset="0"/>
                <a:ea typeface="ＭＳ Ｐゴシック" charset="0"/>
                <a:cs typeface="ＭＳ Ｐゴシック" charset="0"/>
                <a:sym typeface="Palatino" charset="0"/>
              </a:rPr>
              <a:t>Low-Incidence </a:t>
            </a:r>
          </a:p>
          <a:p>
            <a:pPr marL="39688" algn="ctr"/>
            <a:r>
              <a:rPr lang="en-US" sz="2400">
                <a:solidFill>
                  <a:schemeClr val="tx1"/>
                </a:solidFill>
                <a:latin typeface="Palatino" charset="0"/>
                <a:ea typeface="ＭＳ Ｐゴシック" charset="0"/>
                <a:cs typeface="ＭＳ Ｐゴシック" charset="0"/>
                <a:sym typeface="Palatino" charset="0"/>
              </a:rPr>
              <a:t>Supports</a:t>
            </a:r>
          </a:p>
        </p:txBody>
      </p:sp>
      <p:sp>
        <p:nvSpPr>
          <p:cNvPr id="22532" name="Rectangle 17"/>
          <p:cNvSpPr>
            <a:spLocks/>
          </p:cNvSpPr>
          <p:nvPr/>
        </p:nvSpPr>
        <p:spPr bwMode="auto">
          <a:xfrm>
            <a:off x="-2336800" y="2667000"/>
            <a:ext cx="1673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400">
                <a:solidFill>
                  <a:schemeClr val="tx1"/>
                </a:solidFill>
                <a:latin typeface="Palatino" charset="0"/>
                <a:ea typeface="ＭＳ Ｐゴシック" charset="0"/>
                <a:cs typeface="ＭＳ Ｐゴシック" charset="0"/>
                <a:sym typeface="Palatino" charset="0"/>
              </a:rPr>
              <a:t>Educational</a:t>
            </a:r>
          </a:p>
          <a:p>
            <a:pPr marL="39688" algn="ctr"/>
            <a:r>
              <a:rPr lang="en-US" sz="2400">
                <a:solidFill>
                  <a:schemeClr val="tx1"/>
                </a:solidFill>
                <a:latin typeface="Palatino" charset="0"/>
                <a:ea typeface="ＭＳ Ｐゴシック" charset="0"/>
                <a:cs typeface="ＭＳ Ｐゴシック" charset="0"/>
                <a:sym typeface="Palatino" charset="0"/>
              </a:rPr>
              <a:t>Support</a:t>
            </a:r>
          </a:p>
          <a:p>
            <a:pPr marL="39688" algn="ctr"/>
            <a:r>
              <a:rPr lang="en-US" sz="2400">
                <a:solidFill>
                  <a:schemeClr val="tx1"/>
                </a:solidFill>
                <a:latin typeface="Palatino" charset="0"/>
                <a:ea typeface="ＭＳ Ｐゴシック" charset="0"/>
                <a:cs typeface="ＭＳ Ｐゴシック" charset="0"/>
                <a:sym typeface="Palatino" charset="0"/>
              </a:rPr>
              <a:t>Team</a:t>
            </a:r>
          </a:p>
        </p:txBody>
      </p:sp>
      <p:sp>
        <p:nvSpPr>
          <p:cNvPr id="22533" name="Rectangle 18"/>
          <p:cNvSpPr>
            <a:spLocks/>
          </p:cNvSpPr>
          <p:nvPr/>
        </p:nvSpPr>
        <p:spPr bwMode="auto">
          <a:xfrm>
            <a:off x="-2108200" y="3886200"/>
            <a:ext cx="1149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400">
                <a:solidFill>
                  <a:schemeClr val="tx1"/>
                </a:solidFill>
                <a:latin typeface="Palatino" charset="0"/>
                <a:ea typeface="ＭＳ Ｐゴシック" charset="0"/>
                <a:cs typeface="ＭＳ Ｐゴシック" charset="0"/>
                <a:sym typeface="Palatino" charset="0"/>
              </a:rPr>
              <a:t>Related</a:t>
            </a:r>
          </a:p>
          <a:p>
            <a:pPr marL="39688" algn="ctr"/>
            <a:r>
              <a:rPr lang="en-US" sz="2400">
                <a:solidFill>
                  <a:schemeClr val="tx1"/>
                </a:solidFill>
                <a:latin typeface="Palatino" charset="0"/>
                <a:ea typeface="ＭＳ Ｐゴシック" charset="0"/>
                <a:cs typeface="ＭＳ Ｐゴシック" charset="0"/>
                <a:sym typeface="Palatino" charset="0"/>
              </a:rPr>
              <a:t>Services</a:t>
            </a:r>
          </a:p>
        </p:txBody>
      </p:sp>
      <p:sp>
        <p:nvSpPr>
          <p:cNvPr id="22534" name="Rectangle 19"/>
          <p:cNvSpPr>
            <a:spLocks/>
          </p:cNvSpPr>
          <p:nvPr/>
        </p:nvSpPr>
        <p:spPr bwMode="auto">
          <a:xfrm>
            <a:off x="-4960938" y="3886200"/>
            <a:ext cx="2316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400">
                <a:solidFill>
                  <a:schemeClr val="tx1"/>
                </a:solidFill>
                <a:latin typeface="Palatino" charset="0"/>
                <a:ea typeface="ＭＳ Ｐゴシック" charset="0"/>
                <a:cs typeface="ＭＳ Ｐゴシック" charset="0"/>
                <a:sym typeface="Palatino" charset="0"/>
              </a:rPr>
              <a:t>Paraprofessional</a:t>
            </a:r>
          </a:p>
          <a:p>
            <a:pPr marL="39688" algn="ctr"/>
            <a:r>
              <a:rPr lang="en-US" sz="2400">
                <a:solidFill>
                  <a:schemeClr val="tx1"/>
                </a:solidFill>
                <a:latin typeface="Palatino" charset="0"/>
                <a:ea typeface="ＭＳ Ｐゴシック" charset="0"/>
                <a:cs typeface="ＭＳ Ｐゴシック" charset="0"/>
                <a:sym typeface="Palatino" charset="0"/>
              </a:rPr>
              <a:t>Pool</a:t>
            </a:r>
          </a:p>
        </p:txBody>
      </p:sp>
      <p:sp>
        <p:nvSpPr>
          <p:cNvPr id="22535" name="Rectangle 20"/>
          <p:cNvSpPr>
            <a:spLocks/>
          </p:cNvSpPr>
          <p:nvPr/>
        </p:nvSpPr>
        <p:spPr bwMode="auto">
          <a:xfrm>
            <a:off x="-3708400" y="5257800"/>
            <a:ext cx="1981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400">
                <a:solidFill>
                  <a:schemeClr val="tx1"/>
                </a:solidFill>
                <a:latin typeface="Palatino" charset="0"/>
                <a:ea typeface="ＭＳ Ｐゴシック" charset="0"/>
                <a:cs typeface="ＭＳ Ｐゴシック" charset="0"/>
                <a:sym typeface="Palatino" charset="0"/>
              </a:rPr>
              <a:t>Generic</a:t>
            </a:r>
          </a:p>
          <a:p>
            <a:pPr marL="39688" algn="ctr"/>
            <a:r>
              <a:rPr lang="en-US" sz="2400">
                <a:solidFill>
                  <a:schemeClr val="tx1"/>
                </a:solidFill>
                <a:latin typeface="Palatino" charset="0"/>
                <a:ea typeface="ＭＳ Ｐゴシック" charset="0"/>
                <a:cs typeface="ＭＳ Ｐゴシック" charset="0"/>
                <a:sym typeface="Palatino" charset="0"/>
              </a:rPr>
              <a:t>Supports</a:t>
            </a:r>
          </a:p>
          <a:p>
            <a:pPr marL="39688" algn="ctr"/>
            <a:r>
              <a:rPr lang="en-US" sz="2400">
                <a:solidFill>
                  <a:schemeClr val="tx1"/>
                </a:solidFill>
                <a:latin typeface="Palatino" charset="0"/>
                <a:ea typeface="ＭＳ Ｐゴシック" charset="0"/>
                <a:cs typeface="ＭＳ Ｐゴシック" charset="0"/>
                <a:sym typeface="Palatino" charset="0"/>
              </a:rPr>
              <a:t>(e.g., Literacy)</a:t>
            </a:r>
          </a:p>
        </p:txBody>
      </p:sp>
      <p:sp>
        <p:nvSpPr>
          <p:cNvPr id="22536" name="Rectangle 21"/>
          <p:cNvSpPr>
            <a:spLocks/>
          </p:cNvSpPr>
          <p:nvPr/>
        </p:nvSpPr>
        <p:spPr bwMode="auto">
          <a:xfrm>
            <a:off x="-3327400" y="6553200"/>
            <a:ext cx="15065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400">
                <a:solidFill>
                  <a:schemeClr val="tx1"/>
                </a:solidFill>
                <a:latin typeface="Palatino" charset="0"/>
                <a:ea typeface="ＭＳ Ｐゴシック" charset="0"/>
                <a:cs typeface="ＭＳ Ｐゴシック" charset="0"/>
                <a:sym typeface="Palatino" charset="0"/>
              </a:rPr>
              <a:t>Behavioral</a:t>
            </a:r>
          </a:p>
          <a:p>
            <a:pPr marL="39688" algn="ctr"/>
            <a:r>
              <a:rPr lang="en-US" sz="2400">
                <a:solidFill>
                  <a:schemeClr val="tx1"/>
                </a:solidFill>
                <a:latin typeface="Palatino" charset="0"/>
                <a:ea typeface="ＭＳ Ｐゴシック" charset="0"/>
                <a:cs typeface="ＭＳ Ｐゴシック" charset="0"/>
                <a:sym typeface="Palatino" charset="0"/>
              </a:rPr>
              <a:t>Supports</a:t>
            </a:r>
          </a:p>
        </p:txBody>
      </p:sp>
      <p:sp>
        <p:nvSpPr>
          <p:cNvPr id="22540" name="Rectangle 25"/>
          <p:cNvSpPr>
            <a:spLocks/>
          </p:cNvSpPr>
          <p:nvPr/>
        </p:nvSpPr>
        <p:spPr bwMode="auto">
          <a:xfrm>
            <a:off x="4475163" y="7772400"/>
            <a:ext cx="4054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3200">
                <a:solidFill>
                  <a:schemeClr val="tx1"/>
                </a:solidFill>
                <a:latin typeface="Palatino Bold" charset="0"/>
                <a:ea typeface="ＭＳ Ｐゴシック" charset="0"/>
                <a:cs typeface="ＭＳ Ｐゴシック" charset="0"/>
                <a:sym typeface="Palatino Bold" charset="0"/>
              </a:rPr>
              <a:t>Schoolwide Personnel</a:t>
            </a:r>
          </a:p>
        </p:txBody>
      </p:sp>
      <p:sp>
        <p:nvSpPr>
          <p:cNvPr id="22541" name="Rectangle 27"/>
          <p:cNvSpPr>
            <a:spLocks/>
          </p:cNvSpPr>
          <p:nvPr/>
        </p:nvSpPr>
        <p:spPr bwMode="auto">
          <a:xfrm>
            <a:off x="8864600" y="152400"/>
            <a:ext cx="39433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3200">
                <a:solidFill>
                  <a:schemeClr val="tx1"/>
                </a:solidFill>
                <a:latin typeface="Palatino Bold" charset="0"/>
                <a:ea typeface="ＭＳ Ｐゴシック" charset="0"/>
                <a:cs typeface="ＭＳ Ｐゴシック" charset="0"/>
                <a:sym typeface="Palatino Bold" charset="0"/>
              </a:rPr>
              <a:t>Whole School Service </a:t>
            </a:r>
          </a:p>
          <a:p>
            <a:pPr marL="39688" algn="ctr"/>
            <a:r>
              <a:rPr lang="en-US" sz="3200">
                <a:solidFill>
                  <a:schemeClr val="tx1"/>
                </a:solidFill>
                <a:latin typeface="Palatino Bold" charset="0"/>
                <a:ea typeface="ＭＳ Ｐゴシック" charset="0"/>
                <a:cs typeface="ＭＳ Ｐゴシック" charset="0"/>
                <a:sym typeface="Palatino Bold" charset="0"/>
              </a:rPr>
              <a:t>Delivery Model</a:t>
            </a:r>
          </a:p>
        </p:txBody>
      </p:sp>
      <p:sp>
        <p:nvSpPr>
          <p:cNvPr id="22542" name="Rectangle 39"/>
          <p:cNvSpPr>
            <a:spLocks/>
          </p:cNvSpPr>
          <p:nvPr/>
        </p:nvSpPr>
        <p:spPr bwMode="auto">
          <a:xfrm>
            <a:off x="-2460625" y="9082088"/>
            <a:ext cx="19399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000">
                <a:solidFill>
                  <a:schemeClr val="tx1"/>
                </a:solidFill>
                <a:latin typeface="Palatino" charset="0"/>
                <a:ea typeface="ＭＳ Ｐゴシック" charset="0"/>
                <a:cs typeface="ＭＳ Ｐゴシック" charset="0"/>
                <a:sym typeface="Palatino" charset="0"/>
              </a:rPr>
              <a:t>Floating </a:t>
            </a:r>
          </a:p>
          <a:p>
            <a:pPr marL="39688" algn="ctr"/>
            <a:r>
              <a:rPr lang="en-US" sz="2000" dirty="0">
                <a:solidFill>
                  <a:schemeClr val="tx1"/>
                </a:solidFill>
                <a:latin typeface="Palatino" charset="0"/>
                <a:ea typeface="ＭＳ Ｐゴシック" charset="0"/>
                <a:cs typeface="ＭＳ Ｐゴシック" charset="0"/>
                <a:sym typeface="Palatino" charset="0"/>
              </a:rPr>
              <a:t>Paraprofessional</a:t>
            </a:r>
          </a:p>
        </p:txBody>
      </p:sp>
      <p:sp>
        <p:nvSpPr>
          <p:cNvPr id="22543" name="Rectangle 41"/>
          <p:cNvSpPr>
            <a:spLocks/>
          </p:cNvSpPr>
          <p:nvPr/>
        </p:nvSpPr>
        <p:spPr bwMode="auto">
          <a:xfrm>
            <a:off x="14878050" y="4343400"/>
            <a:ext cx="14779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80000"/>
              </a:lnSpc>
            </a:pPr>
            <a:r>
              <a:rPr lang="en-US" sz="2000">
                <a:solidFill>
                  <a:schemeClr val="tx1"/>
                </a:solidFill>
                <a:latin typeface="Palatino" charset="0"/>
                <a:ea typeface="ＭＳ Ｐゴシック" charset="0"/>
                <a:cs typeface="ＭＳ Ｐゴシック" charset="0"/>
                <a:sym typeface="Palatino" charset="0"/>
              </a:rPr>
              <a:t>School</a:t>
            </a:r>
          </a:p>
          <a:p>
            <a:pPr marL="39688">
              <a:lnSpc>
                <a:spcPct val="80000"/>
              </a:lnSpc>
            </a:pPr>
            <a:r>
              <a:rPr lang="en-US" sz="2000">
                <a:solidFill>
                  <a:schemeClr val="tx1"/>
                </a:solidFill>
                <a:latin typeface="Palatino" charset="0"/>
                <a:ea typeface="ＭＳ Ｐゴシック" charset="0"/>
                <a:cs typeface="ＭＳ Ｐゴシック" charset="0"/>
                <a:sym typeface="Palatino" charset="0"/>
              </a:rPr>
              <a:t>Psychologist</a:t>
            </a:r>
          </a:p>
        </p:txBody>
      </p:sp>
      <p:sp>
        <p:nvSpPr>
          <p:cNvPr id="22544" name="Rectangle 42"/>
          <p:cNvSpPr>
            <a:spLocks/>
          </p:cNvSpPr>
          <p:nvPr/>
        </p:nvSpPr>
        <p:spPr bwMode="auto">
          <a:xfrm>
            <a:off x="14878050" y="5029200"/>
            <a:ext cx="20304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80000"/>
              </a:lnSpc>
            </a:pPr>
            <a:r>
              <a:rPr lang="en-US" sz="2000">
                <a:solidFill>
                  <a:schemeClr val="tx1"/>
                </a:solidFill>
                <a:latin typeface="Palatino" charset="0"/>
                <a:ea typeface="ＭＳ Ｐゴシック" charset="0"/>
                <a:cs typeface="ＭＳ Ｐゴシック" charset="0"/>
                <a:sym typeface="Palatino" charset="0"/>
              </a:rPr>
              <a:t>School Counselor</a:t>
            </a:r>
          </a:p>
        </p:txBody>
      </p:sp>
      <p:sp>
        <p:nvSpPr>
          <p:cNvPr id="22545" name="Rectangle 43"/>
          <p:cNvSpPr>
            <a:spLocks/>
          </p:cNvSpPr>
          <p:nvPr/>
        </p:nvSpPr>
        <p:spPr bwMode="auto">
          <a:xfrm>
            <a:off x="14878050" y="5867400"/>
            <a:ext cx="2438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80000"/>
              </a:lnSpc>
            </a:pPr>
            <a:r>
              <a:rPr lang="en-US" sz="2000">
                <a:solidFill>
                  <a:schemeClr val="tx1"/>
                </a:solidFill>
                <a:latin typeface="Palatino" charset="0"/>
                <a:ea typeface="ＭＳ Ｐゴシック" charset="0"/>
                <a:cs typeface="ＭＳ Ｐゴシック" charset="0"/>
                <a:sym typeface="Palatino" charset="0"/>
              </a:rPr>
              <a:t>Speech Language Pathologist</a:t>
            </a:r>
          </a:p>
        </p:txBody>
      </p:sp>
      <p:sp>
        <p:nvSpPr>
          <p:cNvPr id="22546" name="Rectangle 44"/>
          <p:cNvSpPr>
            <a:spLocks/>
          </p:cNvSpPr>
          <p:nvPr/>
        </p:nvSpPr>
        <p:spPr bwMode="auto">
          <a:xfrm>
            <a:off x="14878050" y="6858000"/>
            <a:ext cx="1617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80000"/>
              </a:lnSpc>
            </a:pPr>
            <a:r>
              <a:rPr lang="en-US" sz="2000">
                <a:solidFill>
                  <a:schemeClr val="tx1"/>
                </a:solidFill>
                <a:latin typeface="Palatino" charset="0"/>
                <a:ea typeface="ＭＳ Ｐゴシック" charset="0"/>
                <a:cs typeface="ＭＳ Ｐゴシック" charset="0"/>
                <a:sym typeface="Palatino" charset="0"/>
              </a:rPr>
              <a:t>Social Worker</a:t>
            </a:r>
          </a:p>
        </p:txBody>
      </p:sp>
      <p:sp>
        <p:nvSpPr>
          <p:cNvPr id="22547" name="Rectangle 45"/>
          <p:cNvSpPr>
            <a:spLocks/>
          </p:cNvSpPr>
          <p:nvPr/>
        </p:nvSpPr>
        <p:spPr bwMode="auto">
          <a:xfrm>
            <a:off x="14878050" y="7627938"/>
            <a:ext cx="214471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80000"/>
              </a:lnSpc>
            </a:pPr>
            <a:r>
              <a:rPr lang="en-US" sz="2000">
                <a:solidFill>
                  <a:schemeClr val="tx1"/>
                </a:solidFill>
                <a:latin typeface="Palatino" charset="0"/>
                <a:ea typeface="ＭＳ Ｐゴシック" charset="0"/>
                <a:cs typeface="ＭＳ Ｐゴシック" charset="0"/>
                <a:sym typeface="Palatino" charset="0"/>
              </a:rPr>
              <a:t>Physical Therapist</a:t>
            </a:r>
          </a:p>
        </p:txBody>
      </p:sp>
      <p:sp>
        <p:nvSpPr>
          <p:cNvPr id="22548" name="Rectangle 46"/>
          <p:cNvSpPr>
            <a:spLocks/>
          </p:cNvSpPr>
          <p:nvPr/>
        </p:nvSpPr>
        <p:spPr bwMode="auto">
          <a:xfrm>
            <a:off x="14878050" y="8077200"/>
            <a:ext cx="15573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80000"/>
              </a:lnSpc>
            </a:pPr>
            <a:r>
              <a:rPr lang="en-US" sz="2000">
                <a:solidFill>
                  <a:schemeClr val="tx1"/>
                </a:solidFill>
                <a:latin typeface="Palatino" charset="0"/>
                <a:ea typeface="ＭＳ Ｐゴシック" charset="0"/>
                <a:cs typeface="ＭＳ Ｐゴシック" charset="0"/>
                <a:sym typeface="Palatino" charset="0"/>
              </a:rPr>
              <a:t>Occupational </a:t>
            </a:r>
          </a:p>
          <a:p>
            <a:pPr marL="39688">
              <a:lnSpc>
                <a:spcPct val="80000"/>
              </a:lnSpc>
            </a:pPr>
            <a:r>
              <a:rPr lang="en-US" sz="2000">
                <a:solidFill>
                  <a:schemeClr val="tx1"/>
                </a:solidFill>
                <a:latin typeface="Palatino" charset="0"/>
                <a:ea typeface="ＭＳ Ｐゴシック" charset="0"/>
                <a:cs typeface="ＭＳ Ｐゴシック" charset="0"/>
                <a:sym typeface="Palatino" charset="0"/>
              </a:rPr>
              <a:t>Therapist</a:t>
            </a:r>
          </a:p>
        </p:txBody>
      </p:sp>
      <p:sp>
        <p:nvSpPr>
          <p:cNvPr id="22549" name="Rectangle 47"/>
          <p:cNvSpPr>
            <a:spLocks/>
          </p:cNvSpPr>
          <p:nvPr/>
        </p:nvSpPr>
        <p:spPr bwMode="auto">
          <a:xfrm>
            <a:off x="14878050" y="9067800"/>
            <a:ext cx="2092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80000"/>
              </a:lnSpc>
            </a:pPr>
            <a:r>
              <a:rPr lang="en-US" sz="2000">
                <a:solidFill>
                  <a:schemeClr val="tx1"/>
                </a:solidFill>
                <a:latin typeface="Palatino" charset="0"/>
                <a:ea typeface="ＭＳ Ｐゴシック" charset="0"/>
                <a:cs typeface="ＭＳ Ｐゴシック" charset="0"/>
                <a:sym typeface="Palatino" charset="0"/>
              </a:rPr>
              <a:t>Literary Specialist</a:t>
            </a:r>
          </a:p>
        </p:txBody>
      </p:sp>
      <p:grpSp>
        <p:nvGrpSpPr>
          <p:cNvPr id="2" name="Group 1"/>
          <p:cNvGrpSpPr/>
          <p:nvPr/>
        </p:nvGrpSpPr>
        <p:grpSpPr>
          <a:xfrm>
            <a:off x="-3098800" y="8382000"/>
            <a:ext cx="912812" cy="993775"/>
            <a:chOff x="-3098800" y="8382000"/>
            <a:chExt cx="912812" cy="993775"/>
          </a:xfrm>
        </p:grpSpPr>
        <p:sp>
          <p:nvSpPr>
            <p:cNvPr id="22537" name="Rectangle 22"/>
            <p:cNvSpPr>
              <a:spLocks/>
            </p:cNvSpPr>
            <p:nvPr/>
          </p:nvSpPr>
          <p:spPr bwMode="auto">
            <a:xfrm>
              <a:off x="-3098800" y="9067800"/>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000" dirty="0">
                  <a:solidFill>
                    <a:schemeClr val="tx1"/>
                  </a:solidFill>
                  <a:latin typeface="Palatino" charset="0"/>
                  <a:ea typeface="ＭＳ Ｐゴシック" charset="0"/>
                  <a:cs typeface="ＭＳ Ｐゴシック" charset="0"/>
                  <a:sym typeface="Palatino" charset="0"/>
                </a:rPr>
                <a:t>Teacher</a:t>
              </a:r>
            </a:p>
          </p:txBody>
        </p:sp>
        <p:pic>
          <p:nvPicPr>
            <p:cNvPr id="22550" name="Picture 1" descr="sTeacher.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0200" y="83820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5056188" y="8458200"/>
            <a:ext cx="1943100" cy="928688"/>
            <a:chOff x="-5056188" y="8458200"/>
            <a:chExt cx="1943100" cy="928688"/>
          </a:xfrm>
        </p:grpSpPr>
        <p:sp>
          <p:nvSpPr>
            <p:cNvPr id="22538" name="Rectangle 23"/>
            <p:cNvSpPr>
              <a:spLocks/>
            </p:cNvSpPr>
            <p:nvPr/>
          </p:nvSpPr>
          <p:spPr bwMode="auto">
            <a:xfrm>
              <a:off x="-5056188" y="9078913"/>
              <a:ext cx="194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000">
                  <a:solidFill>
                    <a:schemeClr val="tx1"/>
                  </a:solidFill>
                  <a:latin typeface="Palatino" charset="0"/>
                  <a:ea typeface="ＭＳ Ｐゴシック" charset="0"/>
                  <a:cs typeface="ＭＳ Ｐゴシック" charset="0"/>
                  <a:sym typeface="Palatino" charset="0"/>
                </a:rPr>
                <a:t>Special Educator</a:t>
              </a:r>
            </a:p>
          </p:txBody>
        </p:sp>
        <p:pic>
          <p:nvPicPr>
            <p:cNvPr id="22551" name="Picture 2" descr="sSpecial_educator.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84582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52" name="Picture 3" descr="Speech_Language_ Pathologist.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46200" y="56896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2870200" y="7391400"/>
            <a:ext cx="1939925" cy="917575"/>
            <a:chOff x="-2870200" y="7391400"/>
            <a:chExt cx="1939925" cy="917575"/>
          </a:xfrm>
        </p:grpSpPr>
        <p:sp>
          <p:nvSpPr>
            <p:cNvPr id="22539" name="Rectangle 24"/>
            <p:cNvSpPr>
              <a:spLocks/>
            </p:cNvSpPr>
            <p:nvPr/>
          </p:nvSpPr>
          <p:spPr bwMode="auto">
            <a:xfrm>
              <a:off x="-2870200" y="8001000"/>
              <a:ext cx="193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000">
                  <a:solidFill>
                    <a:schemeClr val="tx1"/>
                  </a:solidFill>
                  <a:latin typeface="Palatino" charset="0"/>
                  <a:ea typeface="ＭＳ Ｐゴシック" charset="0"/>
                  <a:cs typeface="ＭＳ Ｐゴシック" charset="0"/>
                  <a:sym typeface="Palatino" charset="0"/>
                </a:rPr>
                <a:t>Paraprofessional</a:t>
              </a:r>
            </a:p>
          </p:txBody>
        </p:sp>
        <p:pic>
          <p:nvPicPr>
            <p:cNvPr id="22553" name="Picture 4" descr="sParaprofessional.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08200" y="73914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54" name="Picture 5" descr="Social_Worker.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46200" y="64389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6" descr="sHalf_special_educator.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655800" y="1981200"/>
            <a:ext cx="27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7" descr="sHalf_paraprofessional.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635163" y="2768600"/>
            <a:ext cx="27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8" descr="sHalf_blankl.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635163" y="3505200"/>
            <a:ext cx="27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9" descr="School_Phsycologist.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046200" y="41910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10" descr="School_Councelor.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046200" y="49403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11" descr="sBlank.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046200" y="35052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2" descr="Physical_Therapist.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046200" y="71882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13" descr="Occupational_Therapist.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046200" y="79375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14" descr="Literary_Specialist.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4046200" y="86868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15" descr="sPool.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206875" y="4724400"/>
            <a:ext cx="8763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5" name="Picture 17" descr="sClass.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318000" y="609600"/>
            <a:ext cx="2400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6" name="Picture 18" descr="Half_Paraprofessional Pool.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179800" y="2768600"/>
            <a:ext cx="8763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19" descr="Paraprofessional Pool.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5108238" y="2768600"/>
            <a:ext cx="8763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20" descr="Paraprofessional Pool.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955800" y="8342313"/>
            <a:ext cx="8763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9" name="Picture 68" descr="sSpecial_educator.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46200" y="19812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69" descr="sParaprofessional.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46200" y="27686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1" name="Rectangle 23"/>
          <p:cNvSpPr>
            <a:spLocks noChangeArrowheads="1"/>
          </p:cNvSpPr>
          <p:nvPr/>
        </p:nvSpPr>
        <p:spPr bwMode="auto">
          <a:xfrm>
            <a:off x="-3854450" y="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9688" algn="ctr"/>
            <a:r>
              <a:rPr lang="en-US" sz="2400">
                <a:solidFill>
                  <a:schemeClr val="tx1"/>
                </a:solidFill>
                <a:latin typeface="Palatino Bold" charset="0"/>
                <a:ea typeface="ＭＳ Ｐゴシック" charset="0"/>
                <a:cs typeface="ＭＳ Ｐゴシック" charset="0"/>
                <a:sym typeface="Palatino Bold" charset="0"/>
              </a:rPr>
              <a:t>Grade X</a:t>
            </a:r>
          </a:p>
        </p:txBody>
      </p:sp>
      <p:pic>
        <p:nvPicPr>
          <p:cNvPr id="22572" name="Picture 25" descr="sClassroom.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4046200" y="762000"/>
            <a:ext cx="825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3" name="Picture 27" descr="mClassroom.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113000" y="990600"/>
            <a:ext cx="622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4" name="TextBox 92"/>
          <p:cNvSpPr txBox="1">
            <a:spLocks noChangeArrowheads="1"/>
          </p:cNvSpPr>
          <p:nvPr/>
        </p:nvSpPr>
        <p:spPr bwMode="auto">
          <a:xfrm>
            <a:off x="-1651000" y="314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800">
                <a:latin typeface="Wingdings" charset="0"/>
                <a:cs typeface="Wingdings" charset="0"/>
                <a:sym typeface="Wingdings" charset="0"/>
              </a:rPr>
              <a:t></a:t>
            </a:r>
            <a:endParaRPr lang="en-US" sz="2800"/>
          </a:p>
        </p:txBody>
      </p:sp>
      <p:sp>
        <p:nvSpPr>
          <p:cNvPr id="22575" name="TextBox 2"/>
          <p:cNvSpPr txBox="1">
            <a:spLocks noChangeArrowheads="1"/>
          </p:cNvSpPr>
          <p:nvPr/>
        </p:nvSpPr>
        <p:spPr bwMode="auto">
          <a:xfrm>
            <a:off x="-965200" y="9239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800">
                <a:latin typeface="Wingdings" charset="0"/>
                <a:cs typeface="Wingdings" charset="0"/>
                <a:sym typeface="Wingdings" charset="0"/>
              </a:rPr>
              <a:t></a:t>
            </a:r>
            <a:endParaRPr lang="en-US" sz="2800"/>
          </a:p>
        </p:txBody>
      </p:sp>
      <p:sp>
        <p:nvSpPr>
          <p:cNvPr id="22576" name="TextBox 91"/>
          <p:cNvSpPr txBox="1">
            <a:spLocks noChangeArrowheads="1"/>
          </p:cNvSpPr>
          <p:nvPr/>
        </p:nvSpPr>
        <p:spPr bwMode="auto">
          <a:xfrm>
            <a:off x="-965200" y="16097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800">
                <a:latin typeface="Wingdings" charset="0"/>
                <a:cs typeface="Wingdings" charset="0"/>
                <a:sym typeface="Wingdings" charset="0"/>
              </a:rPr>
              <a:t></a:t>
            </a:r>
            <a:endParaRPr lang="en-US" sz="2800"/>
          </a:p>
        </p:txBody>
      </p:sp>
      <p:sp>
        <p:nvSpPr>
          <p:cNvPr id="22577" name="TextBox 91"/>
          <p:cNvSpPr txBox="1">
            <a:spLocks noChangeArrowheads="1"/>
          </p:cNvSpPr>
          <p:nvPr/>
        </p:nvSpPr>
        <p:spPr bwMode="auto">
          <a:xfrm>
            <a:off x="-1498600" y="16097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800">
                <a:latin typeface="Wingdings" charset="0"/>
                <a:cs typeface="Wingdings" charset="0"/>
                <a:sym typeface="Wingdings" charset="0"/>
              </a:rPr>
              <a:t></a:t>
            </a:r>
            <a:endParaRPr lang="en-US" sz="2800"/>
          </a:p>
        </p:txBody>
      </p:sp>
      <p:sp>
        <p:nvSpPr>
          <p:cNvPr id="22578" name="TextBox 92"/>
          <p:cNvSpPr txBox="1">
            <a:spLocks noChangeArrowheads="1"/>
          </p:cNvSpPr>
          <p:nvPr/>
        </p:nvSpPr>
        <p:spPr bwMode="auto">
          <a:xfrm>
            <a:off x="-965200" y="28733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800">
                <a:latin typeface="Wingdings" charset="0"/>
                <a:cs typeface="Wingdings" charset="0"/>
                <a:sym typeface="Wingdings" charset="0"/>
              </a:rPr>
              <a:t></a:t>
            </a:r>
            <a:endParaRPr lang="en-US" sz="2800"/>
          </a:p>
        </p:txBody>
      </p:sp>
      <p:sp>
        <p:nvSpPr>
          <p:cNvPr id="22579" name="TextBox 91"/>
          <p:cNvSpPr txBox="1">
            <a:spLocks noChangeArrowheads="1"/>
          </p:cNvSpPr>
          <p:nvPr/>
        </p:nvSpPr>
        <p:spPr bwMode="auto">
          <a:xfrm>
            <a:off x="-1498600" y="9239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800">
                <a:latin typeface="Wingdings" charset="0"/>
                <a:cs typeface="Wingdings" charset="0"/>
                <a:sym typeface="Wingdings" charset="0"/>
              </a:rPr>
              <a:t></a:t>
            </a:r>
            <a:endParaRPr lang="en-US" sz="2800"/>
          </a:p>
        </p:txBody>
      </p:sp>
      <p:sp>
        <p:nvSpPr>
          <p:cNvPr id="22580" name="TextBox 91"/>
          <p:cNvSpPr txBox="1">
            <a:spLocks noChangeArrowheads="1"/>
          </p:cNvSpPr>
          <p:nvPr/>
        </p:nvSpPr>
        <p:spPr bwMode="auto">
          <a:xfrm>
            <a:off x="-889000" y="2133600"/>
            <a:ext cx="45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4000" b="1">
                <a:latin typeface="ＭＳ ゴシック" charset="0"/>
                <a:ea typeface="ＭＳ ゴシック" charset="0"/>
                <a:cs typeface="ＭＳ ゴシック" charset="0"/>
                <a:sym typeface="Wingdings" charset="0"/>
              </a:rPr>
              <a:t>+</a:t>
            </a:r>
            <a:endParaRPr lang="en-US" sz="4000" b="1"/>
          </a:p>
        </p:txBody>
      </p:sp>
      <p:grpSp>
        <p:nvGrpSpPr>
          <p:cNvPr id="22581" name="Group 146"/>
          <p:cNvGrpSpPr>
            <a:grpSpLocks/>
          </p:cNvGrpSpPr>
          <p:nvPr/>
        </p:nvGrpSpPr>
        <p:grpSpPr bwMode="auto">
          <a:xfrm>
            <a:off x="-1651000" y="4800600"/>
            <a:ext cx="990600" cy="685800"/>
            <a:chOff x="3378200" y="7543800"/>
            <a:chExt cx="990600" cy="685800"/>
          </a:xfrm>
        </p:grpSpPr>
        <p:pic>
          <p:nvPicPr>
            <p:cNvPr id="22596" name="Picture 11" descr="sBlank.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78200" y="75438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7" name="TextBox 91"/>
            <p:cNvSpPr txBox="1">
              <a:spLocks noChangeArrowheads="1"/>
            </p:cNvSpPr>
            <p:nvPr/>
          </p:nvSpPr>
          <p:spPr bwMode="auto">
            <a:xfrm>
              <a:off x="3378200" y="770638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800" b="1">
                  <a:latin typeface="ＭＳ ゴシック" charset="0"/>
                  <a:ea typeface="ＭＳ ゴシック" charset="0"/>
                  <a:cs typeface="ＭＳ ゴシック" charset="0"/>
                  <a:sym typeface="Wingdings" charset="0"/>
                </a:rPr>
                <a:t>B</a:t>
              </a:r>
              <a:endParaRPr lang="en-US" sz="2800" b="1"/>
            </a:p>
          </p:txBody>
        </p:sp>
      </p:grpSp>
      <p:pic>
        <p:nvPicPr>
          <p:cNvPr id="22582" name="Picture 11" descr="sBlank.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6600" y="48006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83" name="Group 5"/>
          <p:cNvGrpSpPr>
            <a:grpSpLocks/>
          </p:cNvGrpSpPr>
          <p:nvPr/>
        </p:nvGrpSpPr>
        <p:grpSpPr bwMode="auto">
          <a:xfrm>
            <a:off x="-1117600" y="7391400"/>
            <a:ext cx="850900" cy="685800"/>
            <a:chOff x="-1130300" y="6553200"/>
            <a:chExt cx="850900" cy="685800"/>
          </a:xfrm>
        </p:grpSpPr>
        <p:pic>
          <p:nvPicPr>
            <p:cNvPr id="22594" name="Picture 11" descr="sBlank.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30300" y="65532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5" name="TextBox 91"/>
            <p:cNvSpPr txBox="1">
              <a:spLocks noChangeArrowheads="1"/>
            </p:cNvSpPr>
            <p:nvPr/>
          </p:nvSpPr>
          <p:spPr bwMode="auto">
            <a:xfrm>
              <a:off x="-1117600" y="6701135"/>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400" b="1">
                  <a:latin typeface="ＭＳ ゴシック" charset="0"/>
                  <a:ea typeface="ＭＳ ゴシック" charset="0"/>
                  <a:cs typeface="ＭＳ ゴシック" charset="0"/>
                  <a:sym typeface="Wingdings" charset="0"/>
                </a:rPr>
                <a:t>A</a:t>
              </a:r>
              <a:endParaRPr lang="en-US" sz="2400" b="1"/>
            </a:p>
          </p:txBody>
        </p:sp>
      </p:grpSp>
      <p:sp>
        <p:nvSpPr>
          <p:cNvPr id="22584" name="TextBox 91"/>
          <p:cNvSpPr txBox="1">
            <a:spLocks noChangeArrowheads="1"/>
          </p:cNvSpPr>
          <p:nvPr/>
        </p:nvSpPr>
        <p:spPr bwMode="auto">
          <a:xfrm>
            <a:off x="-1498600" y="5715000"/>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800" b="1">
                <a:latin typeface="ＭＳ ゴシック" charset="0"/>
                <a:ea typeface="ＭＳ ゴシック" charset="0"/>
                <a:cs typeface="ＭＳ ゴシック" charset="0"/>
                <a:sym typeface="Wingdings" charset="0"/>
              </a:rPr>
              <a:t>B</a:t>
            </a:r>
            <a:endParaRPr lang="en-US" sz="2800" b="1"/>
          </a:p>
        </p:txBody>
      </p:sp>
      <p:sp>
        <p:nvSpPr>
          <p:cNvPr id="22585" name="TextBox 91"/>
          <p:cNvSpPr txBox="1">
            <a:spLocks noChangeArrowheads="1"/>
          </p:cNvSpPr>
          <p:nvPr/>
        </p:nvSpPr>
        <p:spPr bwMode="auto">
          <a:xfrm>
            <a:off x="-736600" y="57912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1800" b="1">
                <a:latin typeface="ＭＳ ゴシック" charset="0"/>
                <a:ea typeface="ＭＳ ゴシック" charset="0"/>
                <a:cs typeface="ＭＳ ゴシック" charset="0"/>
                <a:sym typeface="Wingdings" charset="0"/>
              </a:rPr>
              <a:t>R</a:t>
            </a:r>
            <a:endParaRPr lang="en-US" sz="1800" b="1"/>
          </a:p>
        </p:txBody>
      </p:sp>
      <p:sp>
        <p:nvSpPr>
          <p:cNvPr id="22586" name="TextBox 91"/>
          <p:cNvSpPr txBox="1">
            <a:spLocks noChangeArrowheads="1"/>
          </p:cNvSpPr>
          <p:nvPr/>
        </p:nvSpPr>
        <p:spPr bwMode="auto">
          <a:xfrm>
            <a:off x="-1346200" y="64770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400" b="1">
                <a:latin typeface="ＭＳ ゴシック" charset="0"/>
                <a:ea typeface="ＭＳ ゴシック" charset="0"/>
                <a:cs typeface="ＭＳ ゴシック" charset="0"/>
                <a:sym typeface="Wingdings" charset="0"/>
              </a:rPr>
              <a:t>G1</a:t>
            </a:r>
            <a:endParaRPr lang="en-US" sz="2400" b="1"/>
          </a:p>
        </p:txBody>
      </p:sp>
      <p:grpSp>
        <p:nvGrpSpPr>
          <p:cNvPr id="22587" name="Group 9"/>
          <p:cNvGrpSpPr>
            <a:grpSpLocks/>
          </p:cNvGrpSpPr>
          <p:nvPr/>
        </p:nvGrpSpPr>
        <p:grpSpPr bwMode="auto">
          <a:xfrm>
            <a:off x="-4851400" y="5562600"/>
            <a:ext cx="1066800" cy="1265238"/>
            <a:chOff x="482600" y="7086600"/>
            <a:chExt cx="1066800" cy="1264702"/>
          </a:xfrm>
        </p:grpSpPr>
        <p:pic>
          <p:nvPicPr>
            <p:cNvPr id="22592" name="Picture 8" descr="sHalf_blankl.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3600" y="7086600"/>
              <a:ext cx="27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3" name="Rectangle 47"/>
            <p:cNvSpPr>
              <a:spLocks/>
            </p:cNvSpPr>
            <p:nvPr/>
          </p:nvSpPr>
          <p:spPr bwMode="auto">
            <a:xfrm>
              <a:off x="482600" y="7848600"/>
              <a:ext cx="106680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algn="ctr">
                <a:lnSpc>
                  <a:spcPct val="80000"/>
                </a:lnSpc>
              </a:pPr>
              <a:r>
                <a:rPr lang="en-US" sz="2000">
                  <a:solidFill>
                    <a:schemeClr val="tx1"/>
                  </a:solidFill>
                  <a:latin typeface="Palatino" charset="0"/>
                  <a:ea typeface="ＭＳ Ｐゴシック" charset="0"/>
                  <a:cs typeface="ＭＳ Ｐゴシック" charset="0"/>
                  <a:sym typeface="Palatino" charset="0"/>
                </a:rPr>
                <a:t>Title I</a:t>
              </a:r>
            </a:p>
            <a:p>
              <a:pPr marL="39688" algn="ctr">
                <a:lnSpc>
                  <a:spcPct val="80000"/>
                </a:lnSpc>
              </a:pPr>
              <a:r>
                <a:rPr lang="en-US" sz="2000">
                  <a:solidFill>
                    <a:schemeClr val="tx1"/>
                  </a:solidFill>
                  <a:latin typeface="Palatino" charset="0"/>
                  <a:ea typeface="ＭＳ Ｐゴシック" charset="0"/>
                  <a:cs typeface="ＭＳ Ｐゴシック" charset="0"/>
                  <a:sym typeface="Palatino" charset="0"/>
                </a:rPr>
                <a:t>Teacher</a:t>
              </a:r>
            </a:p>
          </p:txBody>
        </p:sp>
      </p:grpSp>
      <p:grpSp>
        <p:nvGrpSpPr>
          <p:cNvPr id="22588" name="Group 72"/>
          <p:cNvGrpSpPr>
            <a:grpSpLocks/>
          </p:cNvGrpSpPr>
          <p:nvPr/>
        </p:nvGrpSpPr>
        <p:grpSpPr bwMode="auto">
          <a:xfrm>
            <a:off x="15951200" y="1447800"/>
            <a:ext cx="1066800" cy="942975"/>
            <a:chOff x="5968842" y="8229600"/>
            <a:chExt cx="1066958" cy="942280"/>
          </a:xfrm>
        </p:grpSpPr>
        <p:sp>
          <p:nvSpPr>
            <p:cNvPr id="22590" name="Rectangle 44"/>
            <p:cNvSpPr>
              <a:spLocks/>
            </p:cNvSpPr>
            <p:nvPr/>
          </p:nvSpPr>
          <p:spPr bwMode="auto">
            <a:xfrm>
              <a:off x="5968842" y="8915400"/>
              <a:ext cx="106695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80000"/>
                </a:lnSpc>
              </a:pPr>
              <a:r>
                <a:rPr lang="en-US" sz="2000">
                  <a:solidFill>
                    <a:schemeClr val="tx1"/>
                  </a:solidFill>
                  <a:latin typeface="Palatino" charset="0"/>
                  <a:ea typeface="ＭＳ Ｐゴシック" charset="0"/>
                  <a:cs typeface="ＭＳ Ｐゴシック" charset="0"/>
                  <a:sym typeface="Palatino" charset="0"/>
                </a:rPr>
                <a:t>Principal</a:t>
              </a:r>
            </a:p>
          </p:txBody>
        </p:sp>
        <p:pic>
          <p:nvPicPr>
            <p:cNvPr id="22591" name="Picture 11" descr="sBlank.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73800" y="82296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89" name="TextBox 91"/>
          <p:cNvSpPr txBox="1">
            <a:spLocks noChangeArrowheads="1"/>
          </p:cNvSpPr>
          <p:nvPr/>
        </p:nvSpPr>
        <p:spPr bwMode="auto">
          <a:xfrm>
            <a:off x="-736600" y="65532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1800" b="1">
                <a:latin typeface="ＭＳ ゴシック" charset="0"/>
                <a:ea typeface="ＭＳ ゴシック" charset="0"/>
                <a:cs typeface="ＭＳ ゴシック" charset="0"/>
                <a:sym typeface="Wingdings" charset="0"/>
              </a:rPr>
              <a:t>TI</a:t>
            </a:r>
            <a:endParaRPr lang="en-US" sz="1800" b="1"/>
          </a:p>
        </p:txBody>
      </p:sp>
      <p:grpSp>
        <p:nvGrpSpPr>
          <p:cNvPr id="71" name="Group 70"/>
          <p:cNvGrpSpPr/>
          <p:nvPr/>
        </p:nvGrpSpPr>
        <p:grpSpPr>
          <a:xfrm>
            <a:off x="-4165600" y="7162800"/>
            <a:ext cx="1092606" cy="1188502"/>
            <a:chOff x="6807200" y="8153400"/>
            <a:chExt cx="1092606" cy="1188502"/>
          </a:xfrm>
        </p:grpSpPr>
        <p:sp>
          <p:nvSpPr>
            <p:cNvPr id="72" name="Rectangle 44"/>
            <p:cNvSpPr>
              <a:spLocks/>
            </p:cNvSpPr>
            <p:nvPr/>
          </p:nvSpPr>
          <p:spPr bwMode="auto">
            <a:xfrm>
              <a:off x="6807200" y="8839200"/>
              <a:ext cx="109260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80000"/>
                </a:lnSpc>
              </a:pPr>
              <a:r>
                <a:rPr lang="en-US" sz="2000" dirty="0" smtClean="0">
                  <a:solidFill>
                    <a:schemeClr val="tx1"/>
                  </a:solidFill>
                  <a:latin typeface="Palatino" charset="0"/>
                  <a:ea typeface="ＭＳ Ｐゴシック" charset="0"/>
                  <a:cs typeface="ＭＳ Ｐゴシック" charset="0"/>
                  <a:sym typeface="Palatino" charset="0"/>
                </a:rPr>
                <a:t>Assistant</a:t>
              </a:r>
            </a:p>
            <a:p>
              <a:pPr marL="39688">
                <a:lnSpc>
                  <a:spcPct val="80000"/>
                </a:lnSpc>
              </a:pPr>
              <a:r>
                <a:rPr lang="en-US" sz="2000" dirty="0" smtClean="0">
                  <a:solidFill>
                    <a:schemeClr val="tx1"/>
                  </a:solidFill>
                  <a:latin typeface="Palatino" charset="0"/>
                  <a:ea typeface="ＭＳ Ｐゴシック" charset="0"/>
                  <a:cs typeface="ＭＳ Ｐゴシック" charset="0"/>
                  <a:sym typeface="Palatino" charset="0"/>
                </a:rPr>
                <a:t>Principal</a:t>
              </a:r>
              <a:endParaRPr lang="en-US" sz="2000" dirty="0">
                <a:solidFill>
                  <a:schemeClr val="tx1"/>
                </a:solidFill>
                <a:latin typeface="Palatino" charset="0"/>
                <a:ea typeface="ＭＳ Ｐゴシック" charset="0"/>
                <a:cs typeface="ＭＳ Ｐゴシック" charset="0"/>
                <a:sym typeface="Palatino" charset="0"/>
              </a:endParaRPr>
            </a:p>
          </p:txBody>
        </p:sp>
        <p:pic>
          <p:nvPicPr>
            <p:cNvPr id="73" name="Picture 11" descr="sBlank.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112113" y="8153400"/>
              <a:ext cx="393642" cy="6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Group 167"/>
          <p:cNvGrpSpPr>
            <a:grpSpLocks/>
          </p:cNvGrpSpPr>
          <p:nvPr/>
        </p:nvGrpSpPr>
        <p:grpSpPr bwMode="auto">
          <a:xfrm>
            <a:off x="-5080000" y="6934200"/>
            <a:ext cx="1066800" cy="942975"/>
            <a:chOff x="5968842" y="8229600"/>
            <a:chExt cx="1066958" cy="942280"/>
          </a:xfrm>
        </p:grpSpPr>
        <p:sp>
          <p:nvSpPr>
            <p:cNvPr id="75" name="Rectangle 44"/>
            <p:cNvSpPr>
              <a:spLocks/>
            </p:cNvSpPr>
            <p:nvPr/>
          </p:nvSpPr>
          <p:spPr bwMode="auto">
            <a:xfrm>
              <a:off x="5968842" y="8915400"/>
              <a:ext cx="106695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80000"/>
                </a:lnSpc>
              </a:pPr>
              <a:r>
                <a:rPr lang="en-US" sz="2000">
                  <a:solidFill>
                    <a:schemeClr val="tx1"/>
                  </a:solidFill>
                  <a:latin typeface="Palatino" charset="0"/>
                  <a:ea typeface="ＭＳ Ｐゴシック" charset="0"/>
                  <a:cs typeface="ＭＳ Ｐゴシック" charset="0"/>
                  <a:sym typeface="Palatino" charset="0"/>
                </a:rPr>
                <a:t>Principal</a:t>
              </a:r>
            </a:p>
          </p:txBody>
        </p:sp>
        <p:pic>
          <p:nvPicPr>
            <p:cNvPr id="76" name="Picture 11" descr="sBlank.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73800" y="8229600"/>
              <a:ext cx="39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4" descr="Lineart Model.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905000"/>
            <a:ext cx="12649200" cy="76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9"/>
          <p:cNvSpPr>
            <a:spLocks/>
          </p:cNvSpPr>
          <p:nvPr/>
        </p:nvSpPr>
        <p:spPr bwMode="auto">
          <a:xfrm rot="-960000">
            <a:off x="-4256088" y="1965325"/>
            <a:ext cx="3813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2000">
                <a:solidFill>
                  <a:schemeClr val="tx1"/>
                </a:solidFill>
                <a:latin typeface="Palatino" charset="0"/>
                <a:ea typeface="ＭＳ Ｐゴシック" charset="0"/>
                <a:cs typeface="ＭＳ Ｐゴシック" charset="0"/>
                <a:sym typeface="Palatino" charset="0"/>
              </a:rPr>
              <a:t>SPED School Density = XXXX</a:t>
            </a:r>
          </a:p>
        </p:txBody>
      </p:sp>
      <p:sp>
        <p:nvSpPr>
          <p:cNvPr id="23555" name="Rectangle 11"/>
          <p:cNvSpPr>
            <a:spLocks/>
          </p:cNvSpPr>
          <p:nvPr/>
        </p:nvSpPr>
        <p:spPr bwMode="auto">
          <a:xfrm>
            <a:off x="-3316288" y="4876800"/>
            <a:ext cx="1400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000">
                <a:solidFill>
                  <a:schemeClr val="tx1"/>
                </a:solidFill>
                <a:latin typeface="Palatino" charset="0"/>
                <a:ea typeface="ＭＳ Ｐゴシック" charset="0"/>
                <a:cs typeface="ＭＳ Ｐゴシック" charset="0"/>
                <a:sym typeface="Palatino" charset="0"/>
              </a:rPr>
              <a:t>Educational</a:t>
            </a:r>
          </a:p>
          <a:p>
            <a:pPr marL="39688" algn="ctr"/>
            <a:r>
              <a:rPr lang="en-US" sz="2000">
                <a:solidFill>
                  <a:schemeClr val="tx1"/>
                </a:solidFill>
                <a:latin typeface="Palatino" charset="0"/>
                <a:ea typeface="ＭＳ Ｐゴシック" charset="0"/>
                <a:cs typeface="ＭＳ Ｐゴシック" charset="0"/>
                <a:sym typeface="Palatino" charset="0"/>
              </a:rPr>
              <a:t>Support</a:t>
            </a:r>
          </a:p>
          <a:p>
            <a:pPr marL="39688" algn="ctr"/>
            <a:r>
              <a:rPr lang="en-US" sz="2000">
                <a:solidFill>
                  <a:schemeClr val="tx1"/>
                </a:solidFill>
                <a:latin typeface="Palatino" charset="0"/>
                <a:ea typeface="ＭＳ Ｐゴシック" charset="0"/>
                <a:cs typeface="ＭＳ Ｐゴシック" charset="0"/>
                <a:sym typeface="Palatino" charset="0"/>
              </a:rPr>
              <a:t>Team</a:t>
            </a:r>
          </a:p>
        </p:txBody>
      </p:sp>
      <p:sp>
        <p:nvSpPr>
          <p:cNvPr id="23556" name="Rectangle 12"/>
          <p:cNvSpPr>
            <a:spLocks/>
          </p:cNvSpPr>
          <p:nvPr/>
        </p:nvSpPr>
        <p:spPr bwMode="auto">
          <a:xfrm>
            <a:off x="-3098800" y="6140450"/>
            <a:ext cx="965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000">
                <a:solidFill>
                  <a:schemeClr val="tx1"/>
                </a:solidFill>
                <a:latin typeface="Palatino" charset="0"/>
                <a:ea typeface="ＭＳ Ｐゴシック" charset="0"/>
                <a:cs typeface="ＭＳ Ｐゴシック" charset="0"/>
                <a:sym typeface="Palatino" charset="0"/>
              </a:rPr>
              <a:t>Related</a:t>
            </a:r>
          </a:p>
          <a:p>
            <a:pPr marL="39688" algn="ctr"/>
            <a:r>
              <a:rPr lang="en-US" sz="2000">
                <a:solidFill>
                  <a:schemeClr val="tx1"/>
                </a:solidFill>
                <a:latin typeface="Palatino" charset="0"/>
                <a:ea typeface="ＭＳ Ｐゴシック" charset="0"/>
                <a:cs typeface="ＭＳ Ｐゴシック" charset="0"/>
                <a:sym typeface="Palatino" charset="0"/>
              </a:rPr>
              <a:t>Services</a:t>
            </a:r>
          </a:p>
        </p:txBody>
      </p:sp>
      <p:sp>
        <p:nvSpPr>
          <p:cNvPr id="23557" name="Rectangle 13"/>
          <p:cNvSpPr>
            <a:spLocks/>
          </p:cNvSpPr>
          <p:nvPr/>
        </p:nvSpPr>
        <p:spPr bwMode="auto">
          <a:xfrm>
            <a:off x="-3586163" y="7096125"/>
            <a:ext cx="19399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000">
                <a:solidFill>
                  <a:schemeClr val="tx1"/>
                </a:solidFill>
                <a:latin typeface="Palatino" charset="0"/>
                <a:ea typeface="ＭＳ Ｐゴシック" charset="0"/>
                <a:cs typeface="ＭＳ Ｐゴシック" charset="0"/>
                <a:sym typeface="Palatino" charset="0"/>
              </a:rPr>
              <a:t>Paraprofessional</a:t>
            </a:r>
          </a:p>
          <a:p>
            <a:pPr marL="39688" algn="ctr"/>
            <a:r>
              <a:rPr lang="en-US" sz="2000">
                <a:solidFill>
                  <a:schemeClr val="tx1"/>
                </a:solidFill>
                <a:latin typeface="Palatino" charset="0"/>
                <a:ea typeface="ＭＳ Ｐゴシック" charset="0"/>
                <a:cs typeface="ＭＳ Ｐゴシック" charset="0"/>
                <a:sym typeface="Palatino" charset="0"/>
              </a:rPr>
              <a:t>Pool</a:t>
            </a:r>
          </a:p>
        </p:txBody>
      </p:sp>
      <p:sp>
        <p:nvSpPr>
          <p:cNvPr id="23558" name="Rectangle 14"/>
          <p:cNvSpPr>
            <a:spLocks/>
          </p:cNvSpPr>
          <p:nvPr/>
        </p:nvSpPr>
        <p:spPr bwMode="auto">
          <a:xfrm>
            <a:off x="-3444875" y="8051800"/>
            <a:ext cx="1657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000">
                <a:solidFill>
                  <a:schemeClr val="tx1"/>
                </a:solidFill>
                <a:latin typeface="Palatino" charset="0"/>
                <a:ea typeface="ＭＳ Ｐゴシック" charset="0"/>
                <a:cs typeface="ＭＳ Ｐゴシック" charset="0"/>
                <a:sym typeface="Palatino" charset="0"/>
              </a:rPr>
              <a:t>Generic</a:t>
            </a:r>
          </a:p>
          <a:p>
            <a:pPr marL="39688" algn="ctr"/>
            <a:r>
              <a:rPr lang="en-US" sz="2000">
                <a:solidFill>
                  <a:schemeClr val="tx1"/>
                </a:solidFill>
                <a:latin typeface="Palatino" charset="0"/>
                <a:ea typeface="ＭＳ Ｐゴシック" charset="0"/>
                <a:cs typeface="ＭＳ Ｐゴシック" charset="0"/>
                <a:sym typeface="Palatino" charset="0"/>
              </a:rPr>
              <a:t>Supports</a:t>
            </a:r>
          </a:p>
          <a:p>
            <a:pPr marL="39688" algn="ctr"/>
            <a:r>
              <a:rPr lang="en-US" sz="2000">
                <a:solidFill>
                  <a:schemeClr val="tx1"/>
                </a:solidFill>
                <a:latin typeface="Palatino" charset="0"/>
                <a:ea typeface="ＭＳ Ｐゴシック" charset="0"/>
                <a:cs typeface="ＭＳ Ｐゴシック" charset="0"/>
                <a:sym typeface="Palatino" charset="0"/>
              </a:rPr>
              <a:t>(e.g., Literacy)</a:t>
            </a:r>
          </a:p>
        </p:txBody>
      </p:sp>
      <p:sp>
        <p:nvSpPr>
          <p:cNvPr id="23559" name="Rectangle 15"/>
          <p:cNvSpPr>
            <a:spLocks/>
          </p:cNvSpPr>
          <p:nvPr/>
        </p:nvSpPr>
        <p:spPr bwMode="auto">
          <a:xfrm>
            <a:off x="-3246438" y="9315450"/>
            <a:ext cx="1260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2000">
                <a:solidFill>
                  <a:schemeClr val="tx1"/>
                </a:solidFill>
                <a:latin typeface="Palatino" charset="0"/>
                <a:ea typeface="ＭＳ Ｐゴシック" charset="0"/>
                <a:cs typeface="ＭＳ Ｐゴシック" charset="0"/>
                <a:sym typeface="Palatino" charset="0"/>
              </a:rPr>
              <a:t>Behavioral</a:t>
            </a:r>
          </a:p>
          <a:p>
            <a:pPr marL="39688" algn="ctr"/>
            <a:r>
              <a:rPr lang="en-US" sz="2000">
                <a:solidFill>
                  <a:schemeClr val="tx1"/>
                </a:solidFill>
                <a:latin typeface="Palatino" charset="0"/>
                <a:ea typeface="ＭＳ Ｐゴシック" charset="0"/>
                <a:cs typeface="ＭＳ Ｐゴシック" charset="0"/>
                <a:sym typeface="Palatino" charset="0"/>
              </a:rPr>
              <a:t>Supports</a:t>
            </a:r>
          </a:p>
        </p:txBody>
      </p:sp>
      <p:sp>
        <p:nvSpPr>
          <p:cNvPr id="23560" name="Rectangle 19"/>
          <p:cNvSpPr>
            <a:spLocks/>
          </p:cNvSpPr>
          <p:nvPr/>
        </p:nvSpPr>
        <p:spPr bwMode="auto">
          <a:xfrm>
            <a:off x="14503400" y="6934200"/>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latin typeface="Palatino" charset="0"/>
                <a:ea typeface="ＭＳ Ｐゴシック" charset="0"/>
                <a:cs typeface="ＭＳ Ｐゴシック" charset="0"/>
                <a:sym typeface="Palatino" charset="0"/>
              </a:rPr>
              <a:t>Teacher</a:t>
            </a:r>
          </a:p>
        </p:txBody>
      </p:sp>
      <p:sp>
        <p:nvSpPr>
          <p:cNvPr id="23561" name="Rectangle 20"/>
          <p:cNvSpPr>
            <a:spLocks/>
          </p:cNvSpPr>
          <p:nvPr/>
        </p:nvSpPr>
        <p:spPr bwMode="auto">
          <a:xfrm>
            <a:off x="14579600" y="8153400"/>
            <a:ext cx="194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latin typeface="Palatino" charset="0"/>
                <a:ea typeface="ＭＳ Ｐゴシック" charset="0"/>
                <a:cs typeface="ＭＳ Ｐゴシック" charset="0"/>
                <a:sym typeface="Palatino" charset="0"/>
              </a:rPr>
              <a:t>Special Educator</a:t>
            </a:r>
          </a:p>
        </p:txBody>
      </p:sp>
      <p:sp>
        <p:nvSpPr>
          <p:cNvPr id="23562" name="Rectangle 21"/>
          <p:cNvSpPr>
            <a:spLocks/>
          </p:cNvSpPr>
          <p:nvPr/>
        </p:nvSpPr>
        <p:spPr bwMode="auto">
          <a:xfrm>
            <a:off x="14579600" y="9445625"/>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latin typeface="Palatino" charset="0"/>
                <a:ea typeface="ＭＳ Ｐゴシック" charset="0"/>
                <a:cs typeface="ＭＳ Ｐゴシック" charset="0"/>
                <a:sym typeface="Palatino" charset="0"/>
              </a:rPr>
              <a:t>Paraprofessional</a:t>
            </a:r>
          </a:p>
        </p:txBody>
      </p:sp>
      <p:sp>
        <p:nvSpPr>
          <p:cNvPr id="23563" name="Rectangle 22"/>
          <p:cNvSpPr>
            <a:spLocks/>
          </p:cNvSpPr>
          <p:nvPr/>
        </p:nvSpPr>
        <p:spPr bwMode="auto">
          <a:xfrm>
            <a:off x="4673600" y="7620000"/>
            <a:ext cx="3910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algn="ctr"/>
            <a:r>
              <a:rPr lang="en-US" sz="3200">
                <a:solidFill>
                  <a:schemeClr val="tx1"/>
                </a:solidFill>
                <a:latin typeface="Palatino Bold" charset="0"/>
                <a:ea typeface="ＭＳ Ｐゴシック" charset="0"/>
                <a:cs typeface="ＭＳ Ｐゴシック" charset="0"/>
                <a:sym typeface="Palatino Bold" charset="0"/>
              </a:rPr>
              <a:t>MTSS Personnel</a:t>
            </a:r>
          </a:p>
        </p:txBody>
      </p:sp>
      <p:sp>
        <p:nvSpPr>
          <p:cNvPr id="23564" name="Rectangle 27"/>
          <p:cNvSpPr>
            <a:spLocks/>
          </p:cNvSpPr>
          <p:nvPr/>
        </p:nvSpPr>
        <p:spPr bwMode="auto">
          <a:xfrm>
            <a:off x="8331200" y="228600"/>
            <a:ext cx="44259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algn="ctr"/>
            <a:r>
              <a:rPr lang="en-US" sz="3200">
                <a:solidFill>
                  <a:schemeClr val="tx1"/>
                </a:solidFill>
                <a:latin typeface="Palatino Bold" charset="0"/>
                <a:ea typeface="ＭＳ Ｐゴシック" charset="0"/>
                <a:cs typeface="ＭＳ Ｐゴシック" charset="0"/>
                <a:sym typeface="Palatino Bold" charset="0"/>
              </a:rPr>
              <a:t>Team Level </a:t>
            </a:r>
          </a:p>
          <a:p>
            <a:pPr marL="39688" algn="ctr"/>
            <a:r>
              <a:rPr lang="en-US" sz="3200">
                <a:solidFill>
                  <a:schemeClr val="tx1"/>
                </a:solidFill>
                <a:latin typeface="Palatino Bold" charset="0"/>
                <a:ea typeface="ＭＳ Ｐゴシック" charset="0"/>
                <a:cs typeface="ＭＳ Ｐゴシック" charset="0"/>
                <a:sym typeface="Palatino Bold" charset="0"/>
              </a:rPr>
              <a:t>Service Delivery Model</a:t>
            </a:r>
          </a:p>
        </p:txBody>
      </p:sp>
      <p:pic>
        <p:nvPicPr>
          <p:cNvPr id="23565" name="Picture 1" descr="Blank.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000" y="4648200"/>
            <a:ext cx="495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 descr="Classroom.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17600" y="609600"/>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4" descr="Half_paraprofessional.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17600" y="3371850"/>
            <a:ext cx="35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5" descr="Half_special_educator.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884400" y="3371850"/>
            <a:ext cx="35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7" descr="Paraprofessional.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817600" y="4648200"/>
            <a:ext cx="495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8" descr="Pool.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722600" y="5943600"/>
            <a:ext cx="876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39" descr="Special_educator.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846300" y="4648200"/>
            <a:ext cx="495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2" descr="Teacher.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817600" y="6286500"/>
            <a:ext cx="495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41" descr="Special_educator.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817600" y="7562850"/>
            <a:ext cx="495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43" descr="Paraprofessional.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817600" y="8839200"/>
            <a:ext cx="495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Rectangle 13"/>
          <p:cNvSpPr>
            <a:spLocks noChangeArrowheads="1"/>
          </p:cNvSpPr>
          <p:nvPr/>
        </p:nvSpPr>
        <p:spPr bwMode="auto">
          <a:xfrm>
            <a:off x="-4241800" y="3829050"/>
            <a:ext cx="325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9688" algn="ctr"/>
            <a:r>
              <a:rPr lang="en-US" sz="2000">
                <a:latin typeface="Palatino" charset="0"/>
                <a:ea typeface="ＭＳ Ｐゴシック" charset="0"/>
                <a:cs typeface="ＭＳ Ｐゴシック" charset="0"/>
                <a:sym typeface="Palatino" charset="0"/>
              </a:rPr>
              <a:t>Low-Incidence </a:t>
            </a:r>
          </a:p>
          <a:p>
            <a:pPr marL="39688" algn="ctr"/>
            <a:r>
              <a:rPr lang="en-US" sz="2000">
                <a:latin typeface="Palatino" charset="0"/>
                <a:ea typeface="ＭＳ Ｐゴシック" charset="0"/>
                <a:cs typeface="ＭＳ Ｐゴシック" charset="0"/>
                <a:sym typeface="Palatino" charset="0"/>
              </a:rPr>
              <a:t>Supports</a:t>
            </a:r>
          </a:p>
        </p:txBody>
      </p:sp>
      <p:pic>
        <p:nvPicPr>
          <p:cNvPr id="23576" name="Picture 15" descr="Half_blank.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875000" y="3371850"/>
            <a:ext cx="25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17" descr="LClassroom.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256000" y="1143000"/>
            <a:ext cx="1587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Picture 26" descr="Schoolwide oval.pdf"/>
          <p:cNvPicPr>
            <a:picLocks noChangeAspect="1"/>
          </p:cNvPicPr>
          <p:nvPr/>
        </p:nvPicPr>
        <p:blipFill>
          <a:blip r:embed="rId14">
            <a:extLst>
              <a:ext uri="{28A0092B-C50C-407E-A947-70E740481C1C}">
                <a14:useLocalDpi xmlns:a14="http://schemas.microsoft.com/office/drawing/2010/main" val="0"/>
              </a:ext>
            </a:extLst>
          </a:blip>
          <a:srcRect l="9656" t="25603" r="9888" b="44398"/>
          <a:stretch>
            <a:fillRect/>
          </a:stretch>
        </p:blipFill>
        <p:spPr bwMode="auto">
          <a:xfrm>
            <a:off x="1255713" y="4030663"/>
            <a:ext cx="10463212"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9" name="TextBox 27"/>
          <p:cNvSpPr txBox="1">
            <a:spLocks noChangeArrowheads="1"/>
          </p:cNvSpPr>
          <p:nvPr/>
        </p:nvSpPr>
        <p:spPr bwMode="auto">
          <a:xfrm>
            <a:off x="16484600" y="35814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1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1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12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2800">
                <a:latin typeface="Avenir Next Demi Bold" charset="0"/>
                <a:cs typeface="Avenir Next Demi Bold" charset="0"/>
              </a:rPr>
              <a:t>16-20</a:t>
            </a:r>
          </a:p>
        </p:txBody>
      </p:sp>
      <p:pic>
        <p:nvPicPr>
          <p:cNvPr id="23580" name="Picture 19" descr="Paraprofessional Pool.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027400" y="6705600"/>
            <a:ext cx="8763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Lineart Whole School.pdf"/>
          <p:cNvPicPr>
            <a:picLocks noChangeAspect="1"/>
          </p:cNvPicPr>
          <p:nvPr/>
        </p:nvPicPr>
        <p:blipFill>
          <a:blip r:embed="rId3">
            <a:extLst>
              <a:ext uri="{28A0092B-C50C-407E-A947-70E740481C1C}">
                <a14:useLocalDpi xmlns:a14="http://schemas.microsoft.com/office/drawing/2010/main" val="0"/>
              </a:ext>
            </a:extLst>
          </a:blip>
          <a:srcRect l="8122" t="4243" r="8121" b="3699"/>
          <a:stretch>
            <a:fillRect/>
          </a:stretch>
        </p:blipFill>
        <p:spPr bwMode="auto">
          <a:xfrm>
            <a:off x="787400" y="-12700"/>
            <a:ext cx="11353800" cy="964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Lineart 3Class.pdf"/>
          <p:cNvPicPr>
            <a:picLocks noChangeAspect="1"/>
          </p:cNvPicPr>
          <p:nvPr/>
        </p:nvPicPr>
        <p:blipFill>
          <a:blip r:embed="rId3">
            <a:extLst>
              <a:ext uri="{28A0092B-C50C-407E-A947-70E740481C1C}">
                <a14:useLocalDpi xmlns:a14="http://schemas.microsoft.com/office/drawing/2010/main" val="0"/>
              </a:ext>
            </a:extLst>
          </a:blip>
          <a:srcRect l="9007" t="5333" r="8287" b="5605"/>
          <a:stretch>
            <a:fillRect/>
          </a:stretch>
        </p:blipFill>
        <p:spPr bwMode="auto">
          <a:xfrm>
            <a:off x="711200" y="4763"/>
            <a:ext cx="11717338" cy="974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 Top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Horizont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Subtitle -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567</TotalTime>
  <Pages>0</Pages>
  <Words>401</Words>
  <Characters>0</Characters>
  <Application>Microsoft Macintosh PowerPoint</Application>
  <PresentationFormat>Custom</PresentationFormat>
  <Lines>0</Lines>
  <Paragraphs>113</Paragraphs>
  <Slides>5</Slides>
  <Notes>4</Notes>
  <HiddenSlides>0</HiddenSlides>
  <MMClips>0</MMClips>
  <ScaleCrop>false</ScaleCrop>
  <HeadingPairs>
    <vt:vector size="4" baseType="variant">
      <vt:variant>
        <vt:lpstr>Theme</vt:lpstr>
      </vt:variant>
      <vt:variant>
        <vt:i4>18</vt:i4>
      </vt:variant>
      <vt:variant>
        <vt:lpstr>Slide Titles</vt:lpstr>
      </vt:variant>
      <vt:variant>
        <vt:i4>5</vt:i4>
      </vt:variant>
    </vt:vector>
  </HeadingPairs>
  <TitlesOfParts>
    <vt:vector size="23" baseType="lpstr">
      <vt:lpstr>Title &amp; Subtitle</vt:lpstr>
      <vt:lpstr>Title &amp; Bullets</vt:lpstr>
      <vt:lpstr>Photo - Vertical</vt:lpstr>
      <vt:lpstr>Photo - Vertical - Dark</vt:lpstr>
      <vt:lpstr>Title - Center</vt:lpstr>
      <vt:lpstr>Photo - Horizontal</vt:lpstr>
      <vt:lpstr>Photo - Horizontal - Dark</vt:lpstr>
      <vt:lpstr>Title &amp; Subtitle - Photo</vt:lpstr>
      <vt:lpstr>Title &amp; Subtitle - Photo - Dark</vt:lpstr>
      <vt:lpstr>Title &amp; Bullets - Right</vt:lpstr>
      <vt:lpstr>Title &amp; Bullets - 2 Column</vt:lpstr>
      <vt:lpstr>Title &amp; Bullets - Left</vt:lpstr>
      <vt:lpstr>Title, Bullets &amp; Photo</vt:lpstr>
      <vt:lpstr>Bullets</vt:lpstr>
      <vt:lpstr>Blank</vt:lpstr>
      <vt:lpstr>Blank - Dark</vt:lpstr>
      <vt:lpstr>Title - Top</vt:lpstr>
      <vt:lpstr>Title - Top - Dark</vt:lpstr>
      <vt:lpstr>Mapping an Inclusive School Service Delivery Model  (Version 1.2, July 9, 2015)</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Michael Giangreco</cp:lastModifiedBy>
  <cp:revision>68</cp:revision>
  <cp:lastPrinted>2015-03-24T16:21:46Z</cp:lastPrinted>
  <dcterms:modified xsi:type="dcterms:W3CDTF">2015-07-09T20:36:07Z</dcterms:modified>
</cp:coreProperties>
</file>