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57" r:id="rId3"/>
    <p:sldId id="258" r:id="rId4"/>
    <p:sldId id="271" r:id="rId5"/>
    <p:sldId id="260" r:id="rId6"/>
    <p:sldId id="259" r:id="rId7"/>
    <p:sldId id="272" r:id="rId8"/>
    <p:sldId id="261" r:id="rId9"/>
    <p:sldId id="274" r:id="rId10"/>
    <p:sldId id="269" r:id="rId11"/>
    <p:sldId id="266" r:id="rId12"/>
    <p:sldId id="267" r:id="rId13"/>
    <p:sldId id="268" r:id="rId14"/>
    <p:sldId id="265" r:id="rId15"/>
    <p:sldId id="264" r:id="rId16"/>
    <p:sldId id="262" r:id="rId17"/>
    <p:sldId id="263" r:id="rId18"/>
    <p:sldId id="270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19" autoAdjust="0"/>
  </p:normalViewPr>
  <p:slideViewPr>
    <p:cSldViewPr>
      <p:cViewPr varScale="1">
        <p:scale>
          <a:sx n="68" d="100"/>
          <a:sy n="68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200" dirty="0"/>
              <a:t>Trends</a:t>
            </a:r>
            <a:r>
              <a:rPr lang="en-US" sz="2200" baseline="0" dirty="0"/>
              <a:t> in Vermont Vegetable Production</a:t>
            </a:r>
          </a:p>
          <a:p>
            <a:pPr>
              <a:defRPr/>
            </a:pPr>
            <a:r>
              <a:rPr lang="en-US" sz="2200" b="0" baseline="0" dirty="0"/>
              <a:t>U.S. Census of Agriculture</a:t>
            </a:r>
            <a:endParaRPr lang="en-US" sz="2200" b="0" dirty="0"/>
          </a:p>
        </c:rich>
      </c:tx>
      <c:layout>
        <c:manualLayout>
          <c:xMode val="edge"/>
          <c:yMode val="edge"/>
          <c:x val="0.21831023931385035"/>
          <c:y val="1.6129124786822734E-2"/>
        </c:manualLayout>
      </c:layout>
      <c:overlay val="0"/>
      <c:spPr>
        <a:solidFill>
          <a:schemeClr val="accent5">
            <a:lumMod val="20000"/>
            <a:lumOff val="8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.11710737594904416"/>
          <c:y val="0.13152021243944906"/>
          <c:w val="0.7728929503313553"/>
          <c:h val="0.81297144675097432"/>
        </c:manualLayout>
      </c:layout>
      <c:lineChart>
        <c:grouping val="standard"/>
        <c:varyColors val="0"/>
        <c:ser>
          <c:idx val="1"/>
          <c:order val="0"/>
          <c:tx>
            <c:strRef>
              <c:f>Sheet3!$B$1</c:f>
              <c:strCache>
                <c:ptCount val="1"/>
                <c:pt idx="0">
                  <c:v>Farms</c:v>
                </c:pt>
              </c:strCache>
            </c:strRef>
          </c:tx>
          <c:spPr>
            <a:ln w="508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5.1319648093841645E-2"/>
                  <c:y val="2.4242424242424242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Farms</a:t>
                    </a:r>
                    <a:endParaRPr lang="en-US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Sheet3!$A$2:$A$5</c:f>
              <c:numCache>
                <c:formatCode>General</c:formatCode>
                <c:ptCount val="4"/>
                <c:pt idx="0">
                  <c:v>1997</c:v>
                </c:pt>
                <c:pt idx="1">
                  <c:v>2002</c:v>
                </c:pt>
                <c:pt idx="2">
                  <c:v>2007</c:v>
                </c:pt>
                <c:pt idx="3">
                  <c:v>2012</c:v>
                </c:pt>
              </c:numCache>
            </c:numRef>
          </c:cat>
          <c:val>
            <c:numRef>
              <c:f>Sheet3!$B$2:$B$5</c:f>
              <c:numCache>
                <c:formatCode>General</c:formatCode>
                <c:ptCount val="4"/>
                <c:pt idx="0">
                  <c:v>333</c:v>
                </c:pt>
                <c:pt idx="1">
                  <c:v>413</c:v>
                </c:pt>
                <c:pt idx="2">
                  <c:v>494</c:v>
                </c:pt>
                <c:pt idx="3">
                  <c:v>789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Sheet3!$C$1</c:f>
              <c:strCache>
                <c:ptCount val="1"/>
                <c:pt idx="0">
                  <c:v>Acres</c:v>
                </c:pt>
              </c:strCache>
            </c:strRef>
          </c:tx>
          <c:spPr>
            <a:ln w="508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5.1319648093841645E-2"/>
                  <c:y val="3.434343434343434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3">
                            <a:lumMod val="75000"/>
                          </a:schemeClr>
                        </a:solidFill>
                      </a:defRPr>
                    </a:pPr>
                    <a:r>
                      <a:rPr lang="en-US" sz="1800" b="1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Acres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Sheet3!$A$2:$A$5</c:f>
              <c:numCache>
                <c:formatCode>General</c:formatCode>
                <c:ptCount val="4"/>
                <c:pt idx="0">
                  <c:v>1997</c:v>
                </c:pt>
                <c:pt idx="1">
                  <c:v>2002</c:v>
                </c:pt>
                <c:pt idx="2">
                  <c:v>2007</c:v>
                </c:pt>
                <c:pt idx="3">
                  <c:v>2012</c:v>
                </c:pt>
              </c:numCache>
            </c:numRef>
          </c:cat>
          <c:val>
            <c:numRef>
              <c:f>Sheet3!$C$2:$C$5</c:f>
              <c:numCache>
                <c:formatCode>General</c:formatCode>
                <c:ptCount val="4"/>
                <c:pt idx="0">
                  <c:v>2984</c:v>
                </c:pt>
                <c:pt idx="1">
                  <c:v>2893</c:v>
                </c:pt>
                <c:pt idx="2">
                  <c:v>2927</c:v>
                </c:pt>
                <c:pt idx="3">
                  <c:v>3877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426000"/>
        <c:axId val="430424432"/>
      </c:lineChart>
      <c:lineChart>
        <c:grouping val="standard"/>
        <c:varyColors val="0"/>
        <c:ser>
          <c:idx val="3"/>
          <c:order val="2"/>
          <c:tx>
            <c:strRef>
              <c:f>Sheet3!$D$1</c:f>
              <c:strCache>
                <c:ptCount val="1"/>
                <c:pt idx="0">
                  <c:v>Sales ($ million)</c:v>
                </c:pt>
              </c:strCache>
            </c:strRef>
          </c:tx>
          <c:spPr>
            <a:ln w="50800">
              <a:solidFill>
                <a:schemeClr val="tx2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5.4252199413489736E-2"/>
                  <c:y val="4.0402449693787536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solidFill>
                          <a:schemeClr val="tx2"/>
                        </a:solidFill>
                      </a:rPr>
                      <a:t>Sales</a:t>
                    </a:r>
                    <a:endParaRPr lang="en-US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Sheet3!$A$2:$A$5</c:f>
              <c:numCache>
                <c:formatCode>General</c:formatCode>
                <c:ptCount val="4"/>
                <c:pt idx="0">
                  <c:v>1997</c:v>
                </c:pt>
                <c:pt idx="1">
                  <c:v>2002</c:v>
                </c:pt>
                <c:pt idx="2">
                  <c:v>2007</c:v>
                </c:pt>
                <c:pt idx="3">
                  <c:v>2012</c:v>
                </c:pt>
              </c:numCache>
            </c:numRef>
          </c:cat>
          <c:val>
            <c:numRef>
              <c:f>Sheet3!$D$2:$D$5</c:f>
              <c:numCache>
                <c:formatCode>General</c:formatCode>
                <c:ptCount val="4"/>
                <c:pt idx="0">
                  <c:v>6.5</c:v>
                </c:pt>
                <c:pt idx="1">
                  <c:v>10.1</c:v>
                </c:pt>
                <c:pt idx="2">
                  <c:v>13.2</c:v>
                </c:pt>
                <c:pt idx="3">
                  <c:v>21.3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422864"/>
        <c:axId val="430422472"/>
      </c:lineChart>
      <c:catAx>
        <c:axId val="43042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30424432"/>
        <c:crosses val="autoZero"/>
        <c:auto val="1"/>
        <c:lblAlgn val="ctr"/>
        <c:lblOffset val="100"/>
        <c:noMultiLvlLbl val="0"/>
      </c:catAx>
      <c:valAx>
        <c:axId val="43042443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>
                    <a:solidFill>
                      <a:schemeClr val="accent2">
                        <a:lumMod val="75000"/>
                      </a:schemeClr>
                    </a:solidFill>
                  </a:rPr>
                  <a:t>Farms</a:t>
                </a:r>
                <a:r>
                  <a:rPr lang="en-US" baseline="0">
                    <a:solidFill>
                      <a:schemeClr val="accent2">
                        <a:lumMod val="75000"/>
                      </a:schemeClr>
                    </a:solidFill>
                  </a:rPr>
                  <a:t> and Acres</a:t>
                </a:r>
                <a:endParaRPr lang="en-US">
                  <a:solidFill>
                    <a:schemeClr val="accent3">
                      <a:lumMod val="75000"/>
                    </a:schemeClr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30426000"/>
        <c:crosses val="autoZero"/>
        <c:crossBetween val="between"/>
      </c:valAx>
      <c:valAx>
        <c:axId val="43042247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>
                    <a:solidFill>
                      <a:schemeClr val="tx2"/>
                    </a:solidFill>
                  </a:rPr>
                  <a:t>Sales ($ Million)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30422864"/>
        <c:crosses val="max"/>
        <c:crossBetween val="between"/>
      </c:valAx>
      <c:catAx>
        <c:axId val="430422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04224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0.7962</cdr:x>
      <cdr:y>0.77619</cdr:y>
    </cdr:from>
    <cdr:to>
      <cdr:x>0.87737</cdr:x>
      <cdr:y>0.8381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87882" y="4870823"/>
          <a:ext cx="702236" cy="388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/>
            <a:t>789</a:t>
          </a:r>
        </a:p>
      </cdr:txBody>
    </cdr:sp>
  </cdr:relSizeAnchor>
  <cdr:relSizeAnchor xmlns:cdr="http://schemas.openxmlformats.org/drawingml/2006/chartDrawing">
    <cdr:from>
      <cdr:x>0.14404</cdr:x>
      <cdr:y>0.86048</cdr:y>
    </cdr:from>
    <cdr:to>
      <cdr:x>0.22522</cdr:x>
      <cdr:y>0.92238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246093" y="5399742"/>
          <a:ext cx="702236" cy="388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333</a:t>
          </a:r>
        </a:p>
      </cdr:txBody>
    </cdr:sp>
  </cdr:relSizeAnchor>
  <cdr:relSizeAnchor xmlns:cdr="http://schemas.openxmlformats.org/drawingml/2006/chartDrawing">
    <cdr:from>
      <cdr:x>0.13368</cdr:x>
      <cdr:y>0.69857</cdr:y>
    </cdr:from>
    <cdr:to>
      <cdr:x>0.21485</cdr:x>
      <cdr:y>0.76048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156447" y="4383741"/>
          <a:ext cx="702236" cy="388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$6.5</a:t>
          </a:r>
        </a:p>
      </cdr:txBody>
    </cdr:sp>
  </cdr:relSizeAnchor>
  <cdr:relSizeAnchor xmlns:cdr="http://schemas.openxmlformats.org/drawingml/2006/chartDrawing">
    <cdr:from>
      <cdr:x>0.80207</cdr:x>
      <cdr:y>0.2319</cdr:y>
    </cdr:from>
    <cdr:to>
      <cdr:x>0.90155</cdr:x>
      <cdr:y>0.29381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938680" y="1455270"/>
          <a:ext cx="860613" cy="388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$22.3</a:t>
          </a:r>
        </a:p>
      </cdr:txBody>
    </cdr:sp>
  </cdr:relSizeAnchor>
  <cdr:relSizeAnchor xmlns:cdr="http://schemas.openxmlformats.org/drawingml/2006/chartDrawing">
    <cdr:from>
      <cdr:x>0.14231</cdr:x>
      <cdr:y>0.40333</cdr:y>
    </cdr:from>
    <cdr:to>
      <cdr:x>0.2418</cdr:x>
      <cdr:y>0.46524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231154" y="2531035"/>
          <a:ext cx="860613" cy="388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2,984</a:t>
          </a:r>
        </a:p>
      </cdr:txBody>
    </cdr:sp>
  </cdr:relSizeAnchor>
  <cdr:relSizeAnchor xmlns:cdr="http://schemas.openxmlformats.org/drawingml/2006/chartDrawing">
    <cdr:from>
      <cdr:x>0.7658</cdr:x>
      <cdr:y>0.17238</cdr:y>
    </cdr:from>
    <cdr:to>
      <cdr:x>0.86529</cdr:x>
      <cdr:y>0.23429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624918" y="1081741"/>
          <a:ext cx="860613" cy="388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3,997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B1364-24A7-40A9-A44E-DB746F0077C4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F99F5-05B3-46BF-86FD-F917A1F58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9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F99F5-05B3-46BF-86FD-F917A1F58A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F99F5-05B3-46BF-86FD-F917A1F58A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1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4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1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4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4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9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9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1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8905-466B-459C-A60C-A77CC5E8611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05881-BAB8-457D-A6A3-13A97D420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7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intervalefoodhub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228600"/>
            <a:ext cx="8686800" cy="1828800"/>
          </a:xfrm>
          <a:prstGeom prst="rect">
            <a:avLst/>
          </a:prstGeom>
          <a:solidFill>
            <a:schemeClr val="accent5">
              <a:lumMod val="20000"/>
              <a:lumOff val="80000"/>
              <a:alpha val="34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dirty="0" smtClean="0"/>
              <a:t>Growing Vermont’s Food System</a:t>
            </a:r>
            <a:r>
              <a:rPr lang="en-US" sz="5300" dirty="0" smtClean="0"/>
              <a:t>:</a:t>
            </a:r>
            <a:br>
              <a:rPr lang="en-US" sz="5300" dirty="0" smtClean="0"/>
            </a:br>
            <a:r>
              <a:rPr lang="en-US" dirty="0" smtClean="0"/>
              <a:t>a vegetable specialist’s perspective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9" y="5320211"/>
            <a:ext cx="6897191" cy="1309189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447800" y="45720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Vern Grubinger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 smtClean="0"/>
              <a:t>igh tunnel </a:t>
            </a:r>
            <a:br>
              <a:rPr lang="en-US" dirty="0" smtClean="0"/>
            </a:br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986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199 ‘seasonal </a:t>
            </a:r>
            <a:r>
              <a:rPr lang="en-US" dirty="0"/>
              <a:t>h</a:t>
            </a:r>
            <a:r>
              <a:rPr lang="en-US" dirty="0" smtClean="0"/>
              <a:t>igh tunnels’ from 2010-2015</a:t>
            </a:r>
          </a:p>
          <a:p>
            <a:endParaRPr lang="en-US" dirty="0" smtClean="0"/>
          </a:p>
          <a:p>
            <a:r>
              <a:rPr lang="en-US" dirty="0" smtClean="0"/>
              <a:t>Average cost paid by government: $6,250 </a:t>
            </a:r>
          </a:p>
          <a:p>
            <a:endParaRPr lang="en-US" dirty="0"/>
          </a:p>
          <a:p>
            <a:r>
              <a:rPr lang="en-US" dirty="0" smtClean="0"/>
              <a:t>Average </a:t>
            </a:r>
            <a:r>
              <a:rPr lang="en-US" dirty="0"/>
              <a:t>install </a:t>
            </a:r>
            <a:r>
              <a:rPr lang="en-US" dirty="0" smtClean="0"/>
              <a:t>size: </a:t>
            </a:r>
            <a:r>
              <a:rPr lang="en-US" dirty="0"/>
              <a:t>1,890 square </a:t>
            </a:r>
            <a:r>
              <a:rPr lang="en-US" dirty="0" smtClean="0"/>
              <a:t>feet  </a:t>
            </a:r>
          </a:p>
          <a:p>
            <a:endParaRPr lang="en-US" dirty="0"/>
          </a:p>
          <a:p>
            <a:r>
              <a:rPr lang="en-US" dirty="0" smtClean="0"/>
              <a:t>Total </a:t>
            </a:r>
            <a:r>
              <a:rPr lang="en-US" dirty="0"/>
              <a:t>amount paid by </a:t>
            </a:r>
            <a:r>
              <a:rPr lang="en-US" dirty="0" smtClean="0"/>
              <a:t>NRCS: $1.24 million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24072" r="46866" b="61485"/>
          <a:stretch/>
        </p:blipFill>
        <p:spPr bwMode="auto">
          <a:xfrm>
            <a:off x="4343400" y="381000"/>
            <a:ext cx="4495800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811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i</a:t>
            </a:r>
            <a:r>
              <a:rPr lang="en-US" dirty="0" smtClean="0"/>
              <a:t>ncreasing local </a:t>
            </a:r>
            <a:br>
              <a:rPr lang="en-US" dirty="0" smtClean="0"/>
            </a:br>
            <a:r>
              <a:rPr lang="en-US" dirty="0" smtClean="0"/>
              <a:t>food 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/>
              <a:t>g</a:t>
            </a:r>
            <a:r>
              <a:rPr lang="en-US" sz="3600" dirty="0" smtClean="0"/>
              <a:t>ross sales of fresh produce from 33 VT farms: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2010			$129,119 </a:t>
            </a:r>
            <a:r>
              <a:rPr lang="en-US" sz="3600" dirty="0"/>
              <a:t>	 </a:t>
            </a:r>
            <a:endParaRPr lang="en-US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2011			$171,617 </a:t>
            </a:r>
            <a:r>
              <a:rPr lang="en-US" sz="3600" dirty="0"/>
              <a:t>	 </a:t>
            </a:r>
            <a:endParaRPr lang="en-US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2012			$256,232 </a:t>
            </a:r>
            <a:r>
              <a:rPr lang="en-US" sz="3600" dirty="0"/>
              <a:t>	 </a:t>
            </a:r>
            <a:endParaRPr lang="en-US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2013			$258,392 </a:t>
            </a:r>
            <a:r>
              <a:rPr lang="en-US" sz="3600" dirty="0"/>
              <a:t>	 </a:t>
            </a:r>
            <a:endParaRPr lang="en-US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2014			$290,971 </a:t>
            </a:r>
            <a:endParaRPr lang="en-US" sz="3600" dirty="0"/>
          </a:p>
          <a:p>
            <a:endParaRPr lang="en-US" dirty="0"/>
          </a:p>
        </p:txBody>
      </p:sp>
      <p:pic>
        <p:nvPicPr>
          <p:cNvPr id="5122" name="Picture 2" descr="Intervale Food Hu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4637"/>
            <a:ext cx="2571749" cy="142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5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grubing\Documents\Digital Images\Farmers 12\Petes greesn fiel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62400" y="5867400"/>
            <a:ext cx="4953000" cy="57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Pete’s Greens, </a:t>
            </a:r>
            <a:r>
              <a:rPr lang="en-US" sz="3200" dirty="0" err="1" smtClean="0"/>
              <a:t>Craftsbury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90500"/>
            <a:ext cx="3733800" cy="57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Three ‘case studies’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9891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grubing\Documents\Digital Images\Farmers 08\Pete in field by 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0999" y="4038600"/>
            <a:ext cx="4336869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Pete Johnson</a:t>
            </a:r>
          </a:p>
          <a:p>
            <a:r>
              <a:rPr lang="en-US" sz="2400" dirty="0" smtClean="0"/>
              <a:t>Started </a:t>
            </a:r>
            <a:r>
              <a:rPr lang="en-US" sz="2400" dirty="0"/>
              <a:t>business: </a:t>
            </a:r>
            <a:r>
              <a:rPr lang="en-US" sz="2400" dirty="0" smtClean="0"/>
              <a:t>1997 </a:t>
            </a:r>
          </a:p>
          <a:p>
            <a:r>
              <a:rPr lang="en-US" sz="2400" dirty="0" smtClean="0"/>
              <a:t>85 acres vegetables, 300 farmed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eak </a:t>
            </a:r>
            <a:r>
              <a:rPr lang="en-US" sz="2400" dirty="0"/>
              <a:t>employment: </a:t>
            </a:r>
            <a:r>
              <a:rPr lang="en-US" sz="2400" dirty="0" smtClean="0"/>
              <a:t>37 </a:t>
            </a:r>
            <a:r>
              <a:rPr lang="en-US" sz="2400" dirty="0"/>
              <a:t>people </a:t>
            </a:r>
            <a:endParaRPr lang="en-US" sz="2400" dirty="0" smtClean="0"/>
          </a:p>
          <a:p>
            <a:r>
              <a:rPr lang="en-US" sz="2400" dirty="0"/>
              <a:t>A</a:t>
            </a:r>
            <a:r>
              <a:rPr lang="en-US" sz="2400" dirty="0" smtClean="0"/>
              <a:t>nnual </a:t>
            </a:r>
            <a:r>
              <a:rPr lang="en-US" sz="2400" dirty="0"/>
              <a:t>payroll: </a:t>
            </a:r>
            <a:r>
              <a:rPr lang="en-US" sz="2400" dirty="0" smtClean="0"/>
              <a:t>$800,000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2597331" y="1012372"/>
            <a:ext cx="2660469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UVM Extension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roduction information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01964" y="152400"/>
            <a:ext cx="2917371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Yankee Farm Credit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financing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17862" y="228600"/>
            <a:ext cx="2660469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VEDA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financing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867400" y="1169126"/>
            <a:ext cx="2660469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NOFA, VVBGA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networking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9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grubing\Documents\Digital Images\Farmers 12\Jericho Settlers Richmond fiel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6096000" cy="57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Jericho Settlers’ Farm, Richmond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902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grubing\Documents\Digital Images\Farmers 10\Mark &amp; Chris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3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3733800"/>
            <a:ext cx="457200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Christa Alexander, Mark </a:t>
            </a:r>
            <a:r>
              <a:rPr lang="en-US" sz="2400" dirty="0" err="1" smtClean="0"/>
              <a:t>Fasching</a:t>
            </a:r>
            <a:endParaRPr lang="en-US" sz="2400" dirty="0" smtClean="0"/>
          </a:p>
          <a:p>
            <a:r>
              <a:rPr lang="en-US" sz="2400" dirty="0" smtClean="0"/>
              <a:t>Started </a:t>
            </a:r>
            <a:r>
              <a:rPr lang="en-US" sz="2400" dirty="0"/>
              <a:t>business: </a:t>
            </a:r>
            <a:r>
              <a:rPr lang="en-US" sz="2400" dirty="0" smtClean="0"/>
              <a:t>2002 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ross annual sales</a:t>
            </a:r>
            <a:r>
              <a:rPr lang="en-US" sz="2400" dirty="0"/>
              <a:t>: </a:t>
            </a:r>
            <a:r>
              <a:rPr lang="en-US" sz="2400" dirty="0" smtClean="0"/>
              <a:t>$900,000</a:t>
            </a:r>
            <a:endParaRPr lang="en-US" sz="2400" dirty="0"/>
          </a:p>
          <a:p>
            <a:r>
              <a:rPr lang="en-US" sz="2400" dirty="0" smtClean="0"/>
              <a:t>30 acres vegetables, 250 total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eak </a:t>
            </a:r>
            <a:r>
              <a:rPr lang="en-US" sz="2400" dirty="0"/>
              <a:t>employment: </a:t>
            </a:r>
            <a:r>
              <a:rPr lang="en-US" sz="2400" dirty="0" smtClean="0"/>
              <a:t>17 </a:t>
            </a:r>
            <a:r>
              <a:rPr lang="en-US" sz="2400" dirty="0"/>
              <a:t>people </a:t>
            </a:r>
            <a:endParaRPr lang="en-US" sz="2400" dirty="0" smtClean="0"/>
          </a:p>
          <a:p>
            <a:r>
              <a:rPr lang="en-US" sz="2400" dirty="0"/>
              <a:t>A</a:t>
            </a:r>
            <a:r>
              <a:rPr lang="en-US" sz="2400" dirty="0" smtClean="0"/>
              <a:t>nnual </a:t>
            </a:r>
            <a:r>
              <a:rPr lang="en-US" sz="2400" dirty="0"/>
              <a:t>payroll: </a:t>
            </a:r>
            <a:r>
              <a:rPr lang="en-US" sz="2400" dirty="0" smtClean="0"/>
              <a:t>$330,000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838200" y="76200"/>
            <a:ext cx="2590800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Farm Viability: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business planning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743200" y="914400"/>
            <a:ext cx="3200400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UVM Extension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WAgN</a:t>
            </a:r>
            <a:r>
              <a:rPr lang="en-US" dirty="0" smtClean="0">
                <a:solidFill>
                  <a:schemeClr val="tx1"/>
                </a:solidFill>
              </a:rPr>
              <a:t>, Tilling the Soil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105400" y="76200"/>
            <a:ext cx="2743201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VT Farm Fund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mergency and business loans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167847" y="1143000"/>
            <a:ext cx="2823753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Working Lands Fund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usiness grants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" y="1143000"/>
            <a:ext cx="2209800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NRCS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oophouse funding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1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grubing\Documents\Digital Images\Farmers 13\Mighty Food Fa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5867400" cy="57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Mighty Food Farm, </a:t>
            </a:r>
            <a:r>
              <a:rPr lang="en-US" sz="3200" dirty="0" err="1" smtClean="0"/>
              <a:t>Pownal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096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grubing\Documents\Digital Images\Farmers 13\Lisa McDougall 29 birthd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" y="0"/>
            <a:ext cx="9142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473" y="4343400"/>
            <a:ext cx="394612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Lisa McDougall</a:t>
            </a:r>
          </a:p>
          <a:p>
            <a:r>
              <a:rPr lang="en-US" sz="2400" dirty="0" smtClean="0"/>
              <a:t>Started </a:t>
            </a:r>
            <a:r>
              <a:rPr lang="en-US" sz="2400" dirty="0"/>
              <a:t>business: </a:t>
            </a:r>
            <a:r>
              <a:rPr lang="en-US" sz="2400" dirty="0" smtClean="0"/>
              <a:t>2007 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ross annual sales</a:t>
            </a:r>
            <a:r>
              <a:rPr lang="en-US" sz="2400" dirty="0"/>
              <a:t>: </a:t>
            </a:r>
            <a:r>
              <a:rPr lang="en-US" sz="2400" dirty="0" smtClean="0"/>
              <a:t>$</a:t>
            </a:r>
            <a:r>
              <a:rPr lang="en-US" sz="2400" dirty="0"/>
              <a:t>320,000</a:t>
            </a:r>
          </a:p>
          <a:p>
            <a:r>
              <a:rPr lang="en-US" sz="2400" dirty="0" smtClean="0"/>
              <a:t>22 acres farmed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eak </a:t>
            </a:r>
            <a:r>
              <a:rPr lang="en-US" sz="2400" dirty="0"/>
              <a:t>employment: </a:t>
            </a:r>
            <a:r>
              <a:rPr lang="en-US" sz="2400" dirty="0" smtClean="0"/>
              <a:t>11 </a:t>
            </a:r>
            <a:r>
              <a:rPr lang="en-US" sz="2400" dirty="0"/>
              <a:t>people </a:t>
            </a:r>
            <a:endParaRPr lang="en-US" sz="2400" dirty="0" smtClean="0"/>
          </a:p>
          <a:p>
            <a:r>
              <a:rPr lang="en-US" sz="2400" dirty="0"/>
              <a:t>A</a:t>
            </a:r>
            <a:r>
              <a:rPr lang="en-US" sz="2400" dirty="0" smtClean="0"/>
              <a:t>nnual </a:t>
            </a:r>
            <a:r>
              <a:rPr lang="en-US" sz="2400" dirty="0"/>
              <a:t>payroll: </a:t>
            </a:r>
            <a:r>
              <a:rPr lang="en-US" sz="2400" dirty="0" smtClean="0"/>
              <a:t>$</a:t>
            </a:r>
            <a:r>
              <a:rPr lang="en-US" sz="2400" dirty="0"/>
              <a:t>110,000</a:t>
            </a:r>
          </a:p>
        </p:txBody>
      </p:sp>
      <p:sp>
        <p:nvSpPr>
          <p:cNvPr id="3" name="Oval 2"/>
          <p:cNvSpPr/>
          <p:nvPr/>
        </p:nvSpPr>
        <p:spPr>
          <a:xfrm>
            <a:off x="152400" y="291737"/>
            <a:ext cx="2743201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Farm Viability: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business planning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030702" y="1247503"/>
            <a:ext cx="3043646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UVM Extension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utrient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516" y="291737"/>
            <a:ext cx="3043646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Environmental Mediation Center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egal issues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943600" y="1727563"/>
            <a:ext cx="2743201" cy="990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NOFA-VT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arketing and labor education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20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5486400" cy="762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ome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5486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Many organizations with shared clients and goals.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 communication</a:t>
            </a:r>
            <a:r>
              <a:rPr lang="en-US" dirty="0"/>
              <a:t> </a:t>
            </a:r>
            <a:r>
              <a:rPr lang="en-US" dirty="0" smtClean="0"/>
              <a:t>and coordination would be helpful to address </a:t>
            </a:r>
            <a:r>
              <a:rPr lang="en-US" b="1" dirty="0"/>
              <a:t>k</a:t>
            </a:r>
            <a:r>
              <a:rPr lang="en-US" b="1" dirty="0" smtClean="0"/>
              <a:t>ey challenges </a:t>
            </a:r>
            <a:r>
              <a:rPr lang="en-US" dirty="0" smtClean="0"/>
              <a:t>across all sectors of Vermont’s agriculture:</a:t>
            </a:r>
          </a:p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access to affordable land and labor</a:t>
            </a:r>
          </a:p>
          <a:p>
            <a:pPr>
              <a:lnSpc>
                <a:spcPct val="160000"/>
              </a:lnSpc>
            </a:pPr>
            <a:r>
              <a:rPr lang="en-US" b="1" dirty="0">
                <a:solidFill>
                  <a:schemeClr val="accent1"/>
                </a:solidFill>
              </a:rPr>
              <a:t>d</a:t>
            </a:r>
            <a:r>
              <a:rPr lang="en-US" b="1" dirty="0" smtClean="0">
                <a:solidFill>
                  <a:schemeClr val="accent1"/>
                </a:solidFill>
              </a:rPr>
              <a:t>evelopment of new markets</a:t>
            </a:r>
          </a:p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farm transfer to younger generation</a:t>
            </a:r>
          </a:p>
          <a:p>
            <a:pPr>
              <a:lnSpc>
                <a:spcPct val="160000"/>
              </a:lnSpc>
            </a:pPr>
            <a:r>
              <a:rPr lang="en-US" b="1" dirty="0">
                <a:solidFill>
                  <a:schemeClr val="accent1"/>
                </a:solidFill>
              </a:rPr>
              <a:t>r</a:t>
            </a:r>
            <a:r>
              <a:rPr lang="en-US" b="1" dirty="0" smtClean="0">
                <a:solidFill>
                  <a:schemeClr val="accent1"/>
                </a:solidFill>
              </a:rPr>
              <a:t>egulations: food safety, water quality…</a:t>
            </a:r>
          </a:p>
        </p:txBody>
      </p:sp>
    </p:spTree>
    <p:extLst>
      <p:ext uri="{BB962C8B-B14F-4D97-AF65-F5344CB8AC3E}">
        <p14:creationId xmlns:p14="http://schemas.microsoft.com/office/powerpoint/2010/main" val="243763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83"/>
            <a:ext cx="9144000" cy="691678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86200" y="838200"/>
            <a:ext cx="4876800" cy="14478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</a:t>
            </a:r>
            <a:r>
              <a:rPr lang="en-US" dirty="0" smtClean="0"/>
              <a:t>hanks for listening; questions?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6200" y="6057900"/>
            <a:ext cx="48768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Tunbridge</a:t>
            </a:r>
            <a:r>
              <a:rPr lang="en-US" sz="2800" dirty="0" smtClean="0"/>
              <a:t> Hill Farm, </a:t>
            </a:r>
            <a:r>
              <a:rPr lang="en-US" sz="2800" dirty="0" err="1" smtClean="0"/>
              <a:t>Tunbridge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315791" cy="6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988952"/>
              </p:ext>
            </p:extLst>
          </p:nvPr>
        </p:nvGraphicFramePr>
        <p:xfrm>
          <a:off x="246529" y="291353"/>
          <a:ext cx="8650941" cy="6275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16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534400" cy="1066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The success of Vermont’s vegetable farms is supported by a ‘fabric’ of federal, state and local support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8458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	An alphabet soup of service providers: </a:t>
            </a:r>
          </a:p>
          <a:p>
            <a:endParaRPr lang="en-US" sz="2400" b="1" dirty="0"/>
          </a:p>
          <a:p>
            <a:r>
              <a:rPr lang="en-US" sz="2800" dirty="0" smtClean="0"/>
              <a:t>	ACORN</a:t>
            </a:r>
            <a:r>
              <a:rPr lang="en-US" sz="2800" dirty="0"/>
              <a:t>		</a:t>
            </a:r>
            <a:r>
              <a:rPr lang="en-US" sz="2800" dirty="0" smtClean="0"/>
              <a:t>RAFFL</a:t>
            </a:r>
          </a:p>
          <a:p>
            <a:r>
              <a:rPr lang="en-US" sz="2800" dirty="0" smtClean="0"/>
              <a:t>	EMC	</a:t>
            </a:r>
            <a:r>
              <a:rPr lang="en-US" sz="2800" dirty="0"/>
              <a:t>		</a:t>
            </a:r>
            <a:r>
              <a:rPr lang="en-US" sz="2800" dirty="0" smtClean="0"/>
              <a:t>UVM</a:t>
            </a:r>
          </a:p>
          <a:p>
            <a:r>
              <a:rPr lang="en-US" sz="2800" dirty="0" smtClean="0"/>
              <a:t>	F2P</a:t>
            </a:r>
            <a:r>
              <a:rPr lang="en-US" sz="2800" dirty="0"/>
              <a:t>			</a:t>
            </a:r>
            <a:r>
              <a:rPr lang="en-US" sz="2800" dirty="0" smtClean="0"/>
              <a:t>VAAFM	</a:t>
            </a:r>
          </a:p>
          <a:p>
            <a:r>
              <a:rPr lang="en-US" sz="2800" dirty="0" smtClean="0"/>
              <a:t>	FSA</a:t>
            </a:r>
            <a:r>
              <a:rPr lang="en-US" sz="2800" dirty="0"/>
              <a:t>			VFF</a:t>
            </a:r>
            <a:endParaRPr lang="en-US" sz="2800" dirty="0" smtClean="0"/>
          </a:p>
          <a:p>
            <a:r>
              <a:rPr lang="en-US" sz="2800" dirty="0" smtClean="0"/>
              <a:t>	GMF2S	</a:t>
            </a:r>
            <a:r>
              <a:rPr lang="en-US" sz="2800" dirty="0"/>
              <a:t>	</a:t>
            </a:r>
            <a:r>
              <a:rPr lang="en-US" sz="2800" dirty="0" smtClean="0"/>
              <a:t>VFVC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IFH			VHCB</a:t>
            </a:r>
          </a:p>
          <a:p>
            <a:r>
              <a:rPr lang="en-US" sz="2800" dirty="0" smtClean="0"/>
              <a:t>	NESARE</a:t>
            </a:r>
            <a:r>
              <a:rPr lang="en-US" sz="2800" dirty="0"/>
              <a:t>		</a:t>
            </a:r>
            <a:r>
              <a:rPr lang="en-US" sz="2800" dirty="0" smtClean="0"/>
              <a:t>VLT</a:t>
            </a:r>
          </a:p>
          <a:p>
            <a:r>
              <a:rPr lang="en-US" sz="2800" dirty="0" smtClean="0"/>
              <a:t>	NOFA-VT	</a:t>
            </a:r>
            <a:r>
              <a:rPr lang="en-US" sz="2800" dirty="0"/>
              <a:t>	VTC	</a:t>
            </a:r>
            <a:endParaRPr lang="en-US" sz="2800" dirty="0" smtClean="0"/>
          </a:p>
          <a:p>
            <a:r>
              <a:rPr lang="en-US" sz="2800" dirty="0" smtClean="0"/>
              <a:t>	NRCS		</a:t>
            </a:r>
            <a:r>
              <a:rPr lang="en-US" sz="2800" dirty="0"/>
              <a:t>	</a:t>
            </a:r>
            <a:r>
              <a:rPr lang="en-US" sz="2800" dirty="0" smtClean="0"/>
              <a:t>WFFN		</a:t>
            </a:r>
            <a:r>
              <a:rPr lang="en-US" sz="2400" dirty="0" smtClean="0"/>
              <a:t>and more…</a:t>
            </a:r>
            <a:endParaRPr lang="en-US" sz="2400" dirty="0"/>
          </a:p>
          <a:p>
            <a:r>
              <a:rPr lang="en-US" sz="2800" dirty="0" smtClean="0"/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107871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16 </a:t>
            </a:r>
            <a:r>
              <a:rPr lang="en-US" dirty="0"/>
              <a:t>vegetable </a:t>
            </a:r>
            <a:r>
              <a:rPr lang="en-US" dirty="0" smtClean="0"/>
              <a:t>farms with 2,200 acres conserved since 2010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30 farms </a:t>
            </a:r>
            <a:r>
              <a:rPr lang="en-US" dirty="0" smtClean="0"/>
              <a:t>vegetable farms with 4,300 acres</a:t>
            </a:r>
            <a:r>
              <a:rPr lang="en-US" dirty="0"/>
              <a:t> </a:t>
            </a:r>
            <a:r>
              <a:rPr lang="en-US" dirty="0" smtClean="0"/>
              <a:t>conserved over past 30 years</a:t>
            </a:r>
          </a:p>
          <a:p>
            <a:endParaRPr lang="en-US" dirty="0"/>
          </a:p>
          <a:p>
            <a:r>
              <a:rPr lang="en-US" dirty="0"/>
              <a:t>$4,938,000 </a:t>
            </a:r>
            <a:r>
              <a:rPr lang="en-US" dirty="0" smtClean="0"/>
              <a:t>purchased </a:t>
            </a:r>
            <a:r>
              <a:rPr lang="en-US" dirty="0"/>
              <a:t>easements on </a:t>
            </a:r>
            <a:r>
              <a:rPr lang="en-US" dirty="0" smtClean="0"/>
              <a:t>2,876 acres</a:t>
            </a:r>
          </a:p>
          <a:p>
            <a:endParaRPr lang="en-US" dirty="0" smtClean="0"/>
          </a:p>
          <a:p>
            <a:r>
              <a:rPr lang="en-US" dirty="0"/>
              <a:t>An additional 13 farms have vegetables as a secondary </a:t>
            </a:r>
            <a:r>
              <a:rPr lang="en-US" dirty="0" smtClean="0"/>
              <a:t>use; these </a:t>
            </a:r>
            <a:r>
              <a:rPr lang="en-US" dirty="0"/>
              <a:t>farms </a:t>
            </a:r>
            <a:r>
              <a:rPr lang="en-US" dirty="0" smtClean="0"/>
              <a:t>have 2,700 acres</a:t>
            </a:r>
            <a:r>
              <a:rPr lang="en-US" dirty="0"/>
              <a:t>	</a:t>
            </a:r>
          </a:p>
        </p:txBody>
      </p:sp>
      <p:pic>
        <p:nvPicPr>
          <p:cNvPr id="1026" name="Picture 2" descr="http://www.vtfarmtoplate.com/media/cache/organization_image.full/assets/organizations/images/Vermont%20Land%20Trus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4414"/>
            <a:ext cx="3314700" cy="12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33528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f</a:t>
            </a:r>
            <a:r>
              <a:rPr lang="en-US" dirty="0" smtClean="0"/>
              <a:t>armland</a:t>
            </a:r>
            <a:br>
              <a:rPr lang="en-US" dirty="0" smtClean="0"/>
            </a:br>
            <a:r>
              <a:rPr lang="en-US" dirty="0" smtClean="0"/>
              <a:t>conservation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41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/>
              <a:t>151 commercial vegetable </a:t>
            </a:r>
            <a:r>
              <a:rPr lang="en-US" dirty="0" smtClean="0"/>
              <a:t>farms with 8,369 acres enrolled in business planning over the past 13 years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Gross </a:t>
            </a:r>
            <a:r>
              <a:rPr lang="en-US" dirty="0"/>
              <a:t>income </a:t>
            </a:r>
            <a:r>
              <a:rPr lang="en-US" dirty="0" smtClean="0"/>
              <a:t>increased 22%, from an </a:t>
            </a:r>
            <a:r>
              <a:rPr lang="en-US" dirty="0"/>
              <a:t>average of $82,864 to $</a:t>
            </a:r>
            <a:r>
              <a:rPr lang="en-US" dirty="0" smtClean="0"/>
              <a:t>101,225 per farm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 smtClean="0"/>
              <a:t>Net </a:t>
            </a:r>
            <a:r>
              <a:rPr lang="en-US" dirty="0"/>
              <a:t>income increased 127%, from an average of $6,907 to $15,2649 </a:t>
            </a:r>
            <a:r>
              <a:rPr lang="en-US" dirty="0" smtClean="0"/>
              <a:t>per </a:t>
            </a:r>
            <a:r>
              <a:rPr lang="en-US" dirty="0"/>
              <a:t>farm</a:t>
            </a:r>
          </a:p>
        </p:txBody>
      </p:sp>
      <p:pic>
        <p:nvPicPr>
          <p:cNvPr id="2050" name="Picture 2" descr="http://www.vtfarmtoplate.com/media/cache/announcement_image.full/assets/announcements/images/VFFVP_logo_color_3i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0" y="0"/>
            <a:ext cx="35814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33528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business </a:t>
            </a:r>
            <a:br>
              <a:rPr lang="en-US" dirty="0" smtClean="0"/>
            </a:br>
            <a:r>
              <a:rPr lang="en-US" dirty="0" smtClean="0"/>
              <a:t>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2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46482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oil testing and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Provided </a:t>
            </a:r>
            <a:r>
              <a:rPr lang="en-US" sz="2800" dirty="0"/>
              <a:t>t</a:t>
            </a:r>
            <a:r>
              <a:rPr lang="en-US" sz="2800" dirty="0" smtClean="0"/>
              <a:t>o commercial vegetable and berry farms: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2010			442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2011			473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2012			546 (</a:t>
            </a:r>
            <a:r>
              <a:rPr lang="en-US" sz="3600" dirty="0"/>
              <a:t>I</a:t>
            </a:r>
            <a:r>
              <a:rPr lang="en-US" sz="3600" dirty="0" smtClean="0"/>
              <a:t>rene) </a:t>
            </a:r>
            <a:r>
              <a:rPr lang="en-US" sz="3600" dirty="0"/>
              <a:t>	 </a:t>
            </a:r>
            <a:endParaRPr lang="en-US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2013			433</a:t>
            </a:r>
            <a:r>
              <a:rPr lang="en-US" sz="3600" dirty="0"/>
              <a:t>	 </a:t>
            </a:r>
            <a:endParaRPr lang="en-US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2014			461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	2015 		524 (thru October)</a:t>
            </a:r>
            <a:endParaRPr lang="en-US" sz="3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646"/>
            <a:ext cx="2819400" cy="12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5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1054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n</a:t>
            </a:r>
            <a:r>
              <a:rPr lang="en-US" dirty="0" smtClean="0"/>
              <a:t>etworking and </a:t>
            </a:r>
            <a:br>
              <a:rPr lang="en-US" dirty="0" smtClean="0"/>
            </a:br>
            <a:r>
              <a:rPr lang="en-US" dirty="0" smtClean="0"/>
              <a:t>inter-farm 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8001000" cy="4648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		     Member farms</a:t>
            </a:r>
            <a:r>
              <a:rPr lang="en-US" sz="2800" dirty="0"/>
              <a:t>	</a:t>
            </a:r>
            <a:r>
              <a:rPr lang="en-US" sz="2800" dirty="0" smtClean="0"/>
              <a:t>  Listserv members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2010			213			216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2011			242			255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2012			274 </a:t>
            </a:r>
            <a:r>
              <a:rPr lang="en-US" sz="3600" dirty="0"/>
              <a:t>	</a:t>
            </a:r>
            <a:r>
              <a:rPr lang="en-US" sz="3600" dirty="0" smtClean="0"/>
              <a:t>		289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2013			256</a:t>
            </a:r>
            <a:r>
              <a:rPr lang="en-US" sz="3600" dirty="0"/>
              <a:t>	</a:t>
            </a:r>
            <a:r>
              <a:rPr lang="en-US" sz="3600" dirty="0" smtClean="0"/>
              <a:t>		380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2014			333 			450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2015 			389			556</a:t>
            </a:r>
            <a:endParaRPr lang="en-US" sz="3600" dirty="0"/>
          </a:p>
          <a:p>
            <a:endParaRPr lang="en-US" dirty="0"/>
          </a:p>
        </p:txBody>
      </p:sp>
      <p:pic>
        <p:nvPicPr>
          <p:cNvPr id="4098" name="Picture 2" descr="C:\Users\vgrubing\Documents\VV&amp;BGA\vvbgalogo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6553"/>
            <a:ext cx="1447800" cy="15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32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grants for </a:t>
            </a:r>
            <a:br>
              <a:rPr lang="en-US" dirty="0" smtClean="0"/>
            </a:br>
            <a:r>
              <a:rPr lang="en-US" dirty="0" smtClean="0"/>
              <a:t>vegetable farms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Specialty Crop 	$310,000    	2009-15</a:t>
            </a:r>
          </a:p>
          <a:p>
            <a:endParaRPr lang="en-US" dirty="0" smtClean="0"/>
          </a:p>
          <a:p>
            <a:r>
              <a:rPr lang="en-US" dirty="0" smtClean="0"/>
              <a:t>Working Lands 	$302,000          	2013-15 </a:t>
            </a:r>
          </a:p>
          <a:p>
            <a:endParaRPr lang="en-US" dirty="0"/>
          </a:p>
          <a:p>
            <a:r>
              <a:rPr lang="en-US" dirty="0" smtClean="0"/>
              <a:t>Local Marketing 	$ 80,000		2014-15</a:t>
            </a:r>
          </a:p>
          <a:p>
            <a:endParaRPr lang="en-US" dirty="0"/>
          </a:p>
          <a:p>
            <a:r>
              <a:rPr lang="en-US" dirty="0" smtClean="0"/>
              <a:t>GAP infrastructure 	$ 87,000		2012-13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 descr="C:\Users\vgrubing\Pictures\logos\VAAFM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962400" cy="111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7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1054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o</a:t>
            </a:r>
            <a:r>
              <a:rPr lang="en-US" dirty="0" smtClean="0"/>
              <a:t>rganic </a:t>
            </a:r>
            <a:br>
              <a:rPr lang="en-US" dirty="0" smtClean="0"/>
            </a:br>
            <a:r>
              <a:rPr lang="en-US" dirty="0" smtClean="0"/>
              <a:t>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8001000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		veg farms</a:t>
            </a:r>
            <a:r>
              <a:rPr lang="en-US" sz="2800" dirty="0"/>
              <a:t>	</a:t>
            </a:r>
            <a:r>
              <a:rPr lang="en-US" sz="2800" dirty="0" smtClean="0"/>
              <a:t> acres 	GH sq. ft.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2010	   142	1,143	644,000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2012	   142	1,127	702,000 </a:t>
            </a:r>
            <a:r>
              <a:rPr lang="en-US" sz="3600" dirty="0"/>
              <a:t>	</a:t>
            </a:r>
            <a:endParaRPr lang="en-US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2014	</a:t>
            </a:r>
            <a:r>
              <a:rPr lang="en-US" sz="3600" dirty="0"/>
              <a:t> </a:t>
            </a:r>
            <a:r>
              <a:rPr lang="en-US" sz="3600" dirty="0" smtClean="0"/>
              <a:t>  154 	1,483	1.1 million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1"/>
            <a:ext cx="1524000" cy="200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73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424</Words>
  <Application>Microsoft Office PowerPoint</Application>
  <PresentationFormat>On-screen Show (4:3)</PresentationFormat>
  <Paragraphs>145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farmland conservation</vt:lpstr>
      <vt:lpstr>business  planning</vt:lpstr>
      <vt:lpstr>soil testing and recommendations</vt:lpstr>
      <vt:lpstr>networking and  inter-farm commerce</vt:lpstr>
      <vt:lpstr>grants for  vegetable farms</vt:lpstr>
      <vt:lpstr>organic  certification</vt:lpstr>
      <vt:lpstr>high tunnel  funding</vt:lpstr>
      <vt:lpstr>increasing local  food sales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observations</vt:lpstr>
      <vt:lpstr>PowerPoint Presentation</vt:lpstr>
    </vt:vector>
  </TitlesOfParts>
  <Company>University of Vermont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Vermont</dc:title>
  <dc:creator>vgrubing</dc:creator>
  <cp:lastModifiedBy>Laura Smith</cp:lastModifiedBy>
  <cp:revision>36</cp:revision>
  <dcterms:created xsi:type="dcterms:W3CDTF">2015-10-25T22:30:03Z</dcterms:created>
  <dcterms:modified xsi:type="dcterms:W3CDTF">2016-11-22T13:52:55Z</dcterms:modified>
</cp:coreProperties>
</file>