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6"/>
  </p:notesMasterIdLst>
  <p:sldIdLst>
    <p:sldId id="573" r:id="rId2"/>
    <p:sldId id="861" r:id="rId3"/>
    <p:sldId id="863" r:id="rId4"/>
    <p:sldId id="840" r:id="rId5"/>
    <p:sldId id="841" r:id="rId6"/>
    <p:sldId id="862" r:id="rId7"/>
    <p:sldId id="846" r:id="rId8"/>
    <p:sldId id="867" r:id="rId9"/>
    <p:sldId id="842" r:id="rId10"/>
    <p:sldId id="868" r:id="rId11"/>
    <p:sldId id="823" r:id="rId12"/>
    <p:sldId id="860" r:id="rId13"/>
    <p:sldId id="815" r:id="rId14"/>
    <p:sldId id="835" r:id="rId15"/>
  </p:sldIdLst>
  <p:sldSz cx="9144000" cy="6858000" type="screen4x3"/>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408A4E"/>
    <a:srgbClr val="CC3300"/>
    <a:srgbClr val="003300"/>
    <a:srgbClr val="F1DBEE"/>
    <a:srgbClr val="893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8" autoAdjust="0"/>
    <p:restoredTop sz="92593" autoAdjust="0"/>
  </p:normalViewPr>
  <p:slideViewPr>
    <p:cSldViewPr>
      <p:cViewPr varScale="1">
        <p:scale>
          <a:sx n="72" d="100"/>
          <a:sy n="72" d="100"/>
        </p:scale>
        <p:origin x="1212" y="72"/>
      </p:cViewPr>
      <p:guideLst>
        <p:guide orient="horz" pos="2160"/>
        <p:guide pos="2880"/>
      </p:guideLst>
    </p:cSldViewPr>
  </p:slideViewPr>
  <p:outlineViewPr>
    <p:cViewPr>
      <p:scale>
        <a:sx n="33" d="100"/>
        <a:sy n="33" d="100"/>
      </p:scale>
      <p:origin x="0" y="-393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217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FCDF916-C499-4C34-B787-8B2D27965B3C}" type="datetimeFigureOut">
              <a:rPr lang="en-US" smtClean="0"/>
              <a:pPr/>
              <a:t>11/22/2016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49EE096-1142-480B-9F05-424E14BBFC04}" type="slidenum">
              <a:rPr lang="en-US" smtClean="0"/>
              <a:pPr/>
              <a:t>‹#›</a:t>
            </a:fld>
            <a:endParaRPr lang="en-US"/>
          </a:p>
        </p:txBody>
      </p:sp>
    </p:spTree>
    <p:extLst>
      <p:ext uri="{BB962C8B-B14F-4D97-AF65-F5344CB8AC3E}">
        <p14:creationId xmlns:p14="http://schemas.microsoft.com/office/powerpoint/2010/main" val="319384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9EE096-1142-480B-9F05-424E14BBFC04}" type="slidenum">
              <a:rPr lang="en-US" smtClean="0"/>
              <a:pPr/>
              <a:t>1</a:t>
            </a:fld>
            <a:endParaRPr lang="en-US"/>
          </a:p>
        </p:txBody>
      </p:sp>
    </p:spTree>
    <p:extLst>
      <p:ext uri="{BB962C8B-B14F-4D97-AF65-F5344CB8AC3E}">
        <p14:creationId xmlns:p14="http://schemas.microsoft.com/office/powerpoint/2010/main" val="326770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EE096-1142-480B-9F05-424E14BBFC04}" type="slidenum">
              <a:rPr lang="en-US" smtClean="0"/>
              <a:pPr/>
              <a:t>2</a:t>
            </a:fld>
            <a:endParaRPr lang="en-US"/>
          </a:p>
        </p:txBody>
      </p:sp>
    </p:spTree>
    <p:extLst>
      <p:ext uri="{BB962C8B-B14F-4D97-AF65-F5344CB8AC3E}">
        <p14:creationId xmlns:p14="http://schemas.microsoft.com/office/powerpoint/2010/main" val="372217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618D301-929C-46F7-A438-0E0964B5A429}" type="datetimeFigureOut">
              <a:rPr lang="en-US" smtClean="0"/>
              <a:pPr/>
              <a:t>11/22/2016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1CD4FDD-A5B0-4EEB-940D-18A081B15F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618D301-929C-46F7-A438-0E0964B5A429}" type="datetimeFigureOut">
              <a:rPr lang="en-US" smtClean="0"/>
              <a:pPr/>
              <a:t>11/22/2016</a:t>
            </a:fld>
            <a:endParaRPr lang="en-US"/>
          </a:p>
        </p:txBody>
      </p:sp>
      <p:sp>
        <p:nvSpPr>
          <p:cNvPr id="27" name="Slide Number Placeholder 26"/>
          <p:cNvSpPr>
            <a:spLocks noGrp="1"/>
          </p:cNvSpPr>
          <p:nvPr>
            <p:ph type="sldNum" sz="quarter" idx="11"/>
          </p:nvPr>
        </p:nvSpPr>
        <p:spPr/>
        <p:txBody>
          <a:bodyPr rtlCol="0"/>
          <a:lstStyle/>
          <a:p>
            <a:fld id="{11CD4FDD-A5B0-4EEB-940D-18A081B15FD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618D301-929C-46F7-A438-0E0964B5A429}" type="datetimeFigureOut">
              <a:rPr lang="en-US" smtClean="0"/>
              <a:pPr/>
              <a:t>11/22/2016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1CD4FDD-A5B0-4EEB-940D-18A081B15F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18D301-929C-46F7-A438-0E0964B5A429}"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D4FDD-A5B0-4EEB-940D-18A081B15F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618D301-929C-46F7-A438-0E0964B5A429}" type="datetimeFigureOut">
              <a:rPr lang="en-US" smtClean="0"/>
              <a:pPr/>
              <a:t>11/22/2016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1CD4FDD-A5B0-4EEB-940D-18A081B15F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www.newyorker.com/magazine/2015/06/29/power-to-the-people" TargetMode="External"/><Relationship Id="rId2" Type="http://schemas.openxmlformats.org/officeDocument/2006/relationships/hyperlink" Target="http://www.csmonitor.com/Environment/2015/0912/How-Vermont-became-a-clean-power-powerhouse"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333329" y="556507"/>
            <a:ext cx="9477329" cy="557441"/>
          </a:xfrm>
        </p:spPr>
        <p:txBody>
          <a:bodyPr>
            <a:normAutofit fontScale="90000"/>
          </a:bodyPr>
          <a:lstStyle/>
          <a:p>
            <a:pPr algn="ctr"/>
            <a:r>
              <a:rPr lang="en-US" sz="1200" dirty="0" smtClean="0"/>
              <a:t/>
            </a:r>
            <a:br>
              <a:rPr lang="en-US" sz="1200" dirty="0" smtClean="0"/>
            </a:br>
            <a:r>
              <a:rPr lang="en-US" sz="1200" dirty="0" smtClean="0"/>
              <a:t/>
            </a:r>
            <a:br>
              <a:rPr lang="en-US" sz="1200" dirty="0" smtClean="0"/>
            </a:br>
            <a:r>
              <a:rPr lang="en-US" sz="1800" b="1" dirty="0" smtClean="0"/>
              <a:t/>
            </a:r>
            <a:br>
              <a:rPr lang="en-US" sz="1800" b="1" dirty="0" smtClean="0"/>
            </a:br>
            <a:r>
              <a:rPr lang="en-US" sz="1800" b="1" dirty="0" smtClean="0"/>
              <a:t/>
            </a:r>
            <a:br>
              <a:rPr lang="en-US" sz="1800" b="1" dirty="0" smtClean="0"/>
            </a:br>
            <a:r>
              <a:rPr lang="en-US" sz="2700" dirty="0"/>
              <a:t/>
            </a:r>
            <a:br>
              <a:rPr lang="en-US" sz="2700" dirty="0"/>
            </a:br>
            <a:r>
              <a:rPr lang="en-US" sz="2700" b="1" dirty="0" smtClean="0"/>
              <a:t>Energy </a:t>
            </a:r>
            <a:r>
              <a:rPr lang="en-US" sz="2700" b="1" dirty="0"/>
              <a:t>System Change for Economic Resilience in Vermont</a:t>
            </a:r>
            <a:br>
              <a:rPr lang="en-US" sz="2700" b="1" dirty="0"/>
            </a:br>
            <a:endParaRPr lang="en-US" sz="27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225" y="5486400"/>
            <a:ext cx="1092349" cy="1070502"/>
          </a:xfrm>
          <a:prstGeom prst="rect">
            <a:avLst/>
          </a:prstGeom>
        </p:spPr>
      </p:pic>
      <p:sp>
        <p:nvSpPr>
          <p:cNvPr id="9" name="Rectangle 2"/>
          <p:cNvSpPr txBox="1">
            <a:spLocks noChangeArrowheads="1"/>
          </p:cNvSpPr>
          <p:nvPr/>
        </p:nvSpPr>
        <p:spPr>
          <a:xfrm>
            <a:off x="-428729" y="1981201"/>
            <a:ext cx="9753600" cy="1881604"/>
          </a:xfrm>
          <a:prstGeom prst="rect">
            <a:avLst/>
          </a:prstGeom>
        </p:spPr>
        <p:txBody>
          <a:bodyPr vert="horz" anchor="b">
            <a:normAutofit fontScale="97500"/>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sz="1200" dirty="0" smtClean="0"/>
              <a:t/>
            </a:r>
            <a:br>
              <a:rPr lang="en-US" sz="1200" dirty="0" smtClean="0"/>
            </a:br>
            <a:r>
              <a:rPr lang="en-US" sz="1200" dirty="0" smtClean="0"/>
              <a:t/>
            </a:r>
            <a:br>
              <a:rPr lang="en-US" sz="1200" dirty="0" smtClean="0"/>
            </a:br>
            <a:r>
              <a:rPr lang="en-US" sz="1800" b="1" dirty="0" smtClean="0"/>
              <a:t/>
            </a:r>
            <a:br>
              <a:rPr lang="en-US" sz="1800" b="1" dirty="0" smtClean="0"/>
            </a:br>
            <a:r>
              <a:rPr lang="en-US" sz="1800" b="1" dirty="0" smtClean="0"/>
              <a:t/>
            </a:r>
            <a:br>
              <a:rPr lang="en-US" sz="1800" b="1" dirty="0" smtClean="0"/>
            </a:br>
            <a:r>
              <a:rPr lang="en-US" sz="2700" dirty="0" smtClean="0"/>
              <a:t/>
            </a:r>
            <a:br>
              <a:rPr lang="en-US" sz="2700" dirty="0" smtClean="0"/>
            </a:br>
            <a:endParaRPr lang="en-US" sz="2700" dirty="0" smtClean="0"/>
          </a:p>
        </p:txBody>
      </p:sp>
      <p:sp>
        <p:nvSpPr>
          <p:cNvPr id="5" name="Rectangle 4"/>
          <p:cNvSpPr/>
          <p:nvPr/>
        </p:nvSpPr>
        <p:spPr>
          <a:xfrm>
            <a:off x="7749341" y="5334000"/>
            <a:ext cx="1242259" cy="1398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1146801" y="1217190"/>
            <a:ext cx="6602540" cy="2456901"/>
          </a:xfrm>
          <a:prstGeom prst="rect">
            <a:avLst/>
          </a:prstGeom>
        </p:spPr>
      </p:pic>
      <p:sp>
        <p:nvSpPr>
          <p:cNvPr id="11" name="Subtitle 7"/>
          <p:cNvSpPr txBox="1">
            <a:spLocks/>
          </p:cNvSpPr>
          <p:nvPr/>
        </p:nvSpPr>
        <p:spPr>
          <a:xfrm>
            <a:off x="155441" y="3966047"/>
            <a:ext cx="7061467" cy="944348"/>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ctr">
              <a:spcBef>
                <a:spcPts val="0"/>
              </a:spcBef>
            </a:pPr>
            <a:r>
              <a:rPr lang="en-US" sz="1600" dirty="0" smtClean="0">
                <a:solidFill>
                  <a:schemeClr val="tx1"/>
                </a:solidFill>
                <a:latin typeface="Calibri" panose="020F0502020204030204" pitchFamily="34" charset="0"/>
              </a:rPr>
              <a:t>November 17, 2015</a:t>
            </a:r>
          </a:p>
          <a:p>
            <a:pPr algn="ctr">
              <a:spcBef>
                <a:spcPts val="0"/>
              </a:spcBef>
            </a:pPr>
            <a:r>
              <a:rPr lang="en-US" sz="1600" dirty="0" smtClean="0">
                <a:solidFill>
                  <a:schemeClr val="tx1"/>
                </a:solidFill>
                <a:latin typeface="Calibri" panose="020F0502020204030204" pitchFamily="34" charset="0"/>
              </a:rPr>
              <a:t>UVM Legislative Policy Summit</a:t>
            </a:r>
          </a:p>
          <a:p>
            <a:pPr algn="ctr">
              <a:spcBef>
                <a:spcPts val="0"/>
              </a:spcBef>
            </a:pPr>
            <a:r>
              <a:rPr lang="en-US" sz="1600" dirty="0">
                <a:solidFill>
                  <a:schemeClr val="tx1"/>
                </a:solidFill>
                <a:latin typeface="Calibri" panose="020F0502020204030204" pitchFamily="34" charset="0"/>
              </a:rPr>
              <a:t>Vermont's 21st Century Economy: Building an Entrepreneurial Ecosystem</a:t>
            </a:r>
            <a:endParaRPr lang="en-US" sz="1600" dirty="0" smtClean="0">
              <a:solidFill>
                <a:schemeClr val="tx1"/>
              </a:solidFill>
              <a:latin typeface="Calibri" panose="020F0502020204030204" pitchFamily="34" charset="0"/>
            </a:endParaRPr>
          </a:p>
        </p:txBody>
      </p:sp>
      <p:sp>
        <p:nvSpPr>
          <p:cNvPr id="13" name="Text Box 4"/>
          <p:cNvSpPr txBox="1">
            <a:spLocks noChangeArrowheads="1"/>
          </p:cNvSpPr>
          <p:nvPr/>
        </p:nvSpPr>
        <p:spPr bwMode="auto">
          <a:xfrm>
            <a:off x="133670" y="4958504"/>
            <a:ext cx="6173293" cy="1661993"/>
          </a:xfrm>
          <a:prstGeom prst="rect">
            <a:avLst/>
          </a:prstGeom>
          <a:noFill/>
          <a:ln w="9525">
            <a:noFill/>
            <a:miter lim="800000"/>
            <a:headEnd/>
            <a:tailEnd/>
          </a:ln>
        </p:spPr>
        <p:txBody>
          <a:bodyPr wrap="none">
            <a:spAutoFit/>
          </a:bodyPr>
          <a:lstStyle/>
          <a:p>
            <a:pPr algn="ctr"/>
            <a:r>
              <a:rPr lang="en-US" sz="2400" b="1" dirty="0">
                <a:latin typeface="Calibri" panose="020F0502020204030204" pitchFamily="34" charset="0"/>
              </a:rPr>
              <a:t>Jennie C. </a:t>
            </a:r>
            <a:r>
              <a:rPr lang="en-US" sz="2400" b="1" dirty="0" smtClean="0">
                <a:latin typeface="Calibri" panose="020F0502020204030204" pitchFamily="34" charset="0"/>
              </a:rPr>
              <a:t>Stephens, Ph.D.</a:t>
            </a:r>
          </a:p>
          <a:p>
            <a:pPr algn="ctr"/>
            <a:r>
              <a:rPr lang="en-US" dirty="0" smtClean="0">
                <a:latin typeface="Calibri" panose="020F0502020204030204" pitchFamily="34" charset="0"/>
              </a:rPr>
              <a:t>Associate Professor</a:t>
            </a:r>
            <a:endParaRPr lang="en-US" dirty="0">
              <a:latin typeface="Calibri" panose="020F0502020204030204" pitchFamily="34" charset="0"/>
            </a:endParaRPr>
          </a:p>
          <a:p>
            <a:pPr algn="ctr"/>
            <a:r>
              <a:rPr lang="en-US" sz="2000" dirty="0" err="1" smtClean="0">
                <a:latin typeface="Calibri" panose="020F0502020204030204" pitchFamily="34" charset="0"/>
              </a:rPr>
              <a:t>Blittersdorf</a:t>
            </a:r>
            <a:r>
              <a:rPr lang="en-US" sz="2000" dirty="0" smtClean="0">
                <a:latin typeface="Calibri" panose="020F0502020204030204" pitchFamily="34" charset="0"/>
              </a:rPr>
              <a:t> Professor of Sustainability Science and Policy</a:t>
            </a:r>
          </a:p>
          <a:p>
            <a:pPr algn="ctr"/>
            <a:r>
              <a:rPr lang="en-US" sz="2000" dirty="0" smtClean="0">
                <a:latin typeface="Calibri" panose="020F0502020204030204" pitchFamily="34" charset="0"/>
              </a:rPr>
              <a:t>Rubenstein School of Environment and Natural Resources</a:t>
            </a:r>
          </a:p>
          <a:p>
            <a:pPr algn="ctr"/>
            <a:r>
              <a:rPr lang="en-US" sz="2000" dirty="0" smtClean="0">
                <a:latin typeface="Calibri" panose="020F0502020204030204" pitchFamily="34" charset="0"/>
              </a:rPr>
              <a:t>College of Engineering and Mathematical Sciences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205" y="4438221"/>
            <a:ext cx="1403369" cy="1375302"/>
          </a:xfrm>
          <a:prstGeom prst="rect">
            <a:avLst/>
          </a:prstGeom>
        </p:spPr>
      </p:pic>
      <p:sp>
        <p:nvSpPr>
          <p:cNvPr id="15" name="TextBox 14"/>
          <p:cNvSpPr txBox="1"/>
          <p:nvPr/>
        </p:nvSpPr>
        <p:spPr>
          <a:xfrm>
            <a:off x="6745587" y="5811823"/>
            <a:ext cx="2398413" cy="923330"/>
          </a:xfrm>
          <a:prstGeom prst="rect">
            <a:avLst/>
          </a:prstGeom>
          <a:noFill/>
        </p:spPr>
        <p:txBody>
          <a:bodyPr wrap="none" rtlCol="0">
            <a:spAutoFit/>
          </a:bodyPr>
          <a:lstStyle/>
          <a:p>
            <a:pPr algn="ctr"/>
            <a:r>
              <a:rPr lang="en-US" dirty="0" smtClean="0"/>
              <a:t>The Energy-Climate </a:t>
            </a:r>
          </a:p>
          <a:p>
            <a:pPr algn="ctr"/>
            <a:r>
              <a:rPr lang="en-US" dirty="0" smtClean="0"/>
              <a:t>Transitions Research </a:t>
            </a:r>
          </a:p>
          <a:p>
            <a:pPr algn="ctr"/>
            <a:r>
              <a:rPr lang="en-US" dirty="0" smtClean="0"/>
              <a:t>Group</a:t>
            </a:r>
          </a:p>
        </p:txBody>
      </p:sp>
    </p:spTree>
    <p:extLst>
      <p:ext uri="{BB962C8B-B14F-4D97-AF65-F5344CB8AC3E}">
        <p14:creationId xmlns:p14="http://schemas.microsoft.com/office/powerpoint/2010/main" val="10505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991600" cy="1066800"/>
          </a:xfrm>
        </p:spPr>
        <p:txBody>
          <a:bodyPr>
            <a:normAutofit/>
          </a:bodyPr>
          <a:lstStyle/>
          <a:p>
            <a:r>
              <a:rPr lang="en-US" sz="3200" dirty="0" smtClean="0"/>
              <a:t>Distributed Renewable Energy in VT offers……</a:t>
            </a:r>
            <a:endParaRPr lang="en-US" sz="3200" dirty="0"/>
          </a:p>
        </p:txBody>
      </p:sp>
      <p:sp>
        <p:nvSpPr>
          <p:cNvPr id="3" name="Content Placeholder 2"/>
          <p:cNvSpPr>
            <a:spLocks noGrp="1"/>
          </p:cNvSpPr>
          <p:nvPr>
            <p:ph idx="1"/>
          </p:nvPr>
        </p:nvSpPr>
        <p:spPr>
          <a:xfrm>
            <a:off x="381000" y="1864080"/>
            <a:ext cx="8229600" cy="4325112"/>
          </a:xfrm>
        </p:spPr>
        <p:txBody>
          <a:bodyPr/>
          <a:lstStyle/>
          <a:p>
            <a:pPr marL="630936" lvl="2" indent="-256032">
              <a:buClr>
                <a:schemeClr val="accent3"/>
              </a:buClr>
              <a:buFont typeface="Georgia"/>
              <a:buChar char="•"/>
            </a:pPr>
            <a:r>
              <a:rPr lang="en-GB" sz="1900" dirty="0" smtClean="0">
                <a:solidFill>
                  <a:schemeClr val="accent6"/>
                </a:solidFill>
              </a:rPr>
              <a:t>Flexibility</a:t>
            </a:r>
          </a:p>
          <a:p>
            <a:pPr marL="630936" lvl="2" indent="-256032">
              <a:buClr>
                <a:schemeClr val="accent3"/>
              </a:buClr>
              <a:buFont typeface="Georgia"/>
              <a:buChar char="•"/>
            </a:pPr>
            <a:r>
              <a:rPr lang="en-GB" sz="1900" dirty="0" smtClean="0">
                <a:solidFill>
                  <a:schemeClr val="accent6"/>
                </a:solidFill>
              </a:rPr>
              <a:t>Modularity</a:t>
            </a:r>
          </a:p>
          <a:p>
            <a:pPr marL="630936" lvl="2" indent="-256032">
              <a:buClr>
                <a:schemeClr val="accent3"/>
              </a:buClr>
              <a:buFont typeface="Georgia"/>
              <a:buChar char="•"/>
            </a:pPr>
            <a:r>
              <a:rPr lang="en-GB" sz="1900" dirty="0" smtClean="0">
                <a:solidFill>
                  <a:schemeClr val="accent6"/>
                </a:solidFill>
              </a:rPr>
              <a:t>Adaptive</a:t>
            </a:r>
          </a:p>
          <a:p>
            <a:pPr marL="630936" lvl="2" indent="-256032">
              <a:buClr>
                <a:schemeClr val="accent3"/>
              </a:buClr>
              <a:buFont typeface="Georgia"/>
              <a:buChar char="•"/>
            </a:pPr>
            <a:r>
              <a:rPr lang="en-GB" sz="1900" dirty="0" smtClean="0">
                <a:solidFill>
                  <a:schemeClr val="accent6"/>
                </a:solidFill>
              </a:rPr>
              <a:t>Community autonomy</a:t>
            </a:r>
          </a:p>
          <a:p>
            <a:pPr marL="630936" lvl="2" indent="-256032">
              <a:buClr>
                <a:schemeClr val="accent3"/>
              </a:buClr>
              <a:buFont typeface="Georgia"/>
              <a:buChar char="•"/>
            </a:pPr>
            <a:r>
              <a:rPr lang="en-GB" sz="1900" dirty="0" smtClean="0">
                <a:solidFill>
                  <a:schemeClr val="accent6"/>
                </a:solidFill>
              </a:rPr>
              <a:t>Energy Independence</a:t>
            </a:r>
          </a:p>
          <a:p>
            <a:pPr marL="630936" lvl="2" indent="-256032">
              <a:buClr>
                <a:schemeClr val="accent3"/>
              </a:buClr>
              <a:buFont typeface="Georgia"/>
              <a:buChar char="•"/>
            </a:pPr>
            <a:r>
              <a:rPr lang="en-GB" sz="1900" dirty="0" smtClean="0">
                <a:solidFill>
                  <a:schemeClr val="accent6"/>
                </a:solidFill>
              </a:rPr>
              <a:t>Self-Sufficiency</a:t>
            </a:r>
          </a:p>
          <a:p>
            <a:pPr marL="630936" lvl="2" indent="-256032">
              <a:buClr>
                <a:schemeClr val="accent3"/>
              </a:buClr>
              <a:buFont typeface="Georgia"/>
              <a:buChar char="•"/>
            </a:pPr>
            <a:r>
              <a:rPr lang="en-GB" sz="1900" dirty="0" smtClean="0">
                <a:solidFill>
                  <a:schemeClr val="accent6"/>
                </a:solidFill>
              </a:rPr>
              <a:t>Economic stability</a:t>
            </a:r>
          </a:p>
          <a:p>
            <a:pPr marL="630936" lvl="2" indent="-256032">
              <a:buClr>
                <a:schemeClr val="accent3"/>
              </a:buClr>
              <a:buFont typeface="Georgia"/>
              <a:buChar char="•"/>
            </a:pPr>
            <a:r>
              <a:rPr lang="en-GB" sz="1900" dirty="0" smtClean="0">
                <a:solidFill>
                  <a:schemeClr val="accent6"/>
                </a:solidFill>
              </a:rPr>
              <a:t>Engagement</a:t>
            </a:r>
          </a:p>
          <a:p>
            <a:pPr marL="630936" lvl="2" indent="-256032">
              <a:buClr>
                <a:schemeClr val="accent3"/>
              </a:buClr>
              <a:buFont typeface="Georgia"/>
              <a:buChar char="•"/>
            </a:pPr>
            <a:endParaRPr lang="en-GB" sz="1900" dirty="0" smtClean="0">
              <a:solidFill>
                <a:schemeClr val="accent6"/>
              </a:solidFill>
            </a:endParaRPr>
          </a:p>
          <a:p>
            <a:pPr marL="630936" lvl="2" indent="-256032">
              <a:buClr>
                <a:schemeClr val="accent3"/>
              </a:buClr>
              <a:buFont typeface="Georgia"/>
              <a:buChar char="•"/>
            </a:pPr>
            <a:endParaRPr lang="en-US" sz="1900" dirty="0"/>
          </a:p>
          <a:p>
            <a:endParaRPr lang="en-US" dirty="0"/>
          </a:p>
        </p:txBody>
      </p:sp>
      <p:pic>
        <p:nvPicPr>
          <p:cNvPr id="4" name="Picture 3"/>
          <p:cNvPicPr>
            <a:picLocks noChangeAspect="1"/>
          </p:cNvPicPr>
          <p:nvPr/>
        </p:nvPicPr>
        <p:blipFill>
          <a:blip r:embed="rId2"/>
          <a:stretch>
            <a:fillRect/>
          </a:stretch>
        </p:blipFill>
        <p:spPr>
          <a:xfrm>
            <a:off x="5029200" y="1900769"/>
            <a:ext cx="2619375" cy="1743075"/>
          </a:xfrm>
          <a:prstGeom prst="rect">
            <a:avLst/>
          </a:prstGeom>
        </p:spPr>
      </p:pic>
      <p:sp>
        <p:nvSpPr>
          <p:cNvPr id="5" name="TextBox 4"/>
          <p:cNvSpPr txBox="1"/>
          <p:nvPr/>
        </p:nvSpPr>
        <p:spPr>
          <a:xfrm>
            <a:off x="5562600" y="5386782"/>
            <a:ext cx="1824538" cy="215444"/>
          </a:xfrm>
          <a:prstGeom prst="rect">
            <a:avLst/>
          </a:prstGeom>
          <a:noFill/>
        </p:spPr>
        <p:txBody>
          <a:bodyPr wrap="none" rtlCol="0">
            <a:spAutoFit/>
          </a:bodyPr>
          <a:lstStyle/>
          <a:p>
            <a:r>
              <a:rPr lang="en-US" sz="800" dirty="0" smtClean="0">
                <a:latin typeface="Calibri" panose="020F0502020204030204" pitchFamily="34" charset="0"/>
              </a:rPr>
              <a:t>Photo Source: Georgia Mountain Wind </a:t>
            </a:r>
            <a:endParaRPr lang="en-US" dirty="0">
              <a:latin typeface="Calibri" panose="020F0502020204030204"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742" y="4315585"/>
            <a:ext cx="2300684" cy="103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7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3618"/>
            <a:ext cx="8642888" cy="1143000"/>
          </a:xfrm>
        </p:spPr>
        <p:txBody>
          <a:bodyPr>
            <a:normAutofit/>
          </a:bodyPr>
          <a:lstStyle/>
          <a:p>
            <a:r>
              <a:rPr lang="en-US" sz="2800" dirty="0" smtClean="0"/>
              <a:t>Diversity in Energy: Multiple societal benefits of greater gender diversity in the energy workforce……</a:t>
            </a:r>
            <a:endParaRPr lang="en-US" sz="2800" dirty="0"/>
          </a:p>
        </p:txBody>
      </p:sp>
      <p:sp>
        <p:nvSpPr>
          <p:cNvPr id="3" name="Content Placeholder 2"/>
          <p:cNvSpPr>
            <a:spLocks noGrp="1"/>
          </p:cNvSpPr>
          <p:nvPr>
            <p:ph idx="1"/>
          </p:nvPr>
        </p:nvSpPr>
        <p:spPr>
          <a:xfrm>
            <a:off x="0" y="3369068"/>
            <a:ext cx="9016220" cy="4325112"/>
          </a:xfrm>
        </p:spPr>
        <p:txBody>
          <a:bodyPr/>
          <a:lstStyle/>
          <a:p>
            <a:r>
              <a:rPr lang="en-US" dirty="0" smtClean="0"/>
              <a:t>Promote more sustainable energy practices</a:t>
            </a:r>
          </a:p>
          <a:p>
            <a:r>
              <a:rPr lang="en-US" dirty="0" smtClean="0"/>
              <a:t>More inclusive engagement in energy </a:t>
            </a:r>
            <a:r>
              <a:rPr lang="en-US" dirty="0"/>
              <a:t>system </a:t>
            </a:r>
            <a:r>
              <a:rPr lang="en-US" dirty="0" smtClean="0"/>
              <a:t>change</a:t>
            </a:r>
          </a:p>
          <a:p>
            <a:r>
              <a:rPr lang="en-US" dirty="0" smtClean="0"/>
              <a:t>Accelerate innovation</a:t>
            </a:r>
          </a:p>
          <a:p>
            <a:r>
              <a:rPr lang="en-US" dirty="0" smtClean="0"/>
              <a:t>Enhance economic opportunities for women</a:t>
            </a:r>
          </a:p>
          <a:p>
            <a:endParaRPr lang="en-US" dirty="0"/>
          </a:p>
        </p:txBody>
      </p:sp>
      <p:pic>
        <p:nvPicPr>
          <p:cNvPr id="4" name="Picture 2" descr="http://b.fastcompany.net/multisite_files/fastcompany/slideshow/2013/10/3018632-slide-750-boulder-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410200"/>
            <a:ext cx="1812505" cy="1208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90566" y="6673607"/>
            <a:ext cx="1824538" cy="215444"/>
          </a:xfrm>
          <a:prstGeom prst="rect">
            <a:avLst/>
          </a:prstGeom>
          <a:noFill/>
        </p:spPr>
        <p:txBody>
          <a:bodyPr wrap="none" rtlCol="0">
            <a:spAutoFit/>
          </a:bodyPr>
          <a:lstStyle/>
          <a:p>
            <a:r>
              <a:rPr lang="en-US" sz="800" dirty="0" smtClean="0">
                <a:latin typeface="Calibri" panose="020F0502020204030204" pitchFamily="34" charset="0"/>
              </a:rPr>
              <a:t>Photo Source: Georgia Mountain Wind </a:t>
            </a:r>
            <a:endParaRPr lang="en-US" dirty="0">
              <a:latin typeface="Calibri" panose="020F0502020204030204"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588379"/>
            <a:ext cx="2300684" cy="103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27163"/>
            <a:ext cx="5791200" cy="150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24600" y="1734894"/>
            <a:ext cx="2463751" cy="1169551"/>
          </a:xfrm>
          <a:prstGeom prst="rect">
            <a:avLst/>
          </a:prstGeom>
          <a:noFill/>
        </p:spPr>
        <p:txBody>
          <a:bodyPr wrap="none" rtlCol="0">
            <a:spAutoFit/>
          </a:bodyPr>
          <a:lstStyle/>
          <a:p>
            <a:r>
              <a:rPr lang="en-US" sz="1400" dirty="0">
                <a:latin typeface="Calibri" panose="020F0502020204030204" pitchFamily="34" charset="0"/>
              </a:rPr>
              <a:t>Mothers Out Front: </a:t>
            </a:r>
          </a:p>
          <a:p>
            <a:r>
              <a:rPr lang="en-US" sz="1400" dirty="0">
                <a:latin typeface="Calibri" panose="020F0502020204030204" pitchFamily="34" charset="0"/>
              </a:rPr>
              <a:t>Mobilizing for a Livable </a:t>
            </a:r>
            <a:r>
              <a:rPr lang="en-US" sz="1400" dirty="0" smtClean="0">
                <a:latin typeface="Calibri" panose="020F0502020204030204" pitchFamily="34" charset="0"/>
              </a:rPr>
              <a:t>Climate</a:t>
            </a:r>
            <a:endParaRPr lang="en-US" sz="1400" dirty="0">
              <a:latin typeface="Calibri" panose="020F0502020204030204" pitchFamily="34" charset="0"/>
            </a:endParaRPr>
          </a:p>
          <a:p>
            <a:r>
              <a:rPr lang="en-US" sz="1400" b="1" dirty="0" smtClean="0">
                <a:latin typeface="Calibri" panose="020F0502020204030204" pitchFamily="34" charset="0"/>
              </a:rPr>
              <a:t>“It </a:t>
            </a:r>
            <a:r>
              <a:rPr lang="en-US" sz="1400" b="1" dirty="0">
                <a:latin typeface="Calibri" panose="020F0502020204030204" pitchFamily="34" charset="0"/>
              </a:rPr>
              <a:t>is time for a swift and </a:t>
            </a:r>
            <a:endParaRPr lang="en-US" sz="1400" b="1" dirty="0" smtClean="0">
              <a:latin typeface="Calibri" panose="020F0502020204030204" pitchFamily="34" charset="0"/>
            </a:endParaRPr>
          </a:p>
          <a:p>
            <a:r>
              <a:rPr lang="en-US" sz="1400" b="1" dirty="0" smtClean="0">
                <a:latin typeface="Calibri" panose="020F0502020204030204" pitchFamily="34" charset="0"/>
              </a:rPr>
              <a:t>complete </a:t>
            </a:r>
            <a:r>
              <a:rPr lang="en-US" sz="1400" b="1" dirty="0">
                <a:latin typeface="Calibri" panose="020F0502020204030204" pitchFamily="34" charset="0"/>
              </a:rPr>
              <a:t>transition </a:t>
            </a:r>
            <a:r>
              <a:rPr lang="en-US" sz="1400" b="1" dirty="0" smtClean="0">
                <a:latin typeface="Calibri" panose="020F0502020204030204" pitchFamily="34" charset="0"/>
              </a:rPr>
              <a:t>to</a:t>
            </a:r>
          </a:p>
          <a:p>
            <a:r>
              <a:rPr lang="en-US" sz="1400" b="1" dirty="0" smtClean="0">
                <a:latin typeface="Calibri" panose="020F0502020204030204" pitchFamily="34" charset="0"/>
              </a:rPr>
              <a:t> </a:t>
            </a:r>
            <a:r>
              <a:rPr lang="en-US" sz="1400" b="1" dirty="0">
                <a:latin typeface="Calibri" panose="020F0502020204030204" pitchFamily="34" charset="0"/>
              </a:rPr>
              <a:t>clean </a:t>
            </a:r>
            <a:r>
              <a:rPr lang="en-US" sz="1400" b="1" dirty="0" smtClean="0">
                <a:latin typeface="Calibri" panose="020F0502020204030204" pitchFamily="34" charset="0"/>
              </a:rPr>
              <a:t>energy”</a:t>
            </a:r>
            <a:r>
              <a:rPr lang="en-US" sz="1400" dirty="0">
                <a:latin typeface="Calibri" panose="020F0502020204030204" pitchFamily="34" charset="0"/>
              </a:rPr>
              <a:t> </a:t>
            </a:r>
            <a:endParaRPr lang="en-US" sz="1400" dirty="0" smtClean="0">
              <a:latin typeface="Calibri" panose="020F0502020204030204" pitchFamily="34" charset="0"/>
            </a:endParaRPr>
          </a:p>
        </p:txBody>
      </p:sp>
      <p:sp>
        <p:nvSpPr>
          <p:cNvPr id="9" name="TextBox 8"/>
          <p:cNvSpPr txBox="1"/>
          <p:nvPr/>
        </p:nvSpPr>
        <p:spPr>
          <a:xfrm>
            <a:off x="3187693" y="3101390"/>
            <a:ext cx="3100464" cy="276999"/>
          </a:xfrm>
          <a:prstGeom prst="rect">
            <a:avLst/>
          </a:prstGeom>
          <a:noFill/>
        </p:spPr>
        <p:txBody>
          <a:bodyPr wrap="none" rtlCol="0">
            <a:spAutoFit/>
          </a:bodyPr>
          <a:lstStyle/>
          <a:p>
            <a:r>
              <a:rPr lang="en-US" sz="1200" dirty="0" smtClean="0">
                <a:latin typeface="Calibri" panose="020F0502020204030204" pitchFamily="34" charset="0"/>
              </a:rPr>
              <a:t>Mothers Out Front Massachusetts State House</a:t>
            </a:r>
            <a:endParaRPr lang="en-US" sz="1200" dirty="0">
              <a:latin typeface="Calibri" panose="020F0502020204030204" pitchFamily="34" charset="0"/>
            </a:endParaRPr>
          </a:p>
        </p:txBody>
      </p:sp>
    </p:spTree>
    <p:extLst>
      <p:ext uri="{BB962C8B-B14F-4D97-AF65-F5344CB8AC3E}">
        <p14:creationId xmlns:p14="http://schemas.microsoft.com/office/powerpoint/2010/main" val="40455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23329"/>
            <a:ext cx="8229600" cy="1066800"/>
          </a:xfrm>
        </p:spPr>
        <p:txBody>
          <a:bodyPr>
            <a:normAutofit fontScale="90000"/>
          </a:bodyPr>
          <a:lstStyle/>
          <a:p>
            <a:r>
              <a:rPr lang="en-US" sz="2700" dirty="0" smtClean="0"/>
              <a:t>Energy Democracy Framework (Fairchild, 2015)</a:t>
            </a:r>
            <a:r>
              <a:rPr lang="en-US" dirty="0" smtClean="0"/>
              <a:t/>
            </a:r>
            <a:br>
              <a:rPr lang="en-US" dirty="0" smtClean="0"/>
            </a:br>
            <a:r>
              <a:rPr lang="en-US" sz="2200" dirty="0" smtClean="0"/>
              <a:t/>
            </a:r>
            <a:br>
              <a:rPr lang="en-US" sz="2200" dirty="0" smtClean="0"/>
            </a:br>
            <a:r>
              <a:rPr lang="en-US" sz="2200" dirty="0" smtClean="0"/>
              <a:t>(1) A set of values: </a:t>
            </a:r>
            <a:r>
              <a:rPr lang="en-US" sz="2000" dirty="0" smtClean="0"/>
              <a:t>includes environmental, climate, and social justice</a:t>
            </a:r>
            <a:br>
              <a:rPr lang="en-US" sz="2000" dirty="0" smtClean="0"/>
            </a:br>
            <a:r>
              <a:rPr lang="en-US" sz="2200" dirty="0" smtClean="0"/>
              <a:t>(2) An alternative economic model: </a:t>
            </a:r>
            <a:r>
              <a:rPr lang="en-US" sz="1800" dirty="0" smtClean="0"/>
              <a:t>shared, distributed wealth, addresses     </a:t>
            </a:r>
            <a:br>
              <a:rPr lang="en-US" sz="1800" dirty="0" smtClean="0"/>
            </a:br>
            <a:r>
              <a:rPr lang="en-US" sz="1800" dirty="0"/>
              <a:t> </a:t>
            </a:r>
            <a:r>
              <a:rPr lang="en-US" sz="1800" dirty="0" smtClean="0"/>
              <a:t>          income inequality</a:t>
            </a:r>
            <a:r>
              <a:rPr lang="en-US" sz="2200" dirty="0" smtClean="0"/>
              <a:t/>
            </a:r>
            <a:br>
              <a:rPr lang="en-US" sz="2200" dirty="0" smtClean="0"/>
            </a:br>
            <a:r>
              <a:rPr lang="en-US" sz="2200" dirty="0" smtClean="0"/>
              <a:t>(3) new legal &amp; governing structures, community-based rather than    </a:t>
            </a:r>
            <a:br>
              <a:rPr lang="en-US" sz="2200" dirty="0" smtClean="0"/>
            </a:br>
            <a:r>
              <a:rPr lang="en-US" sz="2200" dirty="0"/>
              <a:t> </a:t>
            </a:r>
            <a:r>
              <a:rPr lang="en-US" sz="2200" dirty="0" smtClean="0"/>
              <a:t>        corporate control</a:t>
            </a:r>
            <a:br>
              <a:rPr lang="en-US" sz="2200" dirty="0" smtClean="0"/>
            </a:br>
            <a:r>
              <a:rPr lang="en-US" sz="2200" dirty="0" smtClean="0"/>
              <a:t>(4) incorporates emerging renewable technologies</a:t>
            </a:r>
            <a:br>
              <a:rPr lang="en-US" sz="2200" dirty="0" smtClean="0"/>
            </a:br>
            <a:r>
              <a:rPr lang="en-US" sz="2200" dirty="0"/>
              <a:t/>
            </a:r>
            <a:br>
              <a:rPr lang="en-US" sz="2200" dirty="0"/>
            </a:br>
            <a:r>
              <a:rPr lang="en-US" sz="2200" dirty="0" smtClean="0"/>
              <a:t>Alternative to current fossil fuel dominated context</a:t>
            </a:r>
            <a:br>
              <a:rPr lang="en-US" sz="2200" dirty="0" smtClean="0"/>
            </a:br>
            <a:r>
              <a:rPr lang="en-US" sz="2200" dirty="0" smtClean="0"/>
              <a:t>Fossil Fuel industry…..</a:t>
            </a:r>
            <a:br>
              <a:rPr lang="en-US" sz="2200" dirty="0" smtClean="0"/>
            </a:br>
            <a:r>
              <a:rPr lang="en-US" sz="2200" dirty="0"/>
              <a:t>	</a:t>
            </a:r>
            <a:r>
              <a:rPr lang="en-US" sz="1800" dirty="0" smtClean="0"/>
              <a:t>most profitable industry in the world</a:t>
            </a:r>
            <a:br>
              <a:rPr lang="en-US" sz="1800" dirty="0" smtClean="0"/>
            </a:br>
            <a:r>
              <a:rPr lang="en-US" sz="1800" dirty="0" smtClean="0"/>
              <a:t>	characterized by income inequality</a:t>
            </a:r>
            <a:br>
              <a:rPr lang="en-US" sz="1800" dirty="0" smtClean="0"/>
            </a:br>
            <a:r>
              <a:rPr lang="en-US" sz="1800" dirty="0"/>
              <a:t>	</a:t>
            </a:r>
            <a:r>
              <a:rPr lang="en-US" sz="1800" dirty="0" smtClean="0"/>
              <a:t>failure to distribute wealth</a:t>
            </a:r>
            <a:br>
              <a:rPr lang="en-US" sz="1800" dirty="0" smtClean="0"/>
            </a:br>
            <a:r>
              <a:rPr lang="en-US" sz="1800" dirty="0"/>
              <a:t>	 </a:t>
            </a:r>
            <a:r>
              <a:rPr lang="en-US" sz="1800" dirty="0" smtClean="0"/>
              <a:t>    top 5 CEOs make 400X median income</a:t>
            </a:r>
            <a:br>
              <a:rPr lang="en-US" sz="1800" dirty="0" smtClean="0"/>
            </a:br>
            <a:r>
              <a:rPr lang="en-US" sz="1800" dirty="0"/>
              <a:t>	</a:t>
            </a:r>
            <a:r>
              <a:rPr lang="en-US" sz="1800" dirty="0" smtClean="0"/>
              <a:t>public resources supporting this</a:t>
            </a:r>
            <a:br>
              <a:rPr lang="en-US" sz="1800" dirty="0" smtClean="0"/>
            </a:br>
            <a:r>
              <a:rPr lang="en-US" sz="1800" dirty="0"/>
              <a:t>	</a:t>
            </a:r>
            <a:r>
              <a:rPr lang="en-US" sz="1800" dirty="0" smtClean="0"/>
              <a:t>     $14 billion in tax breaks and subsidies</a:t>
            </a:r>
            <a:br>
              <a:rPr lang="en-US" sz="1800" dirty="0" smtClean="0"/>
            </a:br>
            <a:r>
              <a:rPr lang="en-US" sz="1800" dirty="0"/>
              <a:t>	</a:t>
            </a:r>
            <a:r>
              <a:rPr lang="en-US" sz="1800" dirty="0" smtClean="0"/>
              <a:t>Concentration of wealth and power</a:t>
            </a:r>
            <a:r>
              <a:rPr lang="en-US" sz="2200" dirty="0" smtClean="0"/>
              <a:t/>
            </a:r>
            <a:br>
              <a:rPr lang="en-US" sz="2200" dirty="0" smtClean="0"/>
            </a:br>
            <a:r>
              <a:rPr lang="en-US" sz="2200" dirty="0"/>
              <a:t/>
            </a:r>
            <a:br>
              <a:rPr lang="en-US" sz="2200" dirty="0"/>
            </a:br>
            <a:r>
              <a:rPr lang="en-US" sz="2200" dirty="0" smtClean="0"/>
              <a:t>Energy democracy movement part of inequality movement, black lives matter movement, human rights movement, </a:t>
            </a:r>
            <a:r>
              <a:rPr lang="en-US" sz="2200" dirty="0" err="1" smtClean="0"/>
              <a:t>etc</a:t>
            </a:r>
            <a:r>
              <a:rPr lang="en-US" sz="2200" dirty="0" smtClean="0"/>
              <a:t>… </a:t>
            </a:r>
            <a:br>
              <a:rPr lang="en-US" sz="2200" dirty="0" smtClean="0"/>
            </a:br>
            <a:r>
              <a:rPr lang="en-US" dirty="0" smtClean="0"/>
              <a:t/>
            </a:r>
            <a:br>
              <a:rPr lang="en-US" dirty="0" smtClean="0"/>
            </a:br>
            <a:r>
              <a:rPr lang="en-US" dirty="0"/>
              <a:t>	</a:t>
            </a:r>
          </a:p>
        </p:txBody>
      </p:sp>
      <p:pic>
        <p:nvPicPr>
          <p:cNvPr id="5" name="Picture 4"/>
          <p:cNvPicPr>
            <a:picLocks noChangeAspect="1"/>
          </p:cNvPicPr>
          <p:nvPr/>
        </p:nvPicPr>
        <p:blipFill>
          <a:blip r:embed="rId2"/>
          <a:stretch>
            <a:fillRect/>
          </a:stretch>
        </p:blipFill>
        <p:spPr>
          <a:xfrm>
            <a:off x="6389286" y="2607451"/>
            <a:ext cx="2667000" cy="2667000"/>
          </a:xfrm>
          <a:prstGeom prst="rect">
            <a:avLst/>
          </a:prstGeom>
        </p:spPr>
      </p:pic>
      <p:sp>
        <p:nvSpPr>
          <p:cNvPr id="6" name="TextBox 5"/>
          <p:cNvSpPr txBox="1"/>
          <p:nvPr/>
        </p:nvSpPr>
        <p:spPr>
          <a:xfrm>
            <a:off x="6665446" y="5270703"/>
            <a:ext cx="2114681" cy="369332"/>
          </a:xfrm>
          <a:prstGeom prst="rect">
            <a:avLst/>
          </a:prstGeom>
          <a:noFill/>
        </p:spPr>
        <p:txBody>
          <a:bodyPr wrap="none" rtlCol="0">
            <a:spAutoFit/>
          </a:bodyPr>
          <a:lstStyle/>
          <a:p>
            <a:r>
              <a:rPr lang="en-US" dirty="0" smtClean="0"/>
              <a:t>Cleantechnica.com</a:t>
            </a:r>
            <a:endParaRPr lang="en-US" dirty="0"/>
          </a:p>
        </p:txBody>
      </p:sp>
    </p:spTree>
    <p:extLst>
      <p:ext uri="{BB962C8B-B14F-4D97-AF65-F5344CB8AC3E}">
        <p14:creationId xmlns:p14="http://schemas.microsoft.com/office/powerpoint/2010/main" val="2422013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25" t="12698" r="42500" b="10857"/>
          <a:stretch/>
        </p:blipFill>
        <p:spPr bwMode="auto">
          <a:xfrm>
            <a:off x="119702" y="3327834"/>
            <a:ext cx="2585398" cy="339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454152"/>
            <a:ext cx="8382000" cy="1069848"/>
          </a:xfrm>
        </p:spPr>
        <p:txBody>
          <a:bodyPr>
            <a:normAutofit/>
          </a:bodyPr>
          <a:lstStyle/>
          <a:p>
            <a:r>
              <a:rPr lang="en-US" sz="2800" dirty="0" smtClean="0"/>
              <a:t>Growing Acknowledgement of the Need to Expand Energy Research, Teaching, &amp; Learning</a:t>
            </a:r>
            <a:endParaRPr lang="en-US" sz="2800" dirty="0"/>
          </a:p>
        </p:txBody>
      </p:sp>
      <p:sp>
        <p:nvSpPr>
          <p:cNvPr id="6" name="Content Placeholder 5"/>
          <p:cNvSpPr>
            <a:spLocks noGrp="1"/>
          </p:cNvSpPr>
          <p:nvPr>
            <p:ph sz="quarter" idx="4"/>
          </p:nvPr>
        </p:nvSpPr>
        <p:spPr>
          <a:xfrm>
            <a:off x="2705100" y="4443835"/>
            <a:ext cx="8812054" cy="2667000"/>
          </a:xfrm>
        </p:spPr>
        <p:txBody>
          <a:bodyPr>
            <a:normAutofit/>
          </a:bodyPr>
          <a:lstStyle/>
          <a:p>
            <a:r>
              <a:rPr lang="en-US" dirty="0" smtClean="0">
                <a:latin typeface="+mj-lt"/>
              </a:rPr>
              <a:t>Under-evaluation of social dimensions</a:t>
            </a:r>
          </a:p>
          <a:p>
            <a:r>
              <a:rPr lang="en-US" dirty="0" smtClean="0">
                <a:latin typeface="+mj-lt"/>
              </a:rPr>
              <a:t>Under-representation of women and minorities</a:t>
            </a:r>
          </a:p>
          <a:p>
            <a:r>
              <a:rPr lang="en-US" dirty="0" smtClean="0">
                <a:latin typeface="+mj-lt"/>
              </a:rPr>
              <a:t>Minimal integration of engineering and social science </a:t>
            </a:r>
          </a:p>
          <a:p>
            <a:r>
              <a:rPr lang="en-US" dirty="0" smtClean="0">
                <a:latin typeface="+mj-lt"/>
              </a:rPr>
              <a:t>Minimal collaborative efforts</a:t>
            </a:r>
            <a:endParaRPr lang="en-US" dirty="0">
              <a:latin typeface="+mj-lt"/>
            </a:endParaRPr>
          </a:p>
        </p:txBody>
      </p:sp>
      <p:sp>
        <p:nvSpPr>
          <p:cNvPr id="7" name="Title 1"/>
          <p:cNvSpPr txBox="1">
            <a:spLocks/>
          </p:cNvSpPr>
          <p:nvPr/>
        </p:nvSpPr>
        <p:spPr>
          <a:xfrm>
            <a:off x="331946" y="2565258"/>
            <a:ext cx="8480108" cy="1790730"/>
          </a:xfrm>
          <a:prstGeom prst="rect">
            <a:avLst/>
          </a:prstGeom>
        </p:spPr>
        <p:txBody>
          <a:bodyPr vert="horz" anchor="ctr">
            <a:norm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r>
              <a:rPr lang="en-US" sz="1200" dirty="0" err="1" smtClean="0"/>
              <a:t>Webler</a:t>
            </a:r>
            <a:r>
              <a:rPr lang="en-US" sz="1200" dirty="0"/>
              <a:t>, T. and S. P. </a:t>
            </a:r>
            <a:r>
              <a:rPr lang="en-US" sz="1200" dirty="0" err="1"/>
              <a:t>Tuler</a:t>
            </a:r>
            <a:r>
              <a:rPr lang="en-US" sz="1200" dirty="0"/>
              <a:t> (2010). </a:t>
            </a:r>
            <a:r>
              <a:rPr lang="en-US" sz="1200" u="sng" dirty="0" smtClean="0"/>
              <a:t>Energy </a:t>
            </a:r>
            <a:r>
              <a:rPr lang="en-US" sz="1200" u="sng" dirty="0"/>
              <a:t>Policy </a:t>
            </a:r>
            <a:r>
              <a:rPr lang="en-US" sz="1200" b="1" dirty="0"/>
              <a:t>38</a:t>
            </a:r>
            <a:r>
              <a:rPr lang="en-US" sz="1200" dirty="0"/>
              <a:t>: 2690-2691.</a:t>
            </a:r>
          </a:p>
          <a:p>
            <a:endParaRPr lang="en-US" sz="1200" dirty="0"/>
          </a:p>
        </p:txBody>
      </p:sp>
      <p:pic>
        <p:nvPicPr>
          <p:cNvPr id="3" name="Picture 2"/>
          <p:cNvPicPr>
            <a:picLocks noChangeAspect="1"/>
          </p:cNvPicPr>
          <p:nvPr/>
        </p:nvPicPr>
        <p:blipFill rotWithShape="1">
          <a:blip r:embed="rId3"/>
          <a:srcRect l="27344" t="23553" r="26562" b="54408"/>
          <a:stretch/>
        </p:blipFill>
        <p:spPr>
          <a:xfrm>
            <a:off x="312896" y="1464138"/>
            <a:ext cx="5238750" cy="1775849"/>
          </a:xfrm>
          <a:prstGeom prst="rect">
            <a:avLst/>
          </a:prstGeom>
        </p:spPr>
      </p:pic>
      <p:sp>
        <p:nvSpPr>
          <p:cNvPr id="9" name="Title 1"/>
          <p:cNvSpPr txBox="1">
            <a:spLocks/>
          </p:cNvSpPr>
          <p:nvPr/>
        </p:nvSpPr>
        <p:spPr>
          <a:xfrm>
            <a:off x="2917269" y="3213225"/>
            <a:ext cx="8480108" cy="1790730"/>
          </a:xfrm>
          <a:prstGeom prst="rect">
            <a:avLst/>
          </a:prstGeom>
        </p:spPr>
        <p:txBody>
          <a:bodyPr vert="horz" anchor="ctr">
            <a:norm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r>
              <a:rPr lang="en-US" sz="2400" dirty="0" err="1" smtClean="0"/>
              <a:t>Sovacool</a:t>
            </a:r>
            <a:r>
              <a:rPr lang="en-US" sz="2400" dirty="0" smtClean="0"/>
              <a:t>, B. K. (2014). "Energy studies </a:t>
            </a:r>
          </a:p>
          <a:p>
            <a:r>
              <a:rPr lang="en-US" sz="2400" dirty="0" smtClean="0"/>
              <a:t>need social science." </a:t>
            </a:r>
            <a:r>
              <a:rPr lang="en-US" sz="2400" u="sng" dirty="0" smtClean="0"/>
              <a:t>Nature</a:t>
            </a:r>
            <a:r>
              <a:rPr lang="en-US" sz="2400" dirty="0" smtClean="0"/>
              <a:t> </a:t>
            </a:r>
            <a:r>
              <a:rPr lang="en-US" sz="2400" b="1" dirty="0" smtClean="0"/>
              <a:t>511</a:t>
            </a:r>
            <a:r>
              <a:rPr lang="en-US" sz="2400" dirty="0" smtClean="0"/>
              <a:t>: 529-530</a:t>
            </a:r>
          </a:p>
          <a:p>
            <a:endParaRPr lang="en-US" sz="1200" dirty="0"/>
          </a:p>
          <a:p>
            <a:endParaRPr lang="en-US" sz="1200" dirty="0"/>
          </a:p>
        </p:txBody>
      </p:sp>
    </p:spTree>
    <p:extLst>
      <p:ext uri="{BB962C8B-B14F-4D97-AF65-F5344CB8AC3E}">
        <p14:creationId xmlns:p14="http://schemas.microsoft.com/office/powerpoint/2010/main" val="427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a:xfrm>
            <a:off x="457200" y="832049"/>
            <a:ext cx="8229600" cy="533400"/>
          </a:xfrm>
        </p:spPr>
        <p:txBody>
          <a:bodyPr>
            <a:noAutofit/>
          </a:bodyPr>
          <a:lstStyle/>
          <a:p>
            <a:pPr eaLnBrk="1" hangingPunct="1"/>
            <a:r>
              <a:rPr lang="en-US" b="1" dirty="0" smtClean="0">
                <a:solidFill>
                  <a:srgbClr val="0070C0"/>
                </a:solidFill>
                <a:latin typeface="Calibri" panose="020F0502020204030204" pitchFamily="34" charset="0"/>
              </a:rPr>
              <a:t>Acknowledgements</a:t>
            </a:r>
          </a:p>
        </p:txBody>
      </p:sp>
      <p:sp>
        <p:nvSpPr>
          <p:cNvPr id="27651" name="Content Placeholder 7"/>
          <p:cNvSpPr>
            <a:spLocks noGrp="1"/>
          </p:cNvSpPr>
          <p:nvPr>
            <p:ph idx="1"/>
          </p:nvPr>
        </p:nvSpPr>
        <p:spPr>
          <a:xfrm>
            <a:off x="228600" y="1219200"/>
            <a:ext cx="8153400" cy="5791200"/>
          </a:xfrm>
        </p:spPr>
        <p:txBody>
          <a:bodyPr>
            <a:normAutofit/>
          </a:bodyPr>
          <a:lstStyle/>
          <a:p>
            <a:pPr>
              <a:buNone/>
              <a:defRPr/>
            </a:pPr>
            <a:endParaRPr lang="en-US" sz="2300" b="1" dirty="0" smtClean="0">
              <a:solidFill>
                <a:schemeClr val="accent6">
                  <a:lumMod val="75000"/>
                </a:schemeClr>
              </a:solidFill>
              <a:latin typeface="Calibri" panose="020F0502020204030204" pitchFamily="34" charset="0"/>
            </a:endParaRPr>
          </a:p>
          <a:p>
            <a:pPr>
              <a:buNone/>
              <a:defRPr/>
            </a:pPr>
            <a:endParaRPr lang="en-US" sz="2300" b="1" dirty="0" smtClean="0">
              <a:solidFill>
                <a:schemeClr val="accent6">
                  <a:lumMod val="75000"/>
                </a:schemeClr>
              </a:solidFill>
              <a:latin typeface="Calibri" panose="020F0502020204030204" pitchFamily="34" charset="0"/>
            </a:endParaRPr>
          </a:p>
          <a:p>
            <a:pPr>
              <a:buNone/>
              <a:defRPr/>
            </a:pPr>
            <a:r>
              <a:rPr lang="en-US" sz="2300" b="1" dirty="0" smtClean="0">
                <a:solidFill>
                  <a:schemeClr val="accent6">
                    <a:lumMod val="75000"/>
                  </a:schemeClr>
                </a:solidFill>
                <a:latin typeface="Calibri" panose="020F0502020204030204" pitchFamily="34" charset="0"/>
              </a:rPr>
              <a:t>The UVM Energy-Climate Transitions Research Team </a:t>
            </a:r>
          </a:p>
          <a:p>
            <a:pPr>
              <a:buNone/>
              <a:defRPr/>
            </a:pPr>
            <a:endParaRPr lang="en-US" sz="2300" b="1" dirty="0">
              <a:solidFill>
                <a:schemeClr val="accent6">
                  <a:lumMod val="75000"/>
                </a:schemeClr>
              </a:solidFill>
              <a:latin typeface="Calibri" panose="020F0502020204030204" pitchFamily="34" charset="0"/>
            </a:endParaRPr>
          </a:p>
          <a:p>
            <a:pPr>
              <a:buNone/>
              <a:defRPr/>
            </a:pPr>
            <a:endParaRPr lang="en-US" sz="2300" b="1" dirty="0" smtClean="0">
              <a:solidFill>
                <a:schemeClr val="accent6">
                  <a:lumMod val="75000"/>
                </a:schemeClr>
              </a:solidFill>
              <a:latin typeface="Calibri" panose="020F0502020204030204" pitchFamily="34" charset="0"/>
            </a:endParaRPr>
          </a:p>
          <a:p>
            <a:pPr>
              <a:buNone/>
              <a:defRPr/>
            </a:pPr>
            <a:endParaRPr lang="en-US" sz="2300" b="1" dirty="0" smtClean="0">
              <a:solidFill>
                <a:schemeClr val="accent6">
                  <a:lumMod val="75000"/>
                </a:schemeClr>
              </a:solidFill>
              <a:latin typeface="Calibri" panose="020F0502020204030204" pitchFamily="34" charset="0"/>
            </a:endParaRPr>
          </a:p>
          <a:p>
            <a:pPr>
              <a:buFontTx/>
              <a:buNone/>
              <a:defRPr/>
            </a:pPr>
            <a:endParaRPr lang="en-US" sz="1200" dirty="0" smtClean="0">
              <a:solidFill>
                <a:srgbClr val="0070C0"/>
              </a:solidFill>
            </a:endParaRPr>
          </a:p>
          <a:p>
            <a:pPr>
              <a:buFontTx/>
              <a:buNone/>
              <a:defRPr/>
            </a:pPr>
            <a:endParaRPr lang="en-US" sz="1200" dirty="0">
              <a:solidFill>
                <a:srgbClr val="0070C0"/>
              </a:solidFill>
            </a:endParaRPr>
          </a:p>
          <a:p>
            <a:pPr>
              <a:buFontTx/>
              <a:buNone/>
              <a:defRPr/>
            </a:pPr>
            <a:endParaRPr lang="en-US" sz="1200" dirty="0" smtClean="0">
              <a:solidFill>
                <a:srgbClr val="0070C0"/>
              </a:solidFill>
            </a:endParaRPr>
          </a:p>
          <a:p>
            <a:pPr>
              <a:buFontTx/>
              <a:buNone/>
              <a:defRPr/>
            </a:pPr>
            <a:endParaRPr lang="en-US" sz="1200" dirty="0">
              <a:solidFill>
                <a:srgbClr val="0070C0"/>
              </a:solidFill>
            </a:endParaRPr>
          </a:p>
          <a:p>
            <a:pPr>
              <a:buFontTx/>
              <a:buNone/>
              <a:defRPr/>
            </a:pPr>
            <a:endParaRPr lang="en-US" sz="1200" dirty="0" smtClean="0">
              <a:solidFill>
                <a:srgbClr val="0070C0"/>
              </a:solidFill>
            </a:endParaRPr>
          </a:p>
          <a:p>
            <a:pPr marL="0" indent="0" eaLnBrk="1" hangingPunct="1">
              <a:buFontTx/>
              <a:buNone/>
              <a:defRPr/>
            </a:pPr>
            <a:r>
              <a:rPr lang="en-US" sz="2400" dirty="0" smtClean="0">
                <a:solidFill>
                  <a:srgbClr val="0070C0"/>
                </a:solidFill>
              </a:rPr>
              <a:t>Publications available on website</a:t>
            </a:r>
          </a:p>
          <a:p>
            <a:pPr marL="0" indent="0" eaLnBrk="1" hangingPunct="1">
              <a:buFontTx/>
              <a:buNone/>
              <a:defRPr/>
            </a:pPr>
            <a:r>
              <a:rPr lang="en-US" sz="2400" dirty="0" smtClean="0">
                <a:solidFill>
                  <a:srgbClr val="0070C0"/>
                </a:solidFill>
              </a:rPr>
              <a:t>Email: </a:t>
            </a:r>
            <a:r>
              <a:rPr lang="en-US" sz="2400" b="1" dirty="0" err="1" smtClean="0">
                <a:solidFill>
                  <a:schemeClr val="accent1">
                    <a:lumMod val="75000"/>
                  </a:schemeClr>
                </a:solidFill>
              </a:rPr>
              <a:t>jennie.stephens@uvm.edy</a:t>
            </a:r>
            <a:endParaRPr lang="en-US" sz="2400" b="1" dirty="0" smtClean="0">
              <a:solidFill>
                <a:schemeClr val="accent4"/>
              </a:solidFill>
            </a:endParaRPr>
          </a:p>
          <a:p>
            <a:pPr marL="0" indent="0">
              <a:buNone/>
              <a:defRPr/>
            </a:pPr>
            <a:r>
              <a:rPr lang="en-US" sz="2400" dirty="0" smtClean="0">
                <a:solidFill>
                  <a:srgbClr val="0070C0"/>
                </a:solidFill>
              </a:rPr>
              <a:t>Website</a:t>
            </a:r>
            <a:r>
              <a:rPr lang="en-US" sz="2400" dirty="0">
                <a:solidFill>
                  <a:srgbClr val="0070C0"/>
                </a:solidFill>
              </a:rPr>
              <a:t>: blog.uvm.edu/jstephe1</a:t>
            </a:r>
            <a:endParaRPr lang="en-US" sz="1200" dirty="0" smtClean="0"/>
          </a:p>
          <a:p>
            <a:pPr eaLnBrk="1" hangingPunct="1">
              <a:buFontTx/>
              <a:buNone/>
              <a:defRPr/>
            </a:pPr>
            <a:endParaRPr lang="en-US" sz="1200" dirty="0" smtClean="0"/>
          </a:p>
          <a:p>
            <a:pPr eaLnBrk="1" hangingPunct="1">
              <a:buFontTx/>
              <a:buNone/>
              <a:defRPr/>
            </a:pPr>
            <a:endParaRPr lang="en-US" sz="1200" dirty="0" smtClean="0"/>
          </a:p>
          <a:p>
            <a:pPr eaLnBrk="1" hangingPunct="1">
              <a:buFontTx/>
              <a:buNone/>
              <a:defRPr/>
            </a:pPr>
            <a:endParaRPr lang="en-US" sz="1200" dirty="0" smtClean="0"/>
          </a:p>
          <a:p>
            <a:pPr eaLnBrk="1" hangingPunct="1">
              <a:buFontTx/>
              <a:buNone/>
              <a:defRPr/>
            </a:pPr>
            <a:endParaRPr lang="en-US" sz="1200" dirty="0" smtClean="0"/>
          </a:p>
        </p:txBody>
      </p:sp>
      <p:sp>
        <p:nvSpPr>
          <p:cNvPr id="6" name="TextBox 5"/>
          <p:cNvSpPr txBox="1"/>
          <p:nvPr/>
        </p:nvSpPr>
        <p:spPr>
          <a:xfrm>
            <a:off x="4993300" y="5867400"/>
            <a:ext cx="3174074" cy="830997"/>
          </a:xfrm>
          <a:prstGeom prst="rect">
            <a:avLst/>
          </a:prstGeom>
          <a:noFill/>
        </p:spPr>
        <p:txBody>
          <a:bodyPr wrap="none" rtlCol="0">
            <a:spAutoFit/>
          </a:bodyPr>
          <a:lstStyle/>
          <a:p>
            <a:r>
              <a:rPr lang="en-US" sz="4800" b="1" dirty="0" smtClean="0">
                <a:solidFill>
                  <a:srgbClr val="0070C0"/>
                </a:solidFill>
                <a:latin typeface="Calibri" panose="020F0502020204030204" pitchFamily="34" charset="0"/>
              </a:rPr>
              <a:t>Thank you! </a:t>
            </a:r>
            <a:endParaRPr lang="en-US" sz="4800" b="1" dirty="0">
              <a:solidFill>
                <a:srgbClr val="0070C0"/>
              </a:solidFill>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553752"/>
            <a:ext cx="4347800" cy="2031299"/>
          </a:xfrm>
          <a:prstGeom prst="rect">
            <a:avLst/>
          </a:prstGeom>
        </p:spPr>
      </p:pic>
      <p:pic>
        <p:nvPicPr>
          <p:cNvPr id="7" name="Picture 6"/>
          <p:cNvPicPr>
            <a:picLocks noChangeAspect="1"/>
          </p:cNvPicPr>
          <p:nvPr/>
        </p:nvPicPr>
        <p:blipFill>
          <a:blip r:embed="rId3"/>
          <a:stretch>
            <a:fillRect/>
          </a:stretch>
        </p:blipFill>
        <p:spPr>
          <a:xfrm>
            <a:off x="6976868" y="747024"/>
            <a:ext cx="1709932" cy="1369308"/>
          </a:xfrm>
          <a:prstGeom prst="rect">
            <a:avLst/>
          </a:prstGeom>
        </p:spPr>
      </p:pic>
      <p:pic>
        <p:nvPicPr>
          <p:cNvPr id="3" name="Picture 2"/>
          <p:cNvPicPr>
            <a:picLocks noChangeAspect="1"/>
          </p:cNvPicPr>
          <p:nvPr/>
        </p:nvPicPr>
        <p:blipFill>
          <a:blip r:embed="rId4"/>
          <a:stretch>
            <a:fillRect/>
          </a:stretch>
        </p:blipFill>
        <p:spPr>
          <a:xfrm>
            <a:off x="6205513" y="2797411"/>
            <a:ext cx="2870844" cy="2757986"/>
          </a:xfrm>
          <a:prstGeom prst="rect">
            <a:avLst/>
          </a:prstGeom>
        </p:spPr>
      </p:pic>
    </p:spTree>
    <p:extLst>
      <p:ext uri="{BB962C8B-B14F-4D97-AF65-F5344CB8AC3E}">
        <p14:creationId xmlns:p14="http://schemas.microsoft.com/office/powerpoint/2010/main" val="356169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05117"/>
            <a:ext cx="8763000" cy="533400"/>
          </a:xfrm>
        </p:spPr>
        <p:txBody>
          <a:bodyPr>
            <a:normAutofit fontScale="90000"/>
          </a:bodyPr>
          <a:lstStyle/>
          <a:p>
            <a:r>
              <a:rPr lang="en-US" dirty="0" smtClean="0"/>
              <a:t>The Renewable </a:t>
            </a:r>
            <a:r>
              <a:rPr lang="en-US" dirty="0"/>
              <a:t>E</a:t>
            </a:r>
            <a:r>
              <a:rPr lang="en-US" dirty="0" smtClean="0"/>
              <a:t>nergy Transition</a:t>
            </a:r>
            <a:r>
              <a:rPr lang="en-US" dirty="0"/>
              <a:t/>
            </a:r>
            <a:br>
              <a:rPr lang="en-US" dirty="0"/>
            </a:br>
            <a:endParaRPr lang="en-US" dirty="0"/>
          </a:p>
        </p:txBody>
      </p:sp>
      <p:sp>
        <p:nvSpPr>
          <p:cNvPr id="5" name="TextBox 4"/>
          <p:cNvSpPr txBox="1"/>
          <p:nvPr/>
        </p:nvSpPr>
        <p:spPr>
          <a:xfrm>
            <a:off x="22869" y="2610208"/>
            <a:ext cx="1973617" cy="1015663"/>
          </a:xfrm>
          <a:prstGeom prst="rect">
            <a:avLst/>
          </a:prstGeom>
          <a:noFill/>
        </p:spPr>
        <p:txBody>
          <a:bodyPr wrap="none" rtlCol="0">
            <a:spAutoFit/>
          </a:bodyPr>
          <a:lstStyle/>
          <a:p>
            <a:r>
              <a:rPr lang="en-US" sz="2000" b="1" dirty="0" smtClean="0">
                <a:solidFill>
                  <a:schemeClr val="accent5">
                    <a:lumMod val="50000"/>
                  </a:schemeClr>
                </a:solidFill>
              </a:rPr>
              <a:t>Fossil fuel </a:t>
            </a:r>
          </a:p>
          <a:p>
            <a:r>
              <a:rPr lang="en-US" sz="2000" b="1" dirty="0" smtClean="0">
                <a:solidFill>
                  <a:schemeClr val="accent5">
                    <a:lumMod val="50000"/>
                  </a:schemeClr>
                </a:solidFill>
              </a:rPr>
              <a:t>based energy </a:t>
            </a:r>
          </a:p>
          <a:p>
            <a:r>
              <a:rPr lang="en-US" sz="2000" b="1" dirty="0" smtClean="0">
                <a:solidFill>
                  <a:schemeClr val="accent5">
                    <a:lumMod val="50000"/>
                  </a:schemeClr>
                </a:solidFill>
              </a:rPr>
              <a:t>systems</a:t>
            </a:r>
            <a:endParaRPr lang="en-US" sz="2000" b="1" dirty="0">
              <a:solidFill>
                <a:schemeClr val="accent5">
                  <a:lumMod val="50000"/>
                </a:schemeClr>
              </a:solidFill>
            </a:endParaRPr>
          </a:p>
        </p:txBody>
      </p:sp>
      <p:sp>
        <p:nvSpPr>
          <p:cNvPr id="7" name="TextBox 6"/>
          <p:cNvSpPr txBox="1"/>
          <p:nvPr/>
        </p:nvSpPr>
        <p:spPr>
          <a:xfrm>
            <a:off x="7033269" y="2538843"/>
            <a:ext cx="1973617" cy="1015663"/>
          </a:xfrm>
          <a:prstGeom prst="rect">
            <a:avLst/>
          </a:prstGeom>
          <a:noFill/>
        </p:spPr>
        <p:txBody>
          <a:bodyPr wrap="none" rtlCol="0">
            <a:spAutoFit/>
          </a:bodyPr>
          <a:lstStyle/>
          <a:p>
            <a:r>
              <a:rPr lang="en-US" sz="2000" b="1" dirty="0" smtClean="0">
                <a:solidFill>
                  <a:srgbClr val="408A4E"/>
                </a:solidFill>
              </a:rPr>
              <a:t>Renewable</a:t>
            </a:r>
          </a:p>
          <a:p>
            <a:r>
              <a:rPr lang="en-US" sz="2000" b="1" dirty="0" smtClean="0">
                <a:solidFill>
                  <a:srgbClr val="408A4E"/>
                </a:solidFill>
              </a:rPr>
              <a:t>based energy </a:t>
            </a:r>
          </a:p>
          <a:p>
            <a:r>
              <a:rPr lang="en-US" sz="2000" b="1" dirty="0" smtClean="0">
                <a:solidFill>
                  <a:srgbClr val="408A4E"/>
                </a:solidFill>
              </a:rPr>
              <a:t>systems</a:t>
            </a:r>
            <a:endParaRPr lang="en-US" sz="2000" b="1" dirty="0">
              <a:solidFill>
                <a:srgbClr val="408A4E"/>
              </a:solidFill>
            </a:endParaRPr>
          </a:p>
        </p:txBody>
      </p:sp>
      <p:cxnSp>
        <p:nvCxnSpPr>
          <p:cNvPr id="6" name="Straight Arrow Connector 5"/>
          <p:cNvCxnSpPr/>
          <p:nvPr/>
        </p:nvCxnSpPr>
        <p:spPr>
          <a:xfrm>
            <a:off x="1777240" y="4114800"/>
            <a:ext cx="5943600" cy="0"/>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9" name="Curved Down Arrow 8"/>
          <p:cNvSpPr/>
          <p:nvPr/>
        </p:nvSpPr>
        <p:spPr>
          <a:xfrm>
            <a:off x="3749086" y="1796918"/>
            <a:ext cx="914400" cy="4362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686" y="2536496"/>
            <a:ext cx="1416653" cy="106249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42265"/>
          <a:stretch/>
        </p:blipFill>
        <p:spPr>
          <a:xfrm>
            <a:off x="1996486" y="2521940"/>
            <a:ext cx="3505200" cy="1096297"/>
          </a:xfrm>
          <a:prstGeom prst="rect">
            <a:avLst/>
          </a:prstGeom>
        </p:spPr>
      </p:pic>
      <p:sp>
        <p:nvSpPr>
          <p:cNvPr id="3" name="TextBox 2"/>
          <p:cNvSpPr txBox="1"/>
          <p:nvPr/>
        </p:nvSpPr>
        <p:spPr>
          <a:xfrm>
            <a:off x="181924" y="4717491"/>
            <a:ext cx="9134232" cy="2031325"/>
          </a:xfrm>
          <a:prstGeom prst="rect">
            <a:avLst/>
          </a:prstGeom>
          <a:noFill/>
        </p:spPr>
        <p:txBody>
          <a:bodyPr wrap="none" rtlCol="0">
            <a:spAutoFit/>
          </a:bodyPr>
          <a:lstStyle/>
          <a:p>
            <a:r>
              <a:rPr lang="en-US" dirty="0" smtClean="0"/>
              <a:t>So much more than a technical substitution</a:t>
            </a:r>
          </a:p>
          <a:p>
            <a:r>
              <a:rPr lang="en-US" dirty="0"/>
              <a:t>	A</a:t>
            </a:r>
            <a:r>
              <a:rPr lang="en-US" dirty="0" smtClean="0"/>
              <a:t> shift from fierce competition for a scarce resource (fossil fuels) to </a:t>
            </a:r>
          </a:p>
          <a:p>
            <a:r>
              <a:rPr lang="en-US" dirty="0"/>
              <a:t>	</a:t>
            </a:r>
            <a:r>
              <a:rPr lang="en-US" dirty="0" smtClean="0"/>
              <a:t>	system based on abundant,  plentiful, perpetual energy</a:t>
            </a:r>
          </a:p>
          <a:p>
            <a:endParaRPr lang="en-US" dirty="0" smtClean="0"/>
          </a:p>
          <a:p>
            <a:r>
              <a:rPr lang="en-US" dirty="0" smtClean="0"/>
              <a:t>Tend to focus on supply but changes in energy demand/consumption also required </a:t>
            </a:r>
          </a:p>
          <a:p>
            <a:r>
              <a:rPr lang="en-US" dirty="0"/>
              <a:t>	</a:t>
            </a:r>
            <a:r>
              <a:rPr lang="en-US" dirty="0" smtClean="0"/>
              <a:t>More inclusive and distributed energy system could facilitate social changes in </a:t>
            </a:r>
          </a:p>
          <a:p>
            <a:r>
              <a:rPr lang="en-US" dirty="0"/>
              <a:t>	</a:t>
            </a:r>
            <a:r>
              <a:rPr lang="en-US" dirty="0" smtClean="0"/>
              <a:t>	expectations and assumptions regarding how much energy we use</a:t>
            </a:r>
            <a:endParaRPr lang="en-US" dirty="0"/>
          </a:p>
        </p:txBody>
      </p:sp>
      <p:sp>
        <p:nvSpPr>
          <p:cNvPr id="12" name="Title 1"/>
          <p:cNvSpPr txBox="1">
            <a:spLocks/>
          </p:cNvSpPr>
          <p:nvPr/>
        </p:nvSpPr>
        <p:spPr>
          <a:xfrm>
            <a:off x="181924" y="563695"/>
            <a:ext cx="9906000" cy="7620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b="1" dirty="0" smtClean="0"/>
              <a:t>My Research: </a:t>
            </a:r>
            <a:r>
              <a:rPr lang="en-US" sz="1400" b="1" dirty="0" smtClean="0">
                <a:solidFill>
                  <a:schemeClr val="accent1">
                    <a:lumMod val="75000"/>
                  </a:schemeClr>
                </a:solidFill>
              </a:rPr>
              <a:t>Social, Political &amp; Cultural Dimensions of the Renewable Energy Transition</a:t>
            </a:r>
            <a:r>
              <a:rPr lang="en-US" sz="3200" b="1" dirty="0" smtClean="0"/>
              <a:t/>
            </a:r>
            <a:br>
              <a:rPr lang="en-US" sz="3200" b="1" dirty="0" smtClean="0"/>
            </a:br>
            <a:endParaRPr lang="en-US" sz="2400" dirty="0"/>
          </a:p>
        </p:txBody>
      </p:sp>
    </p:spTree>
    <p:extLst>
      <p:ext uri="{BB962C8B-B14F-4D97-AF65-F5344CB8AC3E}">
        <p14:creationId xmlns:p14="http://schemas.microsoft.com/office/powerpoint/2010/main" val="14067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76673"/>
            <a:ext cx="8229600" cy="1066800"/>
          </a:xfrm>
        </p:spPr>
        <p:txBody>
          <a:bodyPr>
            <a:normAutofit/>
          </a:bodyPr>
          <a:lstStyle/>
          <a:p>
            <a:r>
              <a:rPr lang="en-US" sz="3200" dirty="0" smtClean="0"/>
              <a:t>Diverse Perspectives on Energy System Change &amp; Smart Grid</a:t>
            </a:r>
            <a:endParaRPr lang="en-US" sz="3200" dirty="0"/>
          </a:p>
        </p:txBody>
      </p:sp>
      <p:sp>
        <p:nvSpPr>
          <p:cNvPr id="6" name="Content Placeholder 5"/>
          <p:cNvSpPr>
            <a:spLocks noGrp="1"/>
          </p:cNvSpPr>
          <p:nvPr>
            <p:ph idx="1"/>
          </p:nvPr>
        </p:nvSpPr>
        <p:spPr>
          <a:xfrm>
            <a:off x="30426" y="3146520"/>
            <a:ext cx="6705600" cy="3980188"/>
          </a:xfrm>
        </p:spPr>
        <p:txBody>
          <a:bodyPr>
            <a:normAutofit/>
          </a:bodyPr>
          <a:lstStyle/>
          <a:p>
            <a:endParaRPr lang="en-US" dirty="0"/>
          </a:p>
          <a:p>
            <a:pPr marL="109728" lvl="1" indent="0">
              <a:buClr>
                <a:schemeClr val="accent3"/>
              </a:buClr>
              <a:buNone/>
            </a:pPr>
            <a:r>
              <a:rPr lang="en-GB" sz="2400" dirty="0">
                <a:solidFill>
                  <a:schemeClr val="tx1"/>
                </a:solidFill>
                <a:latin typeface="+mj-lt"/>
              </a:rPr>
              <a:t>C</a:t>
            </a:r>
            <a:r>
              <a:rPr lang="en-GB" sz="2400" dirty="0" smtClean="0">
                <a:solidFill>
                  <a:schemeClr val="tx1"/>
                </a:solidFill>
                <a:latin typeface="+mj-lt"/>
              </a:rPr>
              <a:t>entralization vs. decentralization </a:t>
            </a:r>
          </a:p>
          <a:p>
            <a:pPr marL="630936" lvl="2" indent="-256032">
              <a:buClr>
                <a:schemeClr val="accent3"/>
              </a:buClr>
              <a:buFont typeface="Georgia"/>
              <a:buChar char="•"/>
            </a:pPr>
            <a:r>
              <a:rPr lang="en-GB" sz="1900" dirty="0" smtClean="0">
                <a:solidFill>
                  <a:schemeClr val="accent6"/>
                </a:solidFill>
                <a:latin typeface="+mj-lt"/>
              </a:rPr>
              <a:t>Centralized systems offer scale</a:t>
            </a:r>
          </a:p>
          <a:p>
            <a:pPr marL="630936" lvl="2" indent="-256032">
              <a:buClr>
                <a:schemeClr val="accent3"/>
              </a:buClr>
              <a:buFont typeface="Georgia"/>
              <a:buChar char="•"/>
            </a:pPr>
            <a:r>
              <a:rPr lang="en-GB" sz="1900" dirty="0" smtClean="0">
                <a:solidFill>
                  <a:schemeClr val="accent6"/>
                </a:solidFill>
                <a:latin typeface="+mj-lt"/>
              </a:rPr>
              <a:t>Decentralized systems more </a:t>
            </a:r>
            <a:r>
              <a:rPr lang="en-GB" sz="1900" dirty="0">
                <a:solidFill>
                  <a:schemeClr val="accent6"/>
                </a:solidFill>
                <a:latin typeface="+mj-lt"/>
              </a:rPr>
              <a:t>flexible, modular, </a:t>
            </a:r>
            <a:endParaRPr lang="en-GB" sz="1900" dirty="0" smtClean="0">
              <a:solidFill>
                <a:schemeClr val="accent6"/>
              </a:solidFill>
              <a:latin typeface="+mj-lt"/>
            </a:endParaRPr>
          </a:p>
          <a:p>
            <a:pPr marL="374904" lvl="2" indent="0">
              <a:buClr>
                <a:schemeClr val="accent3"/>
              </a:buClr>
              <a:buNone/>
            </a:pPr>
            <a:r>
              <a:rPr lang="en-GB" sz="1900" dirty="0" smtClean="0">
                <a:solidFill>
                  <a:schemeClr val="accent6"/>
                </a:solidFill>
                <a:latin typeface="+mj-lt"/>
              </a:rPr>
              <a:t>	and adaptive includes more social change</a:t>
            </a:r>
          </a:p>
          <a:p>
            <a:pPr marL="630936" lvl="2" indent="-256032">
              <a:buClr>
                <a:schemeClr val="accent3"/>
              </a:buClr>
              <a:buFont typeface="Georgia"/>
              <a:buChar char="•"/>
            </a:pPr>
            <a:endParaRPr lang="en-US" sz="1900" dirty="0" smtClean="0">
              <a:latin typeface="+mj-lt"/>
            </a:endParaRPr>
          </a:p>
          <a:p>
            <a:pPr marL="109728" indent="0">
              <a:buNone/>
            </a:pPr>
            <a:r>
              <a:rPr lang="en-US" sz="2400" dirty="0" smtClean="0">
                <a:latin typeface="+mj-lt"/>
              </a:rPr>
              <a:t>Multiple opportunities for broader civic engagement in energy system change</a:t>
            </a:r>
          </a:p>
          <a:p>
            <a:pPr lvl="1"/>
            <a:r>
              <a:rPr lang="en-US" sz="1600" dirty="0" smtClean="0">
                <a:latin typeface="+mj-lt"/>
              </a:rPr>
              <a:t>More inclusive</a:t>
            </a:r>
          </a:p>
          <a:p>
            <a:pPr lvl="1"/>
            <a:r>
              <a:rPr lang="en-US" sz="1600" dirty="0" smtClean="0">
                <a:latin typeface="+mj-lt"/>
              </a:rPr>
              <a:t>Distributed benefits and wealth</a:t>
            </a:r>
          </a:p>
        </p:txBody>
      </p:sp>
      <p:sp>
        <p:nvSpPr>
          <p:cNvPr id="7" name="Rectangle 6"/>
          <p:cNvSpPr/>
          <p:nvPr/>
        </p:nvSpPr>
        <p:spPr>
          <a:xfrm>
            <a:off x="6155732" y="5136614"/>
            <a:ext cx="2743200" cy="646331"/>
          </a:xfrm>
          <a:prstGeom prst="rect">
            <a:avLst/>
          </a:prstGeom>
        </p:spPr>
        <p:txBody>
          <a:bodyPr wrap="square">
            <a:spAutoFit/>
          </a:bodyPr>
          <a:lstStyle/>
          <a:p>
            <a:pPr algn="ctr"/>
            <a:r>
              <a:rPr lang="en-US" dirty="0" smtClean="0">
                <a:solidFill>
                  <a:srgbClr val="FF0000"/>
                </a:solidFill>
                <a:latin typeface="Calibri" panose="020F0502020204030204" pitchFamily="34" charset="0"/>
              </a:rPr>
              <a:t>Cambridge </a:t>
            </a:r>
            <a:r>
              <a:rPr lang="en-US" dirty="0">
                <a:solidFill>
                  <a:srgbClr val="FF0000"/>
                </a:solidFill>
                <a:latin typeface="Calibri" panose="020F0502020204030204" pitchFamily="34" charset="0"/>
              </a:rPr>
              <a:t>University </a:t>
            </a:r>
            <a:r>
              <a:rPr lang="en-US" dirty="0" smtClean="0">
                <a:solidFill>
                  <a:srgbClr val="FF0000"/>
                </a:solidFill>
                <a:latin typeface="Calibri" panose="020F0502020204030204" pitchFamily="34" charset="0"/>
              </a:rPr>
              <a:t>Press</a:t>
            </a:r>
          </a:p>
          <a:p>
            <a:pPr algn="ctr"/>
            <a:r>
              <a:rPr lang="en-US" dirty="0" smtClean="0">
                <a:solidFill>
                  <a:srgbClr val="FF0000"/>
                </a:solidFill>
                <a:latin typeface="Calibri" panose="020F0502020204030204" pitchFamily="34" charset="0"/>
              </a:rPr>
              <a:t>February 2015</a:t>
            </a:r>
            <a:endParaRPr lang="en-US" dirty="0">
              <a:solidFill>
                <a:srgbClr val="FF0000"/>
              </a:solidFill>
              <a:latin typeface="Calibri" panose="020F050202020403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013" y="1320112"/>
            <a:ext cx="2440638" cy="362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51" y="1600200"/>
            <a:ext cx="2560190" cy="188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00" y="2672824"/>
            <a:ext cx="1721946" cy="553998"/>
          </a:xfrm>
          <a:prstGeom prst="rect">
            <a:avLst/>
          </a:prstGeom>
        </p:spPr>
        <p:txBody>
          <a:bodyPr wrap="none">
            <a:spAutoFit/>
          </a:bodyPr>
          <a:lstStyle/>
          <a:p>
            <a:r>
              <a:rPr lang="en-US" sz="1200" dirty="0"/>
              <a:t>G. Renee </a:t>
            </a:r>
            <a:r>
              <a:rPr lang="en-US" sz="1200" dirty="0" err="1"/>
              <a:t>Guzlas</a:t>
            </a:r>
            <a:r>
              <a:rPr lang="en-US" sz="1200" dirty="0"/>
              <a:t>, </a:t>
            </a:r>
            <a:r>
              <a:rPr lang="en-US" sz="1200" dirty="0" smtClean="0"/>
              <a:t>artist</a:t>
            </a:r>
          </a:p>
          <a:p>
            <a:endParaRPr lang="en-US" dirty="0"/>
          </a:p>
        </p:txBody>
      </p:sp>
    </p:spTree>
    <p:extLst>
      <p:ext uri="{BB962C8B-B14F-4D97-AF65-F5344CB8AC3E}">
        <p14:creationId xmlns:p14="http://schemas.microsoft.com/office/powerpoint/2010/main" val="202191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15" y="466328"/>
            <a:ext cx="8820285" cy="1066800"/>
          </a:xfrm>
        </p:spPr>
        <p:txBody>
          <a:bodyPr>
            <a:normAutofit/>
          </a:bodyPr>
          <a:lstStyle/>
          <a:p>
            <a:r>
              <a:rPr lang="en-US" sz="3200" dirty="0" smtClean="0"/>
              <a:t>Electricity as well as transportation &amp; heat</a:t>
            </a:r>
            <a:endParaRPr lang="en-US" sz="3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2338" y="4010690"/>
            <a:ext cx="2588588" cy="15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63176" y="5869187"/>
            <a:ext cx="2986715" cy="923330"/>
          </a:xfrm>
          <a:prstGeom prst="rect">
            <a:avLst/>
          </a:prstGeom>
          <a:noFill/>
        </p:spPr>
        <p:txBody>
          <a:bodyPr wrap="none" rtlCol="0">
            <a:spAutoFit/>
          </a:bodyPr>
          <a:lstStyle/>
          <a:p>
            <a:r>
              <a:rPr lang="en-US" dirty="0" smtClean="0"/>
              <a:t>In China, </a:t>
            </a:r>
            <a:r>
              <a:rPr lang="en-US" dirty="0" err="1" smtClean="0"/>
              <a:t>Bosker</a:t>
            </a:r>
            <a:r>
              <a:rPr lang="en-US" dirty="0" smtClean="0"/>
              <a:t>, 2014. </a:t>
            </a:r>
          </a:p>
          <a:p>
            <a:r>
              <a:rPr lang="en-US" dirty="0" smtClean="0"/>
              <a:t>The Guardian. August 2014</a:t>
            </a:r>
            <a:endParaRPr lang="en-US" dirty="0"/>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18" y="3973567"/>
            <a:ext cx="2513428" cy="195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6131550"/>
            <a:ext cx="3986989" cy="646331"/>
          </a:xfrm>
          <a:prstGeom prst="rect">
            <a:avLst/>
          </a:prstGeom>
          <a:noFill/>
        </p:spPr>
        <p:txBody>
          <a:bodyPr wrap="none" rtlCol="0">
            <a:spAutoFit/>
          </a:bodyPr>
          <a:lstStyle/>
          <a:p>
            <a:r>
              <a:rPr lang="en-US" dirty="0" err="1" smtClean="0"/>
              <a:t>McMansions</a:t>
            </a:r>
            <a:r>
              <a:rPr lang="en-US" dirty="0" smtClean="0"/>
              <a:t>, 6 </a:t>
            </a:r>
            <a:r>
              <a:rPr lang="en-US" dirty="0"/>
              <a:t>bedrooms, 5.5 baths, </a:t>
            </a:r>
            <a:endParaRPr lang="en-US" dirty="0" smtClean="0"/>
          </a:p>
          <a:p>
            <a:r>
              <a:rPr lang="en-US" dirty="0" smtClean="0"/>
              <a:t>almost </a:t>
            </a:r>
            <a:r>
              <a:rPr lang="en-US" dirty="0"/>
              <a:t>7,000 sq. feet -</a:t>
            </a:r>
          </a:p>
        </p:txBody>
      </p:sp>
      <p:sp>
        <p:nvSpPr>
          <p:cNvPr id="6" name="AutoShape 5" descr="data:image/jpeg;base64,/9j/4AAQSkZJRgABAQAAAQABAAD/2wCEAAkGBxISEhQTEhQWFBUVGBcTFRgVFQ8VFBQVFBQWGBYYFBQYHCggGBolGxQUITEhJSkrLi4uFx8zODMsNygtLisBCgoKDg0OGxAQGywkICQvLCwvLCwsLCwsLCwsLCwsLCwsLCwsLCwsLCwsLCwsLCwsLCwsLCwsLCwsLCwsLCwsLP/AABEIAMQBAAMBEQACEQEDEQH/xAAcAAACAgMBAQAAAAAAAAAAAAAABQQGAgMHAQj/xAA+EAABAwIDBQUGBQIGAgMAAAABAAIDBBEFEiEGMUFRcQciYYGREzJCobHBFCNSYtEz8ENygrLh8aLiFSRz/8QAGgEAAgMBAQAAAAAAAAAAAAAAAAQCAwUBBv/EADURAAICAQMCBQMDBAEDBQAAAAABAgMRBBIhMUEFEyJRYTJxgZGx8COhwdHhMzRCFCRSYvH/2gAMAwEAAhEDEQA/AOGoAEACABAAgAQAIAEACABAAgAQAIAEACABAAgAQAIAEACABAAgAQAIAEACABAAgAQAIAEACABAAgAQAIAEACABAAgAQAIAEACABAAgAQAIAEACABAAgAQAIAEACABAAgAQAIAEACABAAgAQAIAEACABAAgAQAIAEACABAAgAQAIAEACABAAgAQAIAEACABAAgAQAIAEACABAAgAQAIAEACABAAgAQAIA9AQdR65tlxPJ2UcGK6RBAAgAQAIAEAZNauNklHKMV0iCABAAgAQAIAEACABAAgAQAIAEACABAAgAQAIAEACABAAgAQBnGNQuPoSgsyQzqqL8vMlYW+vBqX6b+lvFKbMkEACABAAgAQBMoorteeQVNksNDWnhujJ+xEIVotg8XTgIAEACABAAgAQAIAEACABAAgAQAIAEACABAAgAQB7ZAHiABADDB6QyP04JfUWKER3Q0O2z7Fmx2k9nTLM0tm+43ddHbpmUpbZ5U8QAIAEACABAFgoKXJRSzH4niNvjYa29Vn22btTGtdllmrp47NHOx9+BNNHYDxF07GWWIWQ2xRoUykEACABAAgAQAIAEACABAAgAQAIAEACABAAgAQBIpoM3qAq5z2l9NPmGyeGxsoxlkttqw8EZzLKxMWlDARxlxAG8rraSyzkYuTwjpOy2BiNguO87Urzet1Tslx0PXaHSqmvHcw7RLNha0KXhXNmSrxaWKMHNl6M8oCABAAgAQBJw+ifNI2KMZnPIaB1+yrtsjXBzl0RZVXKyajHuXPbyBsP4XDotTG0GS3GR/P5nzWT4e3N2amffp9kauq+mGnh/P51K9tFThj8o+EAegTmknvjk54lWoNJdhInjHBAAgAQAIAEACABAHrQg6ja6nda4Fx9OqhvXQsdMsZS4NRaQpZK2mup4unAQAIAEACABAAgB1g8N2PPiElqJepI2PD6/RJntTB3refquQn6Sy2r14ImKwFmTxF/mrqJ7siWuqde35Qy2SoMz87hoEtr7cR2os8Nq3T3M6Zhjbm/Abl5u3jg9TDoUvtHqwXBi2fCK8JyMXxmxKKiUVbh50EACABAEiio5JXiOJpe92gDRclQssjXHdJ4ROFcpy2xXJ2PZbZePCoHVVTYzZb+DOTW+PivMazVz1dirh0/nLNvS0Rqj893/hfzkpGDZqmskqZNbEvPU+6PJaOpap06qj34J6KvztS7X0Qr2pfd58dUzoViJT4s+SvrQMQ9sgAsgDxAAgAQAIAEAegoAZROzM0NiP71SsliXJpwlvr4eGaW0xJ7wI8RqFY54XBQqXKWJLHyOWbLGwdnBB/vyST8QWcYNCPhKxnOSJX4A5mrTcfPoVbVrFLhlN/hjjzBid7CDYp1NMy5RcXhgxl0N4CMcmC6RBAHoQBa9mog5rm8wD/AH6rJ1ssNM9J4altaGMtBd7dOFktG7EWPypTkjZtPgd4InDeHhvkQf4XNFqsWyT9hTxShSqjjqmS8Hw3K0NA6n7KrUX7nllmj02yKLRO9tPCXu0sFnRi7Z4Q/KaisvscaxrEDPK553X06L1+mpVVaieO1mod9rl27EBXioIA9sgC3bHdnlZiBDmN9nDxleCG2/YN7vp4pHUa6urhcv2X+X2L4UvrLhf3/COz4FsxR4WzJCPaTO96R1i7/geAXm9Xq53S9T/HZGppqG16ViP92c37RMefUTewYTkYbWHxP4krR8O06hDzZdX+xbfnPlRN+HYZ+Hp7H3nd538Ja6/zrc9ka+noVNW3v3KFtG+8hC3tGvQed8VlmzAoThlEikizGyrsltGdPV5jwPqLZ8ytIb7wGiQs1irkm+htQ8NVlbXcr9TTPjcWPBDhvBWhCyM47ovgwLaZ1TcJLkDTm10b1nBLyJbdzNKmUm+kopJTaNhdzsNB1O4KudsIfU8FldU7PpWTCeLIcp1I32Uoy3LJycNrwalIgZMeRuXGkyUZOPQY4bixidcjMOI8EvdplYuB3T66Vb9Syi6Qahr4/wCnIMwHLWxCxJcNxl1R6OpqSUo9GNqfCw4EO62Ssr2nwMKCxyc1xqMtle1wsQ4i3mvS6aSdaaPKa5YtaZrwmAveR+0kqV89sckdBW52NfBAV4kCABAD3ZzEMkrb7tx6FIaynfB4Nbw/U7ZpM6Y3DwXNcNxAXm/Nwmj1GF1MMV7+SMcDm+wVlT2JyEZR82XPRDfDMPEbM79ANdUtZNyfAw5Y9KOZ7e7TfiHmKM/lt0NviP8AC9D4ZovLj5k+rMDxLW7v6UOncp61zGPEAbqSmfK9scbS97jla1ouSTyUZzjCLlJ4SJQi5PEep3XYbsop6ZrajELSy6OEX+Gw+I+I9dFhajxHeuuI+y6v/SG4V7XiHL9+y+3+y61+L6ZIwGtGgA00WNZc58Lhexp0aNZ3T5ZW66q9nFLO/wCEG3ieChXBzmoruaM2o+lduSi7KYIZH+3kGpJIv4m91qa3UqMfLgR0tG3+rPqx5j5AaRyGqR0/LHm/TlnHMSnzyOPC69hTDbBI8Xq7fMtbIwCsyL4GmzNM6SpijaLlzgPLefkldZNQplJjvh+fPikdywzZ2OHvO0J4cV5Cy+U+p6WWo7VozxfY6iqwDK0tcPdezR3Q8x1Vmn1ltH0Pj27CGo/qNb0ngVzdmdEG/wCIf3PfYD/S2wTS8Tv7Y/QpcISayhDXUmC0Nw6MzyDhcu18bmwTEJ67UdHhfodcKKuWl+7KltBtlJM32cMbKeL9MYFyPErR03h8YPdN7n8id+uk1thwv7/8FUJWmZh4gAQB6gDrmwtEDRRudwJI6X/6XlPEZ/8AuJJHrvDuKIpjd+hBSa6YHsiTaLZuOrGdvdkA3/q6p3Sa2Wne18oT1eihqFz19xPsps65gnL94ytHTVNa7WKezb0KPDtH5Dlu6s58vQHlgQAIA9aUYOp4O0dm9X+KpACe/ESw+l2n0+i8l4nT5N/HR8np9Jq99Cb69GN6HCw2V2Y3IOqWnNtF/m4ikiqdpm1GQfhojqfeI4BaPhWi3vzZ9F0EdfqvJhsX1P8AscrJXpTzx4gD0IAvPZfiUMFQC4DO7QOO8eA5LG8WrsnDK6LsbPhvlOLh/wCTO31VaXC915tscrpUXghwR5g4+XqosYnLa0iu7Tn2z2UrfcZZ8vX4W/dNUPy4ux9eiLKq97zIZ0lMI2XtuFglpS3MsnPdJRRQ+0XE/ZR+zB78nybxK1/CqPMs3PohbxPVKmnbHq+Dl69MeUM28lxklnGDsHY3s2Q11VJHYi7I7jVx+J3Th6rzfi2o3S8uL+5sUryatrWG+vvg6XV00cTTLUPDGjUlxAWQq5MnG+UnsrRXn7Z0uvsg54GgIFgT1KvWlmvq4Lo6W6fcRV+NyVANzlbusDzVqioPgfq0sK17s53tHhUmr2tLgPetv6ra0moh9MmZmu0s8ZgslTctYwGeWXTh4gAQAIA7rszGG0EQH6AV4vVvOok/k9jp1iEV8I8nboPNQQybKSPiozZYjdhcI9pK39bQ7zYf/Zdm8xXwVWva1I4CvcHhgQAIA9sgDofYliQjrjC492Zun+dmo+WZY/jFW6pT9n+49o5vEofGf0L7tbizaOKaQ+8Sco4kncFiael32KCNneq4eZLokcFrKl0j3PebucblewrgoRUY9EectslZNyl1ZoUysEACAM43EEEGxGoPJcaTWGSi2nldTtOwG0n4qDI8/mR6O8RwK8l4hpPIs46Poen0t6vr3d11L5Qx2gkdy73oFmld0s3RiVnC6Q3Lne885ndSrbJ54XRGnJqMcIbYzI2GLM82a0F7ugUIQcpKK6sTqnmTkz582ixN1TO+V2lzZo/S0bgvaaShU1KC/jPP62522tv8fYh0sOYq6ctqKqK98sDvZzZ19XUxwM+I94/pYPed6fMhKX6pVVub/H3HFpsPL6H0pPJT4bSBztGRtDWN4udbQDmSvPQpb9cuW+n+/sjq36m3av8A8RxvHcamr5wZToScrPhjaN9hztxTsYquLl39zbpohWlCKI1XU5bNaLaeihXXu9TGZTxwibhTDlIO/Qqm5rOUSj0wxlDII5BcXa4cd3IqhrdHjsD4ZlX7HUNT3suR28lhtfyVlXiGoqWE8r5Eb9FXY8yj+VwSsG2RoIAR7MPJ0Jf3jbz3KF2vvsfMv04Ix0kK16I/ryVXbTYeniD5YiWNAzW4eS0dF4nbKShLkWu8PplB2L0tfoc0K9CeeBAHddkznoISNe4vGaxbdRJfJ6/TzTrg/hE/8GbAkbhbz3n6pfcMqaybo6awUW8g7MvCEcmKNirKZl/6jntPQhoHzITdVLnTOXtgq1VizGHvn+xxKRtiRyXsU8o8dJYbRiukQQBnE+xvv8Oa41lEoS2vJa8Nw58BgxCnu6Nj2ueB70dj3wfC11l2XqzdprOJY4+fY1lpVHbqKeY913S6Mn9rdc99S1t/y8okb4l3FV+D1xVbl3zgj4pKUdsO2ChrZMkAEZOpZAhcycxg8XQPUAOtk8RfBUsezW5yuH6mneElrqY20tS/A/4fZKFyx36n0pgcgfD4PFrHxC8c1jJo6pONqfsR4cMIky20+yiXS1SdeTmnbVjhErKVmjAA5/7uQ6cVu+D6dNO19eiEbrXXXGP/AMuX9jmlZB3Q8dCtuufO0X1NPpViNeHus8KVqzEp0sttiO+djOABkb6pw70pys8I28upv8l57Uz825V9l+4/rJqK2r7h2q1eedsN/wCkwPDfF5IJ8gB6qVzat46Lj/I74TWlS592zn+FwnNK88AGj/Uf4au3yW2MV/MD9ae5tmOIxHPbkAu0y9J2a5HGBm5F+n8JTUFsfcZ1tJcFp6t8EvCeHk61lESiqHNIB1toeisnFMislgDNxHHVKHdxz7tTxd12U4Ols7/EbgPqt3wbTp5tf2RieL3bIquPflnP6emfIbMa5x5AErdnZGCzJ4MKFU5vEVkvuyfZpLMQ+oBa3fkHvHqeCx9V4sl6aeX7mrT4dGHqvf4/2dswrBxTwtY1ga1ujWhYFm9vfPuWzujKW2PT9jTPRkm5HlZVDELklhCfamtbSROe7TRW01Oyaii6qxNOb6I4hh+ISVFdA4k3MrAPDvg/ZeqspjTppJez/Yx46mV+qi/kRVA7zup+qeh9KM+z6392alIgegIDAIA6F2R1t5JqZ2rHtzAHdcaH5WWH4zVxGxdehteFWvEo+3P+yf2rbPvyQzsF2sYWP8ACLHpvVPhGpjGTrl1fQs8Rqdsd8f8Ax6/ZnLl6IwSy7BinNUxs+5xyi+7Md11neI+b5LcOxqeGupT9XXsdcxfs+o52GzQx3BzdCCvPU6++p8PPwP2+XZxOP+zmOMdm9ZCT7MCVvAt0d6FbtPi1M/q4Zn2eGz61tNfoxIzZesLg32ElzzGnqmnrtOlneihaDUN42nRNjOz90bhJPbNvtyWHrfEvNW2HQ2NNpoaZbm8yOlucGZWt0sskkk55bHlJV3YSd4CnGS2vJm204mku5899rsTjWl1rjI36leg8IkvKa+SzX1yai0uiEez7RK10Z4fQ7kxq262pIu8OxbB1y7G6LZ9weAOJDR1JsFB6xOOSUfDtksn0rgEDYY4om7mMa0eQXn6rG7dz9xLULc2yodoVCxk0tU4Xdlaxt9wAH/JTN8pSvda6ZNPw2aVK+M/uU/Dqe7SRufIPMBt/uoWzw/sjWihdWG8r+qYhxBFUn6idh4AIVFpOJbRDnaDxSOcMi5bZYEuI0ZHeA1G8cwr65royb90NMHnEkVjvYfkdyqsjiRTLiWfcr+O7PRyTmWU6OAAHgB/N05Rq5wr2QIS09dj3SQ4wtsFMAI4x1sEtZOdjzJljp4wuF8DFm1Lg8NbYc7IVcsZF56WpvD5LZDiXtI23NiFyc3JJPsZktN5c3hcCvFMf9kLM7zuZ90fyoKORmrR7+ZcI492lbU/iCIgbkau5dFveF6RxfmS/BR4hfCqHk1/kQdn0Gevg5NJef9IP8p3xKW3TS+eBDw6O69fGf2IU+C1D5X5InEZna203lWx1VUYLdJdAs0d07JbYvqxhSbFznWSzRy4pezxSpcR5GqvCLHzN4ImL4e2HRWae52chqtPCmOEJCnkY7OgdkOHudO+b4WjL5lYnjNq2qH5NnwutqMrH9jp22MWbDn8yHsHV2g+qxdLxbF/I7luc4+6/4PnFzSDY8F7VPJ5ppp4ZlHIWkOG8EEdQbrkkmsM7GTi012PpfC6wuZGT8cbXedgvCzWJNHqJwysmurqcrjquIurrzEwgruKGiUqcjGmnBF1wVsg08EaVxLroLopKJNiqLMI5rgtKvMsnNu1eje0x1Me9uh0uLeI4hbHhc4tuqXRkb3ONanDrH9hbsjXUlS4AtEU9tW/A/wAW/wAKWupvpXXMffuvuNaPW1XdFiXdf6LJQ4M41Ubn2Iacw36W3fZIO9eW4obvacHI6RQy3kaFTV9a+5g3RxW2V7thjIpg4bnEMPhc/wACy02k9Sp+/wDgl4ZP0ygVXZ+K1PETwY5/zLW/IBJal/1ZI3IP0r9CtvaS4nxTyeFgi+pMpLhVWcnYlooqyzARvbqfEcUhKPqJzgmNJIg9udvmodCiM3B7ZECkp/Zy6e68Eev/ADZTct0ScuY5XYMTpc8Z5sNx04orltYd/uanw90H9t/khS5LkyqU9V+ZfxWlKHpE1LMjotECGN8QD6hZbfJGeGzn/aRtSIrwRG8h94/pH8rW8N0TtfmT6fuKazWKiGyP1P8Ascpe8kknUnevSpJLCPOyk28s6P2SYA90jqlwswMcG+JJAJ+SwvGNTHHlLr1Zs+HUutea+/CLVSEvceAud3VY88JHoUQdsMbio2AEZpXDut+58ExotJPUS9ku4lqtbCiOX1fRHJK+vfM4ued/DgF6mqmNccRPMX6id0syNdJTOke2Ngu5xAHmpWTUIuUuiK663ZNQj1Z37ZvCG0VM1nG2p5k714zU3u6xzZ6mutRSrj0Q2xqlM+GzMb7wBc3qN3zXKJqM032YvPjUY91g41j+zZmjbV04uHi72jeyQaPHkQVv6bWeXLybO3R/HYV1Oj85eZX17opj2EEg6ELWTT5RjNOLwz6Ion2ipjziA/8AELxFv1y+56+pZi19hNtXXFhjt8Xd81dpq1POexJvYkgp6uwa1QlDPIyuEPKao0VDRVOGWTqc3XBaawez6FAQ5NOJ0DaiF0bhe4U65uElJEeE8PozmGAbOPpq8Bw7uoBW1qtYrtNhdSrTaTyb3NdMHS8LicLudzIbzt4rDljsOXyT4Q6weW8wXYPDTM/VQxUxzjNEyohfDILtdcdORHim3bhfkzKZOuakig12GmCF0Y+FrY2nmANT6g+qX3brNzPSU2KeMfJU/wANZN78lzQzw/DS7W2iostO8R6jePD2hrzcAZTfwFlTubaIytSwsEXZ+uMZa1xDmEhhINxZxsD5G3kSrbIpsjfXuhldUWHE6TLryIKoFdPbuI0zNT4hBfF8fY0iG7QOoRkm5YZzuKEtkIPAkehWxKWYFEY4kdGNc2KmMrzZrI8xPQLKjBzntXVsjbiLy/ufPOI1ZllfIfjcXa+J0Xtqa/Lgo+x5e6zzLHP3I4CsKj6B7NIMuHEHexuU9Sb/AHXjte918pI9FHMY1QZhgsdnPv8ACXX8iVTPnBpzl6Ti+1eKGpqpZCdMxazwa3QW+vmvW6OlVUxj+p5TWXeba32XCFCaFTonZHg4fI+ocL5O43qRcn6LD8ZvaSqXflmz4XUlGVr+yOlVxLj4BefRuVJRQ8wU3Bbwc0hEepnatYal7Mq1FQfhaqRm+Cc5iODJN1x4HcfJNTn5laz1X7FqT+uPf9yNtR2eQVQJZ+VLwI3E/uHJXaXX2UvHVewtfXXcvUsP3RLpqaSKkp2Si0kQEbuV29248DvStzjK2Tj0Y9peOH7IXYpAJI8x/wAN2YfRFUnGWF3HJJPGRNBP3kzKPBHPI/w2fMUpZHBLqOGy2sqilxySpZMwugpjHa8GdI9cI2xNktGxxuRqpZIRtklgylbZuiici8y5McFDhMLjS3zXTuradJZKp9reanLkyK1krGNi5t/e9VmzpOFkSwYWC653D5lTdjxgcnYkuAr3Oc/2TO61vvn7IikllnILjeyl7e7XRsidR0xzOd3ZXjc1vFoPEncVs+G6CTkrbFwuhj+Ia1LMI9f2/wCSl7NY5JBK1oJdG4hrmE6WJtdvIhams0sLYN9GujEtFrbKZpdYvqv9H0jize55BeRZo6Z+sVsbe3guDreDdFDw8VxlcplEx6j9nUyD91/VaFUs1l0HuSkSNvHkYQ+3ExA9M4UvDUv/AFSz8/sxLxJtVy/ndHFWtJNhqV6tvC5POJNvCLns3srlY6qqRlijGex3uI3AeJNh5rI1Wt3Pyqur4NnS6JVrzLf0Ov7H0rosOu/R8pMhHIuOa3zWFqpJzeOnT9OBjl3RT7Ln7vkS49KaeCteN4a4t6uGnzKnp4eZbCPyhu6zbTu+P8HBV7I8kAQB2fseaPwbj+930C8v4v8A9x+Eb+h/7eP3ZaZPdd1H1WWaq+pE/CZ8rr+BQuGLaqG6OBXj0jvb07QP6jiD4AC9/kr6l6ZN9jkHhFsfRFsYfe9rA8+qhse3cIRuUrHEh4hSCeMt3O4dRuuhF1VjqnnsVialIgeCLEh2nRRT9aNXdmXBRDNZau3JFywWXZnvEDn/AAkdQuSW7EcjCqqcptyVMY5J5RIpKm4UZRwRccjOnF1AXs4J0TSgVk0ZzNXTkWSaWE3abcVLBTZNYaG1VHfL5/ZWWRwkI1yxkq1Qc8h5X+iofU2q/RBGYjy8NBd3oEYIuW44NtHtTWSPkjfeEXOZguHaniV6rSaGiKU16vkzdXrr8uv6f3Kxl0WlkzMcZGuyNH7atpY/1TR36BwJ+QKo1U9tM38MnQs2L+dOT6Xx02b/AHwXjmbei5kV9tVkewncQb9CQuJGjOG6LSLFBGA4E7t/XkuYMycm44RSttYLTNf+pv0TND4aHqH6Psa5KP8AGUE1OPec3u/5mkOb8wu1WeTepkdVWpxw+6wY7KdncNK0OltJMd5O5vg0K/V6+y54XC9hPTVwpXpWX7k3GqH8TNHANIY3B7wPjeNwPgPqqKp+XFyXV8DWMrdL7/6LTiQDWMYNwalpFGn9U5S+Sh9rs3sqN1t8zmM9NT8gtHwqG7UJ+2WQ1VuNM1+Dh69UYAAIA7b2RwFuHvcfikdbpoF5bxaSeo/CN7RLFUF92WiGEua8DfvHks5GlOajJNkyhpnDeLLmCi62L6EmopY88b3kC1wPP/pX1xTzliU7pqOIobipEjXNbuAXG9ywuiKPLdbUpdWLWvylVjjW5CrF7F7gNxF/UKMuo7psqCbORVps8t5Ej0K3K1mOQsfqwWfZmpyyReL2j1IH3SF0M5LZP+m/sOdqqB4ke5g0aC53QEbvX5KmmS6MhXPNaYtwyqUrYF8WXDChmG5KNCupeBzHTrqRnysM5odF3ByM+SNR4q8yxx2Fnm1revyClW5OSS7ltulgqpT9iw1J7pPIFNTw4/bJlV/Vj7FfEISODV3swyLh3JQ+0/ZJk0LqhgtLGL6fG0bwVp+G6t1WKD+l/wBvkr1FSvh/9l0/0ctwTCDPBK5o1a5v0K3NTqFVbFPuKaTT+dTL7li7K8If/wDKQFwsGOefMRut9VRrtRGVGF3x+5yvTShuk10ydm2qltp4Fecf1Gn4fHhsrxZmcwfs+7VxdGaXQtOGvDmFnFguOn/C51MnUJxlv7Mr+11MXxxkbw7IfPcrKXhjFEsZX5J+BYYIGD9R1J+wXbJZZTOxz+xPqJMkb5DwGnVQSyyMeZKJTNlcW/EVM7W7owPUk/wmtRS64RfuX+apbl7YLRik+bL4CySfJ3TV7cirtAwT8XROaPeb329QnNHd5NqkKSrVilW+589S0rmuLSCCNF6yNkWsoxZVSi8NDPBsBkmcAAbJbUauNaG9Po5TfJ33B8MFLQRx+Fz1K8tfY7JuT7mrWl521dEMsBAJUIndblIa4oQ0+SstWJCOnzJCmspxK3faxBv0UIsbi9r5Qzw0saCG/p+4U4yST+wtqN0mm/cU4lUWuqh7T15EUNQ6R+gJ4aIkjQcYwjgqGNbNVBle5sZtmJG7UHVaNGqhGCi2UTipvKZDpoZmPjuxws9nA/qCs3VyzhnJ7lHodexintLIebfuFlWLEmhPS2ZrivkRYHsoA90rvcveNvXffwHBWTucopFt2pUHtj1LFI7IQ0Jf7C8VvWWSo5wdFNFEoNG14uLBTwQXD5IdNA2C8jrGQAhv7c2/zUVLY8rqMWTd+IR+n9ybQVHtInc7FW0vMWhe6vy7UJ/bpcf2G6FyCuaNWKwh0b28wR6hSjw8kqH6kUXs82cMUVSHjQzkN8Who/krQ1+o82UGvYNOv/TuUfdt/gs+C4WyKpY4CxufmEmrJPhl+okpUywSdqt58godzmg+gTwPs6/JpQPTRIwfEMs7CdzjkP8Aq0+tl3GCjU1qdLX5/Qc4lGMxadx16EG4XFw8idPqhkzjdcBdZFrae49B+Q0cCbn+/NTxhZOaSSdzyUnYLBzBV1n6XZC3obpnU3+bVX8ZJTq8uU8d2i311MT7oukcFlNqXUm0QD2WPJSQvdmE8lTxXYWOSTPl3lNQ1NkFhMtVlU+ZdRzguzDIrWbbyVUpSm+TlmqjFYiNMcg7jWjgqprkq0c/U5M9wGky947grKo85ZzW3buEQNoa32h7h90+q5OW6WRjR0+XH1GrC6wO0Kr6Msvqwso3QuMb5GcMji3poR9EdCEsWQjL5QprXl7mtHxmyEPVJQi2+w7hp2RNDWi33UWZ0pyseWYPnCiSVbM6WlY5wefdbqfG3BWQXOWRstlGO1dWMIAJpddwBcf4VsVvlz9xWeaa+BiGBx03KMY+ZLCFMuK5K5XP/NI4318FS008M1qV/STF9NiF3G3Oy70Gp0Lai1RPEbLu98j0V6koR+f2MWUXZPEehXq2qzEm+4j5pc1aatqSGeAutpwIVtMsSEtas8kavgyOI9Oi5OOGXU2b4pmmGTVQLJxJEzgQulUU0yVTUgZEBzu49SuspstcrG/wL5o7ODgdQb+ij0GoyzHa+5r2lAdlcNxAKlLrkloOMxfYqpls4DnceoKmlwaMjTK/KWkcHNPzCnFZIvoXfEXd4Hx+qoZmUL0tEek7ji08Dp0O5dyW2eqO4dVkjSxoO4g/ZWuXpRn1RkptoVUtM2PM4fF9BuVbHLLHNpMZ4Y8OcFOrmSQpqE4xE2C1egUOjH9TXnkscUgKsUjJlFo2Go5odmeqI+WLcXxGJgu5pdbx0XG4t8Ia01FkujwU3GtsHvGRlmN5Df6q6NbkuR6vTwreerIFBi4OhKjOpoZUkx5RObmDgqGE1mOBzKBI0ke81rgPEEblzqIxbreH0bKrRVrS5pv7pDv5UtrSNOzDWEWfFJQFWzO00WxMyoBK6oj7hhEirxcNAY3UngFPDwUQoTllj7Zj3ZCd/dB8L3NlOp+mX4RneI/VFLpybJ68iVrBoAQSq4vlEYadOpzYn2rkyPdIN7hbq4f2FZZHdLKHPD23XtfYWbMUfs/zZTfiG/uPPooWyi3wXaiU5R2LuScZxJxBLdTyVa5fJLT6dRXQj4bd7H8y2/mNVNrsTseGn8jPCam1lBcC+pryOKjLM39wVre7qZ8M0y+BK+jlB0F1DaaKuraJ1NSO+JGBey6P/iTJZ73C5kXjDHItncuDcERpn5o7croLoR22Z9yo4ocrr8nA/NMVc8DkjPLmewc3NHq4LiCXEWW+uJLwB4fJUiFPEMs2V0XdbL+nuu6HcfX6oRCmfqdfv0NUz3Sexa0+8CT0za/ILvwTilXvk+3+gxSqDNBw0R1YUV7vUzXgdYY3Znbj8lJPa8ktVT5kcIr+CV+g1U7Y4Yy0pRLhRVdwq0Zt1WGSJZ0MqjAqe2FZZispjmZoUx2wZzesqytWECqcyNT4iQd6slTlFcbS3bP4ze9zoFnainHQcrmpIuWC1t43ycGg/wB/RJuLTKr4qTjH3E2I4Z+Z+Ii90/1Gjgf1D7q6FmY7WTWU8M92kxQtjhtvcwX8tFyupSk8hW9m77iKmxkA9/d4K6WnePSWq1P6hrBjkHwkD6peVFndE8xfcuGxdSHwOeDfNIf/ABaAhxcFtZk+INStWOy/yRGVF6mQ/pdb0ChjA1t/oJG7FZM7DYXsb+KHLsQ08NklkrVTX20uuxhk0cJCx+InNoVb5XB1T5LDhs5DgDvI1VDRVclJEqQ5HnkdR5rjIRW+Bt/GFhzDdxQQ8lTW1jCDGWEb13cKS0cl0MpcTBBIXMnI6Vp8kRlSTquF7qS4Mah19Qg7WscMhGTeujO0QYwy4d0V1T5RZLoSNnWZ5Y/294+Q0+a7JYyV3yxWyy/jWCQtdoTuP2VDQr5UnBNDSJ0b2ujebB4LT58eqISSfIlOM4tSj1RDgpjAxofYvDclxusOI671OXDL9/ndOnUVV7wSSVxD1SxHAhr8W1sOivhVnk65YK9hFdbRNXV9yNcy14fi1tCUlKt9ickpdSfLiwtvUNrIKqKK7jlcJBlumKoNPJN4xgqlbT2T9c8i04rAjmhcXWbxT0ZJLLEZRk3wMG1nsgGA9fEpd173uYzvUFtOjTzGmwyC+j6hwf4hmrh/tHqs2VWbGSrnvtz2jx+TVhOL5fEcVTOocaUlhmW1dI57GviFwxouwe8A7vXA4+9uUtPNKWJFGGkc/qKkWK1YweReU1g1YS5znOPwtBJPjwClekkvdhp5OTfwde7N5P8A6Lf/ANJD8yFkav8A6j/BVcsyz/OpXpMYyVEzb/4jr+qk6W4Jj8JLGCXNjBYQ4ag71Sqsl2I45PHiGo1Byu8P4Qt0DpnBg0cR9o4k21GbnwKJWyksHFz0NjnWOZpB581D4ZLBOrXF8WdoLi3eBvt4BcSyyqDUJNPuQsLZVP1ETg3m/uAeqnKMV3CV9a6s8r6BxOndd+03HpZRjJLqWxllZRNbliYATe24X1J5uUHyyGHJ8fqetqO7c8UYO7OQbWW4owDrTMZJmu42KDsYuIkr36lp3kK+C7kmNtkqYsYXO3n6Dcu3PngRteWoi/F5bygeN1ytcMa6JIs+GuLoWl2/X0B0VEo4YpY8T4GE8JlhP6mC48QN7fTVTityF4TVV3w/5kqk7s7HniAfkuR+pGs1hYFmymBvdJ7aUjK33Rrqefkmrro7dsRWxOHUo9LIQVpTSKoNjiGocQlXFF+5nsdW+9rocECkyDXSm6trisEJtmh8xcLFTUUnwRcm1yR2d1pcN50Vj5eGVLhZQvjZnlYDuc5oPQkApjpB4Fs5mdM7WJC10bBo1jixo4BrY2WCzNP6rZZGKvTTFrvyVPB6hxexpOjnNaehcAVZdBJNl8JvBbzWv9vJu0e5vk02HyAWe4LahiHTBJqcCppu++JuY7yLi/Wx1XIaiyCwmQlVBy5RWNorRN9nG1rG8gLX6pvT5sluk8s5biEcRLh2ZvJo2/5pP9yX1v8A1n+BOX0pnONq5i2vnAPxA+rWrU00VLTxz/OTk5tWcfH7DTDJi9lna2SdsVGXA9VJtFywilbHHmaNTvJ3pGyTbLGsvAo2iqXWtdWURTZKXC4GmwWCRzxullL3FpsG5rM05gan1Vl7w8IztRqJ1tKPct9HZrsrWho5AWSeSm3Ljlsh4/UOFwDYDghjGiri1llUdUuN9VLajUwiBVTFWwiiMnwbGVDvZb9yNq3HM8EN9W/mrdiK9zNH4x996k64nVNjKA+1bd+9u48VT9MsInL6clspBaHTkqZ9RFczEFFCJKqztQATbnY8VbnFfBfY8FvoRmyg7rnd4XVKQld6c4JtNIWmS3C1vPQqSeMsXsipKOfkqsEYLpG8C9w8sxUH1Nhv0J/AxnAYyzdAFFi8PVLL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xISEhQTEhQWFBUVGBcTFRgVFQ8VFBQVFBQWGBYYFBQYHCggGBolGxQUITEhJSkrLi4uFx8zODMsNygtLisBCgoKDg0OGxAQGywkICQvLCwvLCwsLCwsLCwsLCwsLCwsLCwsLCwsLCwsLCwsLCwsLCwsLCwsLCwsLCwsLCwsLP/AABEIAMQBAAMBEQACEQEDEQH/xAAcAAACAgMBAQAAAAAAAAAAAAAABQQGAgMHAQj/xAA+EAABAwIDBQUGBQIGAgMAAAABAAIDBBEFEiEGMUFRcQciYYGREzJCobHBFCNSYtEz8ENygrLh8aLiFSRz/8QAGgEAAgMBAQAAAAAAAAAAAAAAAAQCAwUBBv/EADURAAICAQMCBQMDBAEDBQAAAAABAgMRBBIhMUEFEyJRYTJxgZGx8COhwdHhMzRCFCRSYvH/2gAMAwEAAhEDEQA/AOGoAEACABAAgAQAIAEACABAAgAQAIAEACABAAgAQAIAEACABAAgAQAIAEACABAAgAQAIAEACABAAgAQAIAEACABAAgAQAIAEACABAAgAQAIAEACABAAgAQAIAEACABAAgAQAIAEACABAAgAQAIAEACABAAgAQAIAEACABAAgAQAIAEACABAAgAQAIAEACABAAgAQAIAEACABAAgAQAIAEACABAAgAQAIA9AQdR65tlxPJ2UcGK6RBAAgAQAIAEAZNauNklHKMV0iCABAAgAQAIAEACABAAgAQAIAEACABAAgAQAIAEACABAAgAQBnGNQuPoSgsyQzqqL8vMlYW+vBqX6b+lvFKbMkEACABAAgAQBMoorteeQVNksNDWnhujJ+xEIVotg8XTgIAEACABAAgAQAIAEACABAAgAQAIAEACABAAgAQB7ZAHiABADDB6QyP04JfUWKER3Q0O2z7Fmx2k9nTLM0tm+43ddHbpmUpbZ5U8QAIAEACABAFgoKXJRSzH4niNvjYa29Vn22btTGtdllmrp47NHOx9+BNNHYDxF07GWWIWQ2xRoUykEACABAAgAQAIAEACABAAgAQAIAEACABAAgAQBIpoM3qAq5z2l9NPmGyeGxsoxlkttqw8EZzLKxMWlDARxlxAG8rraSyzkYuTwjpOy2BiNguO87Urzet1Tslx0PXaHSqmvHcw7RLNha0KXhXNmSrxaWKMHNl6M8oCABAAgAQBJw+ifNI2KMZnPIaB1+yrtsjXBzl0RZVXKyajHuXPbyBsP4XDotTG0GS3GR/P5nzWT4e3N2amffp9kauq+mGnh/P51K9tFThj8o+EAegTmknvjk54lWoNJdhInjHBAAgAQAIAEACABAHrQg6ja6nda4Fx9OqhvXQsdMsZS4NRaQpZK2mup4unAQAIAEACABAAgB1g8N2PPiElqJepI2PD6/RJntTB3refquQn6Sy2r14ImKwFmTxF/mrqJ7siWuqde35Qy2SoMz87hoEtr7cR2os8Nq3T3M6Zhjbm/Abl5u3jg9TDoUvtHqwXBi2fCK8JyMXxmxKKiUVbh50EACABAEiio5JXiOJpe92gDRclQssjXHdJ4ROFcpy2xXJ2PZbZePCoHVVTYzZb+DOTW+PivMazVz1dirh0/nLNvS0Rqj893/hfzkpGDZqmskqZNbEvPU+6PJaOpap06qj34J6KvztS7X0Qr2pfd58dUzoViJT4s+SvrQMQ9sgAsgDxAAgAQAIAEAegoAZROzM0NiP71SsliXJpwlvr4eGaW0xJ7wI8RqFY54XBQqXKWJLHyOWbLGwdnBB/vyST8QWcYNCPhKxnOSJX4A5mrTcfPoVbVrFLhlN/hjjzBid7CDYp1NMy5RcXhgxl0N4CMcmC6RBAHoQBa9mog5rm8wD/AH6rJ1ssNM9J4altaGMtBd7dOFktG7EWPypTkjZtPgd4InDeHhvkQf4XNFqsWyT9hTxShSqjjqmS8Hw3K0NA6n7KrUX7nllmj02yKLRO9tPCXu0sFnRi7Z4Q/KaisvscaxrEDPK553X06L1+mpVVaieO1mod9rl27EBXioIA9sgC3bHdnlZiBDmN9nDxleCG2/YN7vp4pHUa6urhcv2X+X2L4UvrLhf3/COz4FsxR4WzJCPaTO96R1i7/geAXm9Xq53S9T/HZGppqG16ViP92c37RMefUTewYTkYbWHxP4krR8O06hDzZdX+xbfnPlRN+HYZ+Hp7H3nd538Ja6/zrc9ka+noVNW3v3KFtG+8hC3tGvQed8VlmzAoThlEikizGyrsltGdPV5jwPqLZ8ytIb7wGiQs1irkm+htQ8NVlbXcr9TTPjcWPBDhvBWhCyM47ovgwLaZ1TcJLkDTm10b1nBLyJbdzNKmUm+kopJTaNhdzsNB1O4KudsIfU8FldU7PpWTCeLIcp1I32Uoy3LJycNrwalIgZMeRuXGkyUZOPQY4bixidcjMOI8EvdplYuB3T66Vb9Syi6Qahr4/wCnIMwHLWxCxJcNxl1R6OpqSUo9GNqfCw4EO62Ssr2nwMKCxyc1xqMtle1wsQ4i3mvS6aSdaaPKa5YtaZrwmAveR+0kqV89sckdBW52NfBAV4kCABAD3ZzEMkrb7tx6FIaynfB4Nbw/U7ZpM6Y3DwXNcNxAXm/Nwmj1GF1MMV7+SMcDm+wVlT2JyEZR82XPRDfDMPEbM79ANdUtZNyfAw5Y9KOZ7e7TfiHmKM/lt0NviP8AC9D4ZovLj5k+rMDxLW7v6UOncp61zGPEAbqSmfK9scbS97jla1ouSTyUZzjCLlJ4SJQi5PEep3XYbsop6ZrajELSy6OEX+Gw+I+I9dFhajxHeuuI+y6v/SG4V7XiHL9+y+3+y61+L6ZIwGtGgA00WNZc58Lhexp0aNZ3T5ZW66q9nFLO/wCEG3ieChXBzmoruaM2o+lduSi7KYIZH+3kGpJIv4m91qa3UqMfLgR0tG3+rPqx5j5AaRyGqR0/LHm/TlnHMSnzyOPC69hTDbBI8Xq7fMtbIwCsyL4GmzNM6SpijaLlzgPLefkldZNQplJjvh+fPikdywzZ2OHvO0J4cV5Cy+U+p6WWo7VozxfY6iqwDK0tcPdezR3Q8x1Vmn1ltH0Pj27CGo/qNb0ngVzdmdEG/wCIf3PfYD/S2wTS8Tv7Y/QpcISayhDXUmC0Nw6MzyDhcu18bmwTEJ67UdHhfodcKKuWl+7KltBtlJM32cMbKeL9MYFyPErR03h8YPdN7n8id+uk1thwv7/8FUJWmZh4gAQB6gDrmwtEDRRudwJI6X/6XlPEZ/8AuJJHrvDuKIpjd+hBSa6YHsiTaLZuOrGdvdkA3/q6p3Sa2Wne18oT1eihqFz19xPsps65gnL94ytHTVNa7WKezb0KPDtH5Dlu6s58vQHlgQAIA9aUYOp4O0dm9X+KpACe/ESw+l2n0+i8l4nT5N/HR8np9Jq99Cb69GN6HCw2V2Y3IOqWnNtF/m4ikiqdpm1GQfhojqfeI4BaPhWi3vzZ9F0EdfqvJhsX1P8AscrJXpTzx4gD0IAvPZfiUMFQC4DO7QOO8eA5LG8WrsnDK6LsbPhvlOLh/wCTO31VaXC915tscrpUXghwR5g4+XqosYnLa0iu7Tn2z2UrfcZZ8vX4W/dNUPy4ux9eiLKq97zIZ0lMI2XtuFglpS3MsnPdJRRQ+0XE/ZR+zB78nybxK1/CqPMs3PohbxPVKmnbHq+Dl69MeUM28lxklnGDsHY3s2Q11VJHYi7I7jVx+J3Th6rzfi2o3S8uL+5sUryatrWG+vvg6XV00cTTLUPDGjUlxAWQq5MnG+UnsrRXn7Z0uvsg54GgIFgT1KvWlmvq4Lo6W6fcRV+NyVANzlbusDzVqioPgfq0sK17s53tHhUmr2tLgPetv6ra0moh9MmZmu0s8ZgslTctYwGeWXTh4gAQAIA7rszGG0EQH6AV4vVvOok/k9jp1iEV8I8nboPNQQybKSPiozZYjdhcI9pK39bQ7zYf/Zdm8xXwVWva1I4CvcHhgQAIA9sgDofYliQjrjC492Zun+dmo+WZY/jFW6pT9n+49o5vEofGf0L7tbizaOKaQ+8Sco4kncFiael32KCNneq4eZLokcFrKl0j3PebucblewrgoRUY9EectslZNyl1ZoUysEACAM43EEEGxGoPJcaTWGSi2nldTtOwG0n4qDI8/mR6O8RwK8l4hpPIs46Poen0t6vr3d11L5Qx2gkdy73oFmld0s3RiVnC6Q3Lne885ndSrbJ54XRGnJqMcIbYzI2GLM82a0F7ugUIQcpKK6sTqnmTkz582ixN1TO+V2lzZo/S0bgvaaShU1KC/jPP62522tv8fYh0sOYq6ctqKqK98sDvZzZ19XUxwM+I94/pYPed6fMhKX6pVVub/H3HFpsPL6H0pPJT4bSBztGRtDWN4udbQDmSvPQpb9cuW+n+/sjq36m3av8A8RxvHcamr5wZToScrPhjaN9hztxTsYquLl39zbpohWlCKI1XU5bNaLaeihXXu9TGZTxwibhTDlIO/Qqm5rOUSj0wxlDII5BcXa4cd3IqhrdHjsD4ZlX7HUNT3suR28lhtfyVlXiGoqWE8r5Eb9FXY8yj+VwSsG2RoIAR7MPJ0Jf3jbz3KF2vvsfMv04Ix0kK16I/ryVXbTYeniD5YiWNAzW4eS0dF4nbKShLkWu8PplB2L0tfoc0K9CeeBAHddkznoISNe4vGaxbdRJfJ6/TzTrg/hE/8GbAkbhbz3n6pfcMqaybo6awUW8g7MvCEcmKNirKZl/6jntPQhoHzITdVLnTOXtgq1VizGHvn+xxKRtiRyXsU8o8dJYbRiukQQBnE+xvv8Oa41lEoS2vJa8Nw58BgxCnu6Nj2ueB70dj3wfC11l2XqzdprOJY4+fY1lpVHbqKeY913S6Mn9rdc99S1t/y8okb4l3FV+D1xVbl3zgj4pKUdsO2ChrZMkAEZOpZAhcycxg8XQPUAOtk8RfBUsezW5yuH6mneElrqY20tS/A/4fZKFyx36n0pgcgfD4PFrHxC8c1jJo6pONqfsR4cMIky20+yiXS1SdeTmnbVjhErKVmjAA5/7uQ6cVu+D6dNO19eiEbrXXXGP/AMuX9jmlZB3Q8dCtuufO0X1NPpViNeHus8KVqzEp0sttiO+djOABkb6pw70pys8I28upv8l57Uz825V9l+4/rJqK2r7h2q1eedsN/wCkwPDfF5IJ8gB6qVzat46Lj/I74TWlS592zn+FwnNK88AGj/Uf4au3yW2MV/MD9ae5tmOIxHPbkAu0y9J2a5HGBm5F+n8JTUFsfcZ1tJcFp6t8EvCeHk61lESiqHNIB1toeisnFMislgDNxHHVKHdxz7tTxd12U4Ols7/EbgPqt3wbTp5tf2RieL3bIquPflnP6emfIbMa5x5AErdnZGCzJ4MKFU5vEVkvuyfZpLMQ+oBa3fkHvHqeCx9V4sl6aeX7mrT4dGHqvf4/2dswrBxTwtY1ga1ujWhYFm9vfPuWzujKW2PT9jTPRkm5HlZVDELklhCfamtbSROe7TRW01Oyaii6qxNOb6I4hh+ISVFdA4k3MrAPDvg/ZeqspjTppJez/Yx46mV+qi/kRVA7zup+qeh9KM+z6392alIgegIDAIA6F2R1t5JqZ2rHtzAHdcaH5WWH4zVxGxdehteFWvEo+3P+yf2rbPvyQzsF2sYWP8ACLHpvVPhGpjGTrl1fQs8Rqdsd8f8Ax6/ZnLl6IwSy7BinNUxs+5xyi+7Md11neI+b5LcOxqeGupT9XXsdcxfs+o52GzQx3BzdCCvPU6++p8PPwP2+XZxOP+zmOMdm9ZCT7MCVvAt0d6FbtPi1M/q4Zn2eGz61tNfoxIzZesLg32ElzzGnqmnrtOlneihaDUN42nRNjOz90bhJPbNvtyWHrfEvNW2HQ2NNpoaZbm8yOlucGZWt0sskkk55bHlJV3YSd4CnGS2vJm204mku5899rsTjWl1rjI36leg8IkvKa+SzX1yai0uiEez7RK10Z4fQ7kxq262pIu8OxbB1y7G6LZ9weAOJDR1JsFB6xOOSUfDtksn0rgEDYY4om7mMa0eQXn6rG7dz9xLULc2yodoVCxk0tU4Xdlaxt9wAH/JTN8pSvda6ZNPw2aVK+M/uU/Dqe7SRufIPMBt/uoWzw/sjWihdWG8r+qYhxBFUn6idh4AIVFpOJbRDnaDxSOcMi5bZYEuI0ZHeA1G8cwr65royb90NMHnEkVjvYfkdyqsjiRTLiWfcr+O7PRyTmWU6OAAHgB/N05Rq5wr2QIS09dj3SQ4wtsFMAI4x1sEtZOdjzJljp4wuF8DFm1Lg8NbYc7IVcsZF56WpvD5LZDiXtI23NiFyc3JJPsZktN5c3hcCvFMf9kLM7zuZ90fyoKORmrR7+ZcI492lbU/iCIgbkau5dFveF6RxfmS/BR4hfCqHk1/kQdn0Gevg5NJef9IP8p3xKW3TS+eBDw6O69fGf2IU+C1D5X5InEZna203lWx1VUYLdJdAs0d07JbYvqxhSbFznWSzRy4pezxSpcR5GqvCLHzN4ImL4e2HRWae52chqtPCmOEJCnkY7OgdkOHudO+b4WjL5lYnjNq2qH5NnwutqMrH9jp22MWbDn8yHsHV2g+qxdLxbF/I7luc4+6/4PnFzSDY8F7VPJ5ppp4ZlHIWkOG8EEdQbrkkmsM7GTi012PpfC6wuZGT8cbXedgvCzWJNHqJwysmurqcrjquIurrzEwgruKGiUqcjGmnBF1wVsg08EaVxLroLopKJNiqLMI5rgtKvMsnNu1eje0x1Me9uh0uLeI4hbHhc4tuqXRkb3ONanDrH9hbsjXUlS4AtEU9tW/A/wAW/wAKWupvpXXMffuvuNaPW1XdFiXdf6LJQ4M41Ubn2Iacw36W3fZIO9eW4obvacHI6RQy3kaFTV9a+5g3RxW2V7thjIpg4bnEMPhc/wACy02k9Sp+/wDgl4ZP0ygVXZ+K1PETwY5/zLW/IBJal/1ZI3IP0r9CtvaS4nxTyeFgi+pMpLhVWcnYlooqyzARvbqfEcUhKPqJzgmNJIg9udvmodCiM3B7ZECkp/Zy6e68Eev/ADZTct0ScuY5XYMTpc8Z5sNx04orltYd/uanw90H9t/khS5LkyqU9V+ZfxWlKHpE1LMjotECGN8QD6hZbfJGeGzn/aRtSIrwRG8h94/pH8rW8N0TtfmT6fuKazWKiGyP1P8Ascpe8kknUnevSpJLCPOyk28s6P2SYA90jqlwswMcG+JJAJ+SwvGNTHHlLr1Zs+HUutea+/CLVSEvceAud3VY88JHoUQdsMbio2AEZpXDut+58ExotJPUS9ku4lqtbCiOX1fRHJK+vfM4ued/DgF6mqmNccRPMX6id0syNdJTOke2Ngu5xAHmpWTUIuUuiK663ZNQj1Z37ZvCG0VM1nG2p5k714zU3u6xzZ6mutRSrj0Q2xqlM+GzMb7wBc3qN3zXKJqM032YvPjUY91g41j+zZmjbV04uHi72jeyQaPHkQVv6bWeXLybO3R/HYV1Oj85eZX17opj2EEg6ELWTT5RjNOLwz6Ion2ipjziA/8AELxFv1y+56+pZi19hNtXXFhjt8Xd81dpq1POexJvYkgp6uwa1QlDPIyuEPKao0VDRVOGWTqc3XBaawez6FAQ5NOJ0DaiF0bhe4U65uElJEeE8PozmGAbOPpq8Bw7uoBW1qtYrtNhdSrTaTyb3NdMHS8LicLudzIbzt4rDljsOXyT4Q6weW8wXYPDTM/VQxUxzjNEyohfDILtdcdORHim3bhfkzKZOuakig12GmCF0Y+FrY2nmANT6g+qX3brNzPSU2KeMfJU/wANZN78lzQzw/DS7W2iostO8R6jePD2hrzcAZTfwFlTubaIytSwsEXZ+uMZa1xDmEhhINxZxsD5G3kSrbIpsjfXuhldUWHE6TLryIKoFdPbuI0zNT4hBfF8fY0iG7QOoRkm5YZzuKEtkIPAkehWxKWYFEY4kdGNc2KmMrzZrI8xPQLKjBzntXVsjbiLy/ufPOI1ZllfIfjcXa+J0Xtqa/Lgo+x5e6zzLHP3I4CsKj6B7NIMuHEHexuU9Sb/AHXjte918pI9FHMY1QZhgsdnPv8ACXX8iVTPnBpzl6Ti+1eKGpqpZCdMxazwa3QW+vmvW6OlVUxj+p5TWXeba32XCFCaFTonZHg4fI+ocL5O43qRcn6LD8ZvaSqXflmz4XUlGVr+yOlVxLj4BefRuVJRQ8wU3Bbwc0hEepnatYal7Mq1FQfhaqRm+Cc5iODJN1x4HcfJNTn5laz1X7FqT+uPf9yNtR2eQVQJZ+VLwI3E/uHJXaXX2UvHVewtfXXcvUsP3RLpqaSKkp2Si0kQEbuV29248DvStzjK2Tj0Y9peOH7IXYpAJI8x/wAN2YfRFUnGWF3HJJPGRNBP3kzKPBHPI/w2fMUpZHBLqOGy2sqilxySpZMwugpjHa8GdI9cI2xNktGxxuRqpZIRtklgylbZuiici8y5McFDhMLjS3zXTuradJZKp9reanLkyK1krGNi5t/e9VmzpOFkSwYWC653D5lTdjxgcnYkuAr3Oc/2TO61vvn7IikllnILjeyl7e7XRsidR0xzOd3ZXjc1vFoPEncVs+G6CTkrbFwuhj+Ia1LMI9f2/wCSl7NY5JBK1oJdG4hrmE6WJtdvIhams0sLYN9GujEtFrbKZpdYvqv9H0jize55BeRZo6Z+sVsbe3guDreDdFDw8VxlcplEx6j9nUyD91/VaFUs1l0HuSkSNvHkYQ+3ExA9M4UvDUv/AFSz8/sxLxJtVy/ndHFWtJNhqV6tvC5POJNvCLns3srlY6qqRlijGex3uI3AeJNh5rI1Wt3Pyqur4NnS6JVrzLf0Ov7H0rosOu/R8pMhHIuOa3zWFqpJzeOnT9OBjl3RT7Ln7vkS49KaeCteN4a4t6uGnzKnp4eZbCPyhu6zbTu+P8HBV7I8kAQB2fseaPwbj+930C8v4v8A9x+Eb+h/7eP3ZaZPdd1H1WWaq+pE/CZ8rr+BQuGLaqG6OBXj0jvb07QP6jiD4AC9/kr6l6ZN9jkHhFsfRFsYfe9rA8+qhse3cIRuUrHEh4hSCeMt3O4dRuuhF1VjqnnsVialIgeCLEh2nRRT9aNXdmXBRDNZau3JFywWXZnvEDn/AAkdQuSW7EcjCqqcptyVMY5J5RIpKm4UZRwRccjOnF1AXs4J0TSgVk0ZzNXTkWSaWE3abcVLBTZNYaG1VHfL5/ZWWRwkI1yxkq1Qc8h5X+iofU2q/RBGYjy8NBd3oEYIuW44NtHtTWSPkjfeEXOZguHaniV6rSaGiKU16vkzdXrr8uv6f3Kxl0WlkzMcZGuyNH7atpY/1TR36BwJ+QKo1U9tM38MnQs2L+dOT6Xx02b/AHwXjmbei5kV9tVkewncQb9CQuJGjOG6LSLFBGA4E7t/XkuYMycm44RSttYLTNf+pv0TND4aHqH6Psa5KP8AGUE1OPec3u/5mkOb8wu1WeTepkdVWpxw+6wY7KdncNK0OltJMd5O5vg0K/V6+y54XC9hPTVwpXpWX7k3GqH8TNHANIY3B7wPjeNwPgPqqKp+XFyXV8DWMrdL7/6LTiQDWMYNwalpFGn9U5S+Sh9rs3sqN1t8zmM9NT8gtHwqG7UJ+2WQ1VuNM1+Dh69UYAAIA7b2RwFuHvcfikdbpoF5bxaSeo/CN7RLFUF92WiGEua8DfvHks5GlOajJNkyhpnDeLLmCi62L6EmopY88b3kC1wPP/pX1xTzliU7pqOIobipEjXNbuAXG9ywuiKPLdbUpdWLWvylVjjW5CrF7F7gNxF/UKMuo7psqCbORVps8t5Ej0K3K1mOQsfqwWfZmpyyReL2j1IH3SF0M5LZP+m/sOdqqB4ke5g0aC53QEbvX5KmmS6MhXPNaYtwyqUrYF8WXDChmG5KNCupeBzHTrqRnysM5odF3ByM+SNR4q8yxx2Fnm1revyClW5OSS7ltulgqpT9iw1J7pPIFNTw4/bJlV/Vj7FfEISODV3swyLh3JQ+0/ZJk0LqhgtLGL6fG0bwVp+G6t1WKD+l/wBvkr1FSvh/9l0/0ctwTCDPBK5o1a5v0K3NTqFVbFPuKaTT+dTL7li7K8If/wDKQFwsGOefMRut9VRrtRGVGF3x+5yvTShuk10ydm2qltp4Fecf1Gn4fHhsrxZmcwfs+7VxdGaXQtOGvDmFnFguOn/C51MnUJxlv7Mr+11MXxxkbw7IfPcrKXhjFEsZX5J+BYYIGD9R1J+wXbJZZTOxz+xPqJMkb5DwGnVQSyyMeZKJTNlcW/EVM7W7owPUk/wmtRS64RfuX+apbl7YLRik+bL4CySfJ3TV7cirtAwT8XROaPeb329QnNHd5NqkKSrVilW+589S0rmuLSCCNF6yNkWsoxZVSi8NDPBsBkmcAAbJbUauNaG9Po5TfJ33B8MFLQRx+Fz1K8tfY7JuT7mrWl521dEMsBAJUIndblIa4oQ0+SstWJCOnzJCmspxK3faxBv0UIsbi9r5Qzw0saCG/p+4U4yST+wtqN0mm/cU4lUWuqh7T15EUNQ6R+gJ4aIkjQcYwjgqGNbNVBle5sZtmJG7UHVaNGqhGCi2UTipvKZDpoZmPjuxws9nA/qCs3VyzhnJ7lHodexintLIebfuFlWLEmhPS2ZrivkRYHsoA90rvcveNvXffwHBWTucopFt2pUHtj1LFI7IQ0Jf7C8VvWWSo5wdFNFEoNG14uLBTwQXD5IdNA2C8jrGQAhv7c2/zUVLY8rqMWTd+IR+n9ybQVHtInc7FW0vMWhe6vy7UJ/bpcf2G6FyCuaNWKwh0b28wR6hSjw8kqH6kUXs82cMUVSHjQzkN8Who/krQ1+o82UGvYNOv/TuUfdt/gs+C4WyKpY4CxufmEmrJPhl+okpUywSdqt58godzmg+gTwPs6/JpQPTRIwfEMs7CdzjkP8Aq0+tl3GCjU1qdLX5/Qc4lGMxadx16EG4XFw8idPqhkzjdcBdZFrae49B+Q0cCbn+/NTxhZOaSSdzyUnYLBzBV1n6XZC3obpnU3+bVX8ZJTq8uU8d2i311MT7oukcFlNqXUm0QD2WPJSQvdmE8lTxXYWOSTPl3lNQ1NkFhMtVlU+ZdRzguzDIrWbbyVUpSm+TlmqjFYiNMcg7jWjgqprkq0c/U5M9wGky947grKo85ZzW3buEQNoa32h7h90+q5OW6WRjR0+XH1GrC6wO0Kr6Msvqwso3QuMb5GcMji3poR9EdCEsWQjL5QprXl7mtHxmyEPVJQi2+w7hp2RNDWi33UWZ0pyseWYPnCiSVbM6WlY5wefdbqfG3BWQXOWRstlGO1dWMIAJpddwBcf4VsVvlz9xWeaa+BiGBx03KMY+ZLCFMuK5K5XP/NI4318FS008M1qV/STF9NiF3G3Oy70Gp0Lai1RPEbLu98j0V6koR+f2MWUXZPEehXq2qzEm+4j5pc1aatqSGeAutpwIVtMsSEtas8kavgyOI9Oi5OOGXU2b4pmmGTVQLJxJEzgQulUU0yVTUgZEBzu49SuspstcrG/wL5o7ODgdQb+ij0GoyzHa+5r2lAdlcNxAKlLrkloOMxfYqpls4DnceoKmlwaMjTK/KWkcHNPzCnFZIvoXfEXd4Hx+qoZmUL0tEek7ji08Dp0O5dyW2eqO4dVkjSxoO4g/ZWuXpRn1RkptoVUtM2PM4fF9BuVbHLLHNpMZ4Y8OcFOrmSQpqE4xE2C1egUOjH9TXnkscUgKsUjJlFo2Go5odmeqI+WLcXxGJgu5pdbx0XG4t8Ia01FkujwU3GtsHvGRlmN5Df6q6NbkuR6vTwreerIFBi4OhKjOpoZUkx5RObmDgqGE1mOBzKBI0ke81rgPEEblzqIxbreH0bKrRVrS5pv7pDv5UtrSNOzDWEWfFJQFWzO00WxMyoBK6oj7hhEirxcNAY3UngFPDwUQoTllj7Zj3ZCd/dB8L3NlOp+mX4RneI/VFLpybJ68iVrBoAQSq4vlEYadOpzYn2rkyPdIN7hbq4f2FZZHdLKHPD23XtfYWbMUfs/zZTfiG/uPPooWyi3wXaiU5R2LuScZxJxBLdTyVa5fJLT6dRXQj4bd7H8y2/mNVNrsTseGn8jPCam1lBcC+pryOKjLM39wVre7qZ8M0y+BK+jlB0F1DaaKuraJ1NSO+JGBey6P/iTJZ73C5kXjDHItncuDcERpn5o7croLoR22Z9yo4ocrr8nA/NMVc8DkjPLmewc3NHq4LiCXEWW+uJLwB4fJUiFPEMs2V0XdbL+nuu6HcfX6oRCmfqdfv0NUz3Sexa0+8CT0za/ILvwTilXvk+3+gxSqDNBw0R1YUV7vUzXgdYY3Znbj8lJPa8ktVT5kcIr+CV+g1U7Y4Yy0pRLhRVdwq0Zt1WGSJZ0MqjAqe2FZZispjmZoUx2wZzesqytWECqcyNT4iQd6slTlFcbS3bP4ze9zoFnainHQcrmpIuWC1t43ycGg/wB/RJuLTKr4qTjH3E2I4Z+Z+Ii90/1Gjgf1D7q6FmY7WTWU8M92kxQtjhtvcwX8tFyupSk8hW9m77iKmxkA9/d4K6WnePSWq1P6hrBjkHwkD6peVFndE8xfcuGxdSHwOeDfNIf/ABaAhxcFtZk+INStWOy/yRGVF6mQ/pdb0ChjA1t/oJG7FZM7DYXsb+KHLsQ08NklkrVTX20uuxhk0cJCx+InNoVb5XB1T5LDhs5DgDvI1VDRVclJEqQ5HnkdR5rjIRW+Bt/GFhzDdxQQ8lTW1jCDGWEb13cKS0cl0MpcTBBIXMnI6Vp8kRlSTquF7qS4Mah19Qg7WscMhGTeujO0QYwy4d0V1T5RZLoSNnWZ5Y/294+Q0+a7JYyV3yxWyy/jWCQtdoTuP2VDQr5UnBNDSJ0b2ujebB4LT58eqISSfIlOM4tSj1RDgpjAxofYvDclxusOI671OXDL9/ndOnUVV7wSSVxD1SxHAhr8W1sOivhVnk65YK9hFdbRNXV9yNcy14fi1tCUlKt9ickpdSfLiwtvUNrIKqKK7jlcJBlumKoNPJN4xgqlbT2T9c8i04rAjmhcXWbxT0ZJLLEZRk3wMG1nsgGA9fEpd173uYzvUFtOjTzGmwyC+j6hwf4hmrh/tHqs2VWbGSrnvtz2jx+TVhOL5fEcVTOocaUlhmW1dI57GviFwxouwe8A7vXA4+9uUtPNKWJFGGkc/qKkWK1YweReU1g1YS5znOPwtBJPjwClekkvdhp5OTfwde7N5P8A6Lf/ANJD8yFkav8A6j/BVcsyz/OpXpMYyVEzb/4jr+qk6W4Jj8JLGCXNjBYQ4ag71Sqsl2I45PHiGo1Byu8P4Qt0DpnBg0cR9o4k21GbnwKJWyksHFz0NjnWOZpB581D4ZLBOrXF8WdoLi3eBvt4BcSyyqDUJNPuQsLZVP1ETg3m/uAeqnKMV3CV9a6s8r6BxOndd+03HpZRjJLqWxllZRNbliYATe24X1J5uUHyyGHJ8fqetqO7c8UYO7OQbWW4owDrTMZJmu42KDsYuIkr36lp3kK+C7kmNtkqYsYXO3n6Dcu3PngRteWoi/F5bygeN1ytcMa6JIs+GuLoWl2/X0B0VEo4YpY8T4GE8JlhP6mC48QN7fTVTityF4TVV3w/5kqk7s7HniAfkuR+pGs1hYFmymBvdJ7aUjK33Rrqefkmrro7dsRWxOHUo9LIQVpTSKoNjiGocQlXFF+5nsdW+9rocECkyDXSm6trisEJtmh8xcLFTUUnwRcm1yR2d1pcN50Vj5eGVLhZQvjZnlYDuc5oPQkApjpB4Fs5mdM7WJC10bBo1jixo4BrY2WCzNP6rZZGKvTTFrvyVPB6hxexpOjnNaehcAVZdBJNl8JvBbzWv9vJu0e5vk02HyAWe4LahiHTBJqcCppu++JuY7yLi/Wx1XIaiyCwmQlVBy5RWNorRN9nG1rG8gLX6pvT5sluk8s5biEcRLh2ZvJo2/5pP9yX1v8A1n+BOX0pnONq5i2vnAPxA+rWrU00VLTxz/OTk5tWcfH7DTDJi9lna2SdsVGXA9VJtFywilbHHmaNTvJ3pGyTbLGsvAo2iqXWtdWURTZKXC4GmwWCRzxullL3FpsG5rM05gan1Vl7w8IztRqJ1tKPct9HZrsrWho5AWSeSm3Ljlsh4/UOFwDYDghjGiri1llUdUuN9VLajUwiBVTFWwiiMnwbGVDvZb9yNq3HM8EN9W/mrdiK9zNH4x996k64nVNjKA+1bd+9u48VT9MsInL6clspBaHTkqZ9RFczEFFCJKqztQATbnY8VbnFfBfY8FvoRmyg7rnd4XVKQld6c4JtNIWmS3C1vPQqSeMsXsipKOfkqsEYLpG8C9w8sxUH1Nhv0J/AxnAYyzdAFFi8PVLL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descr="data:image/jpeg;base64,/9j/4AAQSkZJRgABAQAAAQABAAD/2wCEAAkGBxQQEBUUEBQUFRUUFQ8WFBUUFRQUFBUVFRQWFxQVFBQYHCggGBolHBQUITEhJSkrLi4uFx8zODMtNygtLisBCgoKDg0OGhAQGywkHyQsLCwsLCwsLCwsLCwsLCwsLCwsLCwsLCwsLCwsLCwsLCwsLCwsLCwsLCwsLCwsLCwsLP/AABEIAMIBAwMBEQACEQEDEQH/xAAcAAEAAQUBAQAAAAAAAAAAAAAAAQIEBQYHAwj/xAA9EAACAQIEAwUGBAQGAgMAAAABAgADEQQFEiEGMUETIlFhcQcygZGhsRQjQvFSwdHhFWJygpLwY8IWQ1P/xAAaAQEAAgMBAAAAAAAAAAAAAAAAAQQCAwUG/8QAMREAAgIBBAEDAgYBAwUAAAAAAAECAxEEEiExQRMiUQVhIzJxgZGh8BQz8UKxwdHh/9oADAMBAAIRAxEAPwDh0AQBAEAQBAEAQBAEAQBAEAv8sa7BfHV9pouWFuLuklmWwuqGH72/gZqlPguV04lyeOaJoRB6n53mVD3SbK+sW2CiYyWjnCAIAgCAIAgCAIAgCAIAgCAIAgCAIAgCAIAgCAIAgCAIAgCASIBlOH0DVlB8QJV1barbOh9PSdhnMZhuxrhWHK95RrnvryjqyWJmEz/erboALfKXdL+Q5WuTczFstpaKDWAU2vGRjjJTJIEAQBAEAQBAEAQBAEAQCIBMAQBAEAQBAEAQBAEAQBAEAQCZBJlOHDbEJ6j7ytrP9pl76f8A7p0XjDK71adQcmK3+VjOBpLsRlFncsjlpmo59gLX8Qf7zp6W4p6mnfEwFajsJ0Iy5ObbT7Ux2N0v5n+UbvcR6Way2qU7TYmVpQcTzmRgIAgCAIAgCAIAgCAIAgCAIAgCAIAgCAIAgCAIAgCASp8ZDJR6aL8pGcGW3PRkshNqgYc1Kk+l7GVtV+THyX9B3nyjt2Koith1PWwP0nlE8SO4atn2Xg2a21hf5H+Ylui1p4MJI0XMaGnpsT952qZ7ilfHHSMxgMlvSS495v5SnbqmpvBYrqSSRi+J8qNEkW5X+wlvRaj1CprqfbleDWyJ0ji4IggiAIAgCAIAgCAIAgCARAJgCAIAgCAIAgCAIAgCAIAgEgwSngustxJp1AfgfjNV0N8MG/TW+nYmds4ex+ukgve4+o5zyV0Ns2eli8ov8VgNasCOlx8dzNSlhkmHrZGnZhSoJGq23LwE3K6SecjCPHEUDS7EW21pf/kJMXuy/sR8FxxXkYrUi1vH6ftI0t7qksCcVJNM5Jn2E7KoFAt3QfqZ6fS2b45ODr61CaSRi5aKBEAQBAEAQBAEAQCIBMAQBAEAQBAEAQBAEAQBAEAQBAEAqUSCUdC4DzfRam/Q7X8eh/lOD9Roy98T0Gkse3Ejq+HIcAjn/bcfWcZotN4KquFAW8YIjZl4MRmWG1GmR0ZdpmnhGZlqtDXRI8bzWYbsTOTe0jKtOlx+lFB8yW/edv6Vf3EqfUKlKG74OfETunBZTJIEAQBAEAQBAEAQBAEAQBAEAQBAEAQBAEAQBAEAQCRAM3keSmurN0UjbxB5ylqdUqmo/J0tHpFNb5Gdz3KGo9m9O4NxYj6ShptSrN0ZHStqxhxOo8KY3Wg1bGyXHnYbzkWJKTwbZpuJncx2p/EfcTDBpqfuMdgqwdgPC/2kliTwsl9hV7h9Zgapv3I0X2jYPtEI/wBP0P8AeXNDZssyZTjvrwzjVf3jblcz1Uekeas4kzzmRgRAEAQBAEAQBAEAQBAEAQBAEAQBAEAQBAEAQBAJgFdLmL+IvIfRnD8yydY4PwiGidI5g/b9p5bWTk7OT09SW1YNgxWXrVp0/IrKkZuLeDb2X+FwbUj3R+3dmGckPBnMwTXRI8R/L+0zKleFM1fLqD08XZr6WCkeRA3EylJOP3LEkblRpWBHnNeClOWWajx0vc25tq+xm2nieWWocwwcMbLzrKk8tVz6T1auW1M4ktLLe0ywm8pEQBAEAQBAEAQBAEAQBAEAQBAEAQBAEAQBAEAQCYBUsglHSuAseSlreH3nnPqNe2eT0mknurTN9wCd4qeliJzcFlvBtFKgGA+EYKEptM96NC4t4TNI1Snzkt6+FUkG0ho2wseGj0R+npIMGjXuKMIH0erf9+sdFqh5TRzPO8pWnRqt11OT6Wv/AE+c6envcrIoxtilGTOcT0J5xiSQRAEAQBAEAQBAEAQBAEAQBAEAQBAEAQBAEAmABBJeZZhTVqKg6zTdZ6cHJljTVepZtOxcH5GKdEC1jqX49Z5bU3O2eT0cIquOEbxSwQDavQfKaSvK3jBncHhJshW5PCOdbaMTT0Xkzi4PDFct+DF4mtpW/wAZgXIRyyxweKBq6b78z8ZibrIrbkcR0DpRv4Sb/b+slow08uWjknGWO/JqC/vMQB4gtb/0M6egqzYmRq5qNbOdGegPPsiCCJIEAQBAEAQBAEAQBAEAQBAEAQBAEAQBAJAkASQSBIJMzw7hKprI1NTzAvbbfY/eVNXZXscZM6Giqs37kuDuHDgItq6C/wAZ5Z9nbs/Jg3HC0bj6zOKOXZPDMtSOk/KWqpqEijJZR5Zpyk6xYlkz0/ZgMdR1IbcrH+8ps6dUsPkw3DtE9s2rmAB8Re30tI7N17xEz3EOFJwrW5lTb4zOUcJNlLTz/FwcDxnDdWvUYXIPOxO3Np16tbCuC4Nt2ldj5ZrmcZPUw2ntBs99J8bWv9x850dPqYXJ7fBzNTpnTjPkxssFQiARJAgCAIAgCAIAgCAIAgCAIAgCAIAgEwCRIJEA9Kdr7yH0bIYysnYMoWmtAOgAVdJ8BcoC3y3nlbdzm0+z00MY4Ni4YzOlXb8tr2F22Yc79SN5rnVKH5iLHmPBuuBr90k9Tt5THODmXQ92C4TE8z6yISecmp1+CoY5K4C76iD0NhYX3Pwl2U43rD4aRj6M6Xu8GNRhqdf4bA+G4vKSLb6Uvk8cuwumozAc7X+fSF2bLp5hgzGZuCoHQ2HzMsamUWoqPwUNOmpZNJxmEVDUYge6R97/AElV/B2lLKTOO8f5kKtSnTW1qSsT/qcgn5KqD4Geh+mVbK2/k5P1GWZJGpWnTOYDAIkkEQBaAIAgCAIAgCAIAgCAIAgEiADIAgEiCUVGQSyAJIMjlWXmq4Bvvb5Svfdsjku6XTb3mR19sp0ZYUHUH7En7zzaufq72dzH/Sjx4AVE7VgLmmFBFjf3XPx2H1mzVt8N+TDCawb3mubLh8OlRadasrVAn5KFiDYkswNrKLWv4zVXS7E8NcFHDdm2XDMRh+MaLU2QiqKhJ0qUsbfOa3TKJadD9RNdF8uI/KYqTqQixFr3HeFr9ZCfJnOGZcrho1tM8xYdhR7wdtTEoNVyRtfe23Tym+MI7csylRBpN+Ct3zUYikyVFFBXHbB+yA0agTfbVfT4bzbW6NrU1z4K90FLGw3PE5nT7ouDqI2G/ruOXjKhqhTLOTAZlQNYV1RtzSYofP0+EiLSabLnSRwPPMI9Kpape5uRfnYMVP1Uz1OmnGUMxOPrYSjPkxxEsFHBRaSQIIItJAgACAIBEAm0AiAIAgCATAEAQBaQSTAEAQCoCQTgrQQzOC5Oq+z/AIRrVAK1QEBjcDa2m23pzIt5Tz+s1KlLZDwd2vFUczfJ0LN8CFw9S+1qdRVHTW40r8bkCc6L9xMbtzwvJr/DOE/DY+n2nuV6QVlPIuoexPzA+MserGcEmujK+L2ScOzoGMyKnUUKzVBqsAyVGU6dzawNup6TNUuO379fucyOqkm3hffKMXQ4BpUX1IQRY7EWa9jax3/6Ju1GgnHGJZ+3RvX1PK/LhmPrYdqRZdLXJY2+G1h6zmcp8nRjOM1uTOeY3HVcPWoFWILGxtZtaHYW6E3J9J0qoRnCWRJtPg3TM6xo4XtDZidPkCSeZ8NheUIR3SJ3c4Nb4T4kViwqqNrk2u299rdevLzlrUadww0YKW7g6FgUSo/aIQyOEsVNwQeolNxw8M0Tm1DHk5z7YMkFKmlQgB2q1EAHVBqfUPC5fcec6v07dGbTfBptsV1eEueDk7JtO0pHNcMLk8WEzNTSAghFJkkEWgjBMEkQQIBBgMiSQIBMAQBAEgEwSIBMAmQSTBJKwEdC9lnBj42oapA0ILKWAI1k2vY8youd+umc7WXyb9KvtnQpjGqPqT/Y7bjqJwWHp0cOy67ogLDVZf1Nz59B6zl2VxoTTacjOrOpscpL2mG4hqlKatVJstRUBNt73VnOw8SJS2t8F6jYpcLs8+I8OFo06y//AFVFBt/mIsD/ALgPnJhFtMiuz8Rwl5NzwTfiMMGTY76T4EftOvRU79NhdrpnJt/BvafQyjGDEJqVjqRilRL3s68xvNlcXZBTTeV2m88mF0PTlt8Pp/Yss2YOdS8gSCfMGxE5eplGdjlEuaZOCwzhXEGIXs6Go2ZGrC+91tWqDe/mvwtL9EGsr7HQskbBiMca2Su17tQqUSfHTrKj6OZprqUbsfJhKXuT+xj/AGZV6bJW1gFyRSGwuFZXOoH/AG2mzXwccNGNMt5nMDmX+EhHHfwVbS62u3ZXse74+8brz28eejY7ntf5kZWRjNG1e0DBU8fl9KqhVwO8jqQeYsCD62B/tN1s3XGuXnDTKej9tk62cYwWQ/iazUCVRwrspII1BATe3jtuB0N+hll6h1wViWV5+xYlVGT2SNTxuGak7I4sVJB+HhOlXNTipI5NtTrltZ4TM0kQQRJAMAiCCbwCmCAZIEAQBAAkAmCSYAtAJvBJF4GT3wuHaq6pTXUzsFVR1YmwExlJRWX0Zwi5PCN1yngpBQDYpwlatrFKlqC6LMoD1TY8ySAouTfa55c+zWOUsV9fJ0adIkszXJ1HD50crwaouHSloGlVW5eo5t3jq90DqzcyeWwvz46hylwkn5fk3y0sJyzubX9GE/8Amho0adfHtTeszs9OjROp3UbJ2hO1Jb3+AFhzk/6V227l15b+TOclCLriseDCLnGKzGuK1cstOiGqFEXuUqatqcnwJAtqO58ptshBRcYLLM6a418vjJuHHmYBMrAuQa5oEC1mupFW3lshlTSRe9rx5NaWbd3wZ7I84U5F2xLj8uorGnZXViSvcJsLi4M6dGKdPJPPbRUvrlZq9q+3Zz/2X8UPh8acNiCbu5W973IBsN+e5Fj4EzRbDZi6HT7LOoirIuDXK6Om5rQIpFaZ3Llh/wAt/vecuWEYaeeZpv4wfO/Ewdapp1AQyPWJvtfXUZgw8iDO9p5RlFSX2Nt6Zsvs8xFKtQxWFudVXB4g2I51KVmUL47avl5TGyqW/c/2K/qLbFrw+Sx9n3eGNpod1oDEofA4e4PxtVMauLlGP6mdMlXZ9ujdvZNWp4zBV8NWVStOrdfAdoWZT8w4v5CVdVBRmm+Mrv4YnZKL3R75/gt37bI6j0qqmvgKl9Sc2p6j3mTp15cjz53kZV3tlxJf2bHBWL1YGD4mylKlJcVgqwcXIWohKupsSA3VWsD67+O8aec6puua4M5pWx+Ga5lq4bE4WpSrkpjBVQ0qh9x00EMt+Qa9jY89rdZfnuqe+HMfgpZdj2Wfyak2xsZfXKKEuHhkQQRBAMAiSQQYIEAi0ASSBIAkgmQSIBIglEmAUmCAIBtHAVenSxDVawYqtKuAUIDKzIRdb/q0l7f5rSpq8uKivLRf0cM5ZvXDuJp4Rmx1WoKSVXY0lrFauMeiBtoUAldTFRcW7t+QsTStjZL2V/8ABclOOxQa5/f/AD9jX889oNVqtYUVstS9jUs1QXCjfoLBRZfnqmdP0+CScuzCzVbPakefBPCtTGVNb6gGPvEbsb8l/iJv8BuSI1OojH2RM6YuEd8ztdPL6VDDrg6agLUKdqTYlxquynxLBW8rBpz3qJRhtXl8vyasuybtfjpFvxDhqWIxuHobbGoW5bAqq2H+0t85jWmrFGPlmdLlGqVkvg0/gmmoTMcDiGdjgxiWoqXtT7hZS/Zj32uqG5uBcWt161kItPP+MxlbJbLI/bP/ACcrfFvTrJXW4YMHUn+JWuD85uhFbdhN0vfuZ9H8D8QU80wvbKAH1WqU+eh7bgeKnmJynpcTcZfPBWtbhjHWDjftXpFMyqJclQAUJ8GAbSD/AAjkJb0sYxi0vkuKbnCOfg1fhOsEx1HWxRWfSWU2K6wVvfw70uXrNbwVNPLbbj5Ng9mNUJmFShVIUVaGOoFjsAShO58L05hqEnXliLk5YS5Tz/Zsns1zoPmuIpuBTGIROzTlpekQaaDzFMv8pS1FOdOsLLN90mp99G65ji0q1Uw9Y3FZKnZeBIPuX8wVI8CD4zmR3OOfgtRXp5mv3OS8UcO1cITVw2oISpenvdDzuRadTTaiNuIWd/JhfVKH4lT4+DWqdYVKdUsoPdX1DFu6w8+fqCZe2uEkkVVNWxbfZiqpvz+f9ZZRz589nlJNZMEiAIBBggQCJJBMZJItIBMAQCYBMgyHaRgbyGa/STghyyBARm+H8yFG4RKYd7qa1Ze1WkhK3NOlYjULHvG+x2Ami6G7v+C3p2/yx4M/+NTDadCscU9tNfElWNMDcMtAiyAi2nVfxB2lRKUueorwvJfltj7M5bHC3DDYxtVTdmfUxYksQSSajnrc39bGatVq9nETOrTxisyR0PH5lSyzvgfmFAKNEncKOTsP0i438T6bc2qErDbZLdHb/J48I4lqlehiMTVBaoWqvqI0ooNZKC0x03ZvhebLXsltS4X/AHInHNTUUXyZkv8AiutGJAR2Lkfl6imlBq6nvq2n4zCClGPqfwQ681Ks0bivM+yzJcTRqXp4lDSrMCCWAApVSw6ArpPzInR0ydlLjLOUapr0ppYTT8fBheKaQOIGGRgaaK34ZgF71/dueurQB6tfqZv0v5d3nPJr1Dblta8cHQfZJh0OGXFI3ZdkHp4kLe9QoNVIkHlfXfbmV85U1UWrMyfHaDsTqUEuX/jMP7YMMrMKtM7I5pOOdtgRZuXMstvFG8DJ0Cab+5lKXsSfwcrbnedddYOa2925G0ezSon+KUBVtpqOUa//AJAVG/qRNGprU4YfRuosktzXeDL+1XK6mW5n21Fims9rTZdirj3gB6m/o1pr0vKdb8GdsswjYv0L/h/i2zUqeOANM6Hw2I2BRgSbVCNiNyL9Lb35ilfpFhuvtdovQuy1nqRufE9f8QtLsrsStVkPNW0jVpf+Iab2Nv0tvylGOe2baF6bkpdHLOIMnFClUamCpdqWpDuyAaiW220k23/YdTT3uckpdLz8mrUadQjKUO2ahWW1rzpp5OLNY7PEzI1AGCUwDAQgCARBAgESQSJAEAm0AgQBAIkkAGQSTAPehXKbrz6TGUVLs3V2uv8AKb3wzl5ajWx2OR6guKoLbvXO6rpHPTqO7WsAPK05eqn+JGmt48fodPSZVbnJZbZfZdxQcswzM6q2LxDdoqW2pU9I7LWOg3chedreN5jLTK6aS/Kv7Jst28SfJpWIzCriKjVars9R/eY7k+Q8B4AbCXtkYrCRprm5Pg2XOMydEo06fcIo4Zm8TYum3lqYm/iZSpqjJSlL5Zesk1PES5x+bJTy5qa3WsuKIY6gS35QDn/KBppD1kQobms9YMJ2bZNow+NalUy0hQNdOsrhrAFlZFRwx581BH95vqlON219M1aiuM6vUizX6+J1LTICqaYCm1gWNyyvbmTbYnyHjLihhv7lKV26Mfsb77N83/CqSGX85qt6bXGpqVNqlJlbkCGDKR5ic/V1ub/Qu0qMoJec/wDJhuKcdYPoLr21u0S40sofUpZf4gwYg8++R656SLxh+DPXNQw0agzToJHHbPbA4k0qqOvNXRh8CD/KYzipRaZnVNxmmjq/FlY5lkfaML18BVCuSDc0nOkb+V0v/p35ylp1iX9ft4LuorUJteJLP7nN8rw71KRNjUpUaiNUpBiGC1LAsB0B0qpI8vKWrGoyXhvyaaE5Qa7x4No4U4q7OqBTY02p6kp03Pdq0iT+W5Y2WoBYA8jbzvKOp03lLvtrx/8AC3TfGa9OfjrJvKZTSzan29Kpp6EW1BQgJq0ivMBg1/JlO+4M58d1L2tf58m53beO1/7OP8QZWcO55MpJAKklTyN1awuN9j8DvcTt6e3fEoaqnY8+Pgwhlo5zIBgEwSIAMEEQBAEkCQCRAIMAiAJJAEEk2kDBMAymQ0aRcvXuyoCy0lBvUIF7MeS0xbvHnbl5abnPGIfz8FjTwg3mf8GaPG1XXUJRX7RAmk7Iqi2hFUD3BbkLettjWWhhlN+C5PXYjsijWq1dqrl3JLMSWJ5kmXUklgo5cmbRwpk3auhqbUzUVSTyOkF3APK+lT8xOfqbsZS7OxRS4w3MsMxzEvVaqbd4lFS5JVEK6d/DYD/lym2uv2KKNNl22bky5pYhKmAqnswHV6StUHNi7s4ufRX9dvCQ4tWrnwRGUZV5+WYfGVQqBR13I+03VxbllmvUTjGKgj1zDL17Fa9L3O6rA8w3j5jpfxtFdr3OEuzVdQtish0VZNRrVrUqCs7A9oqjfdAbsFJte32kWuMXl9dGyhvZ+h653Rth6FXUDrasAoB20kfq5Hc8uYBHjMaH75LBs13MIMwZlo5jDf0gNnUsxxwqYE4igq3rYZ8PiVXo/ccVLW2JAF/G1+c5EPbbtfHP8nfcd9Ty8+UajwBitGKZf/0pVF5gX5HSSehAMt6+Oas/DKH0xr18PyiOKsAEqFl3VrnzBubiYaS1uOPJc+oUJctFhkfEOIwVQVMPUKkXAtYgg9COo5bGWrKIT7XJyo3yj7Xyi64nz6njCjJRWiwUCotPakzWF2RP0XN7jeY1UuDZstvUopJtmBW19xt16fWb30VY43ZfRRUNybC3kJK6MJPL4IBgjJMEkQQIAgCAIAgAQCYBF4AEAu8Xg+yAu9NiQDZG1cza1xtfr5TGMlI2TrcFzgtqa3O8yZjBJvk9xiiEKLYBiCzbhmA5Id/dvvbx3PIWxx5Zk544ieOqSY5yXmECBgapYLvuBcnzHxmue58RLlLhDmZln4pPZIlNLGmWIJIsAVZdIQC36idRubystGm25PsuS+qLCUI9GLznMfxFUvpCAhRpXkNKgbfKWq61BYObfc5susBUIwVa42NfCb+DdniLeu15rsi3Yn9n/wCDdRao14fyYiq12M3x6Kk23Jm78JZ0cItIlKdRStRWSqgqIQz33U+YnOuT9VyXg7VMVKiMH/RiMwxgp5i1UAqj1NelO7pSobsiW90WLAeG03xXqU89laX4Gox2jI+0HIfwdXs0I7JBTenY3FTttVnU/wCmmOfhI0zl1LlmGofqRUlwl4+5pstlApvJIyZrD5vUShpQgXUo+ws6WsAw6lb7HmLys6oueWdSN8lQtvjgxOHrNTcMvNTcf38pYlFSWGc2E5QmpR7RsGJq0a2pqQqaCgZwxDNTfYNf+JNR2YbgHcbb1IwlF/odf/URth7uc/1+xr5JRiOfMEHe4/71lvtHJb9ObRRexkmGeSsKDvf4THLRsUYyWclL07dZKkRKtLyUyTAGAIIIgAwCJIJkAQBJBJkAcoJ6F4BNoGCktGCGyBJIK12kGa45K8RXLnvG9gAPIDYASIxSJssc3yUry+MkhdFEkxL/ACfDmtVWlqsGNzc2UBQSWPoLn0vNVr2xyWNMlKaTfBbYi2s2G19plD8qyY3JKx4No4cy9cSoVWpq6JUcmqzBVCnn3QeZYcxKF7lGTfj7HWolD0o+ZfB7HBJjMYlMk6UIVmA0A0x3nYnoPet6+MwjOVNTa8k31Rusy/BYZ5nRq0zSViaIqs1JCSSiqOzTny7oG0s0wlHGe/P6lS+cXF4NbJls53R7Lp7M7HVq59LW5GY87jbFR9Nvzk9cvx5p1FcolULt2dUXpsLEWYAjx+ghxWCIWPp9fBc5HmCUGqmpTFTtKTU1Db6SXU6h52Ui/mfGYWwlKOFwbtPOuFmZ5LOq6o4alqGynvWuGt3gLH3b3t5TNLKxI1SkoT3QPGs+o32+EmK2rBjbPfLczzmRqJWQyUVFYJaZTBBMEkEQQRJIJkEkQBJIEAkGQSiYAgEEQCYJEAm8ApYwQ2RJIJYyCWRJIPbDVCpuOdj9RaYSWVg3UzcJbkUVHJJJmSWEYTk5NtmVyTFMmpVYIHp1EY2B7rDfbr+xle5Lh4Oho8zi4ZSLzDN2FBnDjW1WnTt+vSgNRz5DV2Q/aYySm8NGe51LvJg7C19+XLzljkotRfJ5GSaWEe1/PnJayTGTj0FMBMpMGIDQMj0gEiCSYBTeCADAJgEQBAAgESSCIBMAmQBeCRaATBIgCATA4EAptBAaAyJJBVIJKTJIKxIMketWuzWudgLDyFyT9ST8Zioo2SskzxmRqF4JyUSTEmCSq8gENzgPsQBAF4AJgNgQBAFoBEECAJIEEkiQAIBMEkGCGVdJBJEkAQBBAEEkmAykc4IKhBkhBBBgEmAyIAEEFBkkAQCoSCRAD84D7JgEGASYBEAQCYJBgFMEEwCDJ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895" y="2468431"/>
            <a:ext cx="1603817" cy="120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5643" y="2443040"/>
            <a:ext cx="1495357" cy="112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54" y="2029700"/>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7924" y="1428772"/>
            <a:ext cx="7975751" cy="400110"/>
          </a:xfrm>
          <a:prstGeom prst="rect">
            <a:avLst/>
          </a:prstGeom>
          <a:noFill/>
        </p:spPr>
        <p:txBody>
          <a:bodyPr wrap="square" rtlCol="0">
            <a:spAutoFit/>
          </a:bodyPr>
          <a:lstStyle/>
          <a:p>
            <a:r>
              <a:rPr lang="en-US" sz="2000" dirty="0" smtClean="0">
                <a:latin typeface="+mj-lt"/>
              </a:rPr>
              <a:t>The </a:t>
            </a:r>
            <a:r>
              <a:rPr lang="en-US" sz="2000" dirty="0">
                <a:latin typeface="+mj-lt"/>
              </a:rPr>
              <a:t>r</a:t>
            </a:r>
            <a:r>
              <a:rPr lang="en-US" sz="2000" dirty="0" smtClean="0">
                <a:latin typeface="+mj-lt"/>
              </a:rPr>
              <a:t>enewable energy </a:t>
            </a:r>
            <a:r>
              <a:rPr lang="en-US" sz="2000" dirty="0">
                <a:latin typeface="+mj-lt"/>
              </a:rPr>
              <a:t>t</a:t>
            </a:r>
            <a:r>
              <a:rPr lang="en-US" sz="2000" dirty="0" smtClean="0">
                <a:latin typeface="+mj-lt"/>
              </a:rPr>
              <a:t>ransition includes heat</a:t>
            </a:r>
            <a:r>
              <a:rPr lang="en-US" sz="2000" dirty="0">
                <a:latin typeface="+mj-lt"/>
              </a:rPr>
              <a:t>, light, &amp; mobility</a:t>
            </a:r>
          </a:p>
        </p:txBody>
      </p:sp>
      <p:pic>
        <p:nvPicPr>
          <p:cNvPr id="7170" name="Picture 2" descr="http://greenacton.org/images/earthatnig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163045"/>
            <a:ext cx="2743200" cy="11521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24200" y="5315189"/>
            <a:ext cx="3140603" cy="553998"/>
          </a:xfrm>
          <a:prstGeom prst="rect">
            <a:avLst/>
          </a:prstGeom>
          <a:noFill/>
        </p:spPr>
        <p:txBody>
          <a:bodyPr wrap="none" rtlCol="0">
            <a:spAutoFit/>
          </a:bodyPr>
          <a:lstStyle/>
          <a:p>
            <a:r>
              <a:rPr lang="en-US" dirty="0" err="1" smtClean="0"/>
              <a:t>earthatnight</a:t>
            </a:r>
            <a:endParaRPr lang="en-US" dirty="0" smtClean="0"/>
          </a:p>
          <a:p>
            <a:r>
              <a:rPr lang="en-US" sz="1200" dirty="0"/>
              <a:t>http://greenacton.org/outdoorlighting.htm</a:t>
            </a:r>
          </a:p>
        </p:txBody>
      </p:sp>
      <p:sp>
        <p:nvSpPr>
          <p:cNvPr id="9" name="TextBox 8"/>
          <p:cNvSpPr txBox="1"/>
          <p:nvPr/>
        </p:nvSpPr>
        <p:spPr>
          <a:xfrm>
            <a:off x="1582158" y="3641358"/>
            <a:ext cx="894797" cy="369332"/>
          </a:xfrm>
          <a:prstGeom prst="rect">
            <a:avLst/>
          </a:prstGeom>
          <a:noFill/>
        </p:spPr>
        <p:txBody>
          <a:bodyPr wrap="none" rtlCol="0">
            <a:spAutoFit/>
          </a:bodyPr>
          <a:lstStyle/>
          <a:p>
            <a:r>
              <a:rPr lang="en-US" b="1" dirty="0" smtClean="0">
                <a:solidFill>
                  <a:srgbClr val="C00000"/>
                </a:solidFill>
              </a:rPr>
              <a:t>HEAT</a:t>
            </a:r>
            <a:endParaRPr lang="en-US" b="1" dirty="0">
              <a:solidFill>
                <a:srgbClr val="C00000"/>
              </a:solidFill>
            </a:endParaRPr>
          </a:p>
        </p:txBody>
      </p:sp>
      <p:sp>
        <p:nvSpPr>
          <p:cNvPr id="17" name="TextBox 16"/>
          <p:cNvSpPr txBox="1"/>
          <p:nvPr/>
        </p:nvSpPr>
        <p:spPr>
          <a:xfrm>
            <a:off x="3510130" y="3624052"/>
            <a:ext cx="1882247" cy="369332"/>
          </a:xfrm>
          <a:prstGeom prst="rect">
            <a:avLst/>
          </a:prstGeom>
          <a:noFill/>
        </p:spPr>
        <p:txBody>
          <a:bodyPr wrap="none" rtlCol="0">
            <a:spAutoFit/>
          </a:bodyPr>
          <a:lstStyle/>
          <a:p>
            <a:r>
              <a:rPr lang="en-US" b="1" dirty="0" smtClean="0">
                <a:solidFill>
                  <a:srgbClr val="C00000"/>
                </a:solidFill>
              </a:rPr>
              <a:t>ELECTRICITY</a:t>
            </a:r>
            <a:endParaRPr lang="en-US" b="1" dirty="0">
              <a:solidFill>
                <a:srgbClr val="C00000"/>
              </a:solidFill>
            </a:endParaRPr>
          </a:p>
        </p:txBody>
      </p:sp>
      <p:sp>
        <p:nvSpPr>
          <p:cNvPr id="18" name="TextBox 17"/>
          <p:cNvSpPr txBox="1"/>
          <p:nvPr/>
        </p:nvSpPr>
        <p:spPr>
          <a:xfrm>
            <a:off x="6119541" y="3549025"/>
            <a:ext cx="1739579" cy="369332"/>
          </a:xfrm>
          <a:prstGeom prst="rect">
            <a:avLst/>
          </a:prstGeom>
          <a:noFill/>
        </p:spPr>
        <p:txBody>
          <a:bodyPr wrap="none" rtlCol="0">
            <a:spAutoFit/>
          </a:bodyPr>
          <a:lstStyle/>
          <a:p>
            <a:r>
              <a:rPr lang="en-US" b="1" dirty="0" smtClean="0">
                <a:solidFill>
                  <a:srgbClr val="C00000"/>
                </a:solidFill>
              </a:rPr>
              <a:t>TRANSPORT</a:t>
            </a:r>
            <a:endParaRPr lang="en-US" b="1" dirty="0">
              <a:solidFill>
                <a:srgbClr val="C00000"/>
              </a:solidFill>
            </a:endParaRPr>
          </a:p>
        </p:txBody>
      </p:sp>
    </p:spTree>
    <p:extLst>
      <p:ext uri="{BB962C8B-B14F-4D97-AF65-F5344CB8AC3E}">
        <p14:creationId xmlns:p14="http://schemas.microsoft.com/office/powerpoint/2010/main" val="24448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6388282"/>
            <a:ext cx="4267200" cy="762000"/>
          </a:xfrm>
        </p:spPr>
        <p:txBody>
          <a:bodyPr>
            <a:normAutofit/>
          </a:bodyPr>
          <a:lstStyle/>
          <a:p>
            <a:pPr>
              <a:buNone/>
            </a:pPr>
            <a:r>
              <a:rPr lang="en-US" sz="1200" dirty="0" smtClean="0"/>
              <a:t>Hopewell Township, NJ three days after the storm. The </a:t>
            </a:r>
            <a:r>
              <a:rPr lang="en-US" sz="1200" dirty="0" err="1" smtClean="0"/>
              <a:t>Trentonian</a:t>
            </a:r>
            <a:r>
              <a:rPr lang="en-US" sz="1200" dirty="0" smtClean="0"/>
              <a:t>, Jackie </a:t>
            </a:r>
            <a:r>
              <a:rPr lang="en-US" sz="1200" dirty="0" err="1" smtClean="0"/>
              <a:t>Schear</a:t>
            </a:r>
            <a:r>
              <a:rPr lang="en-US" sz="1200" dirty="0" smtClean="0"/>
              <a:t>/AP Photo. </a:t>
            </a:r>
            <a:endParaRPr lang="en-US" sz="1200" dirty="0"/>
          </a:p>
        </p:txBody>
      </p:sp>
      <p:pic>
        <p:nvPicPr>
          <p:cNvPr id="37890" name="Picture 2" descr="Sandy's Swath of Destruction"/>
          <p:cNvPicPr>
            <a:picLocks noChangeAspect="1" noChangeArrowheads="1"/>
          </p:cNvPicPr>
          <p:nvPr/>
        </p:nvPicPr>
        <p:blipFill>
          <a:blip r:embed="rId2" cstate="print"/>
          <a:srcRect/>
          <a:stretch>
            <a:fillRect/>
          </a:stretch>
        </p:blipFill>
        <p:spPr bwMode="auto">
          <a:xfrm>
            <a:off x="303054" y="1921770"/>
            <a:ext cx="1981200" cy="2689709"/>
          </a:xfrm>
          <a:prstGeom prst="rect">
            <a:avLst/>
          </a:prstGeom>
          <a:noFill/>
        </p:spPr>
      </p:pic>
      <p:pic>
        <p:nvPicPr>
          <p:cNvPr id="37892" name="Picture 4" descr="Sandy's Wide Swath of Destruction"/>
          <p:cNvPicPr>
            <a:picLocks noChangeAspect="1" noChangeArrowheads="1"/>
          </p:cNvPicPr>
          <p:nvPr/>
        </p:nvPicPr>
        <p:blipFill>
          <a:blip r:embed="rId3" cstate="print"/>
          <a:srcRect t="4954" b="3406"/>
          <a:stretch>
            <a:fillRect/>
          </a:stretch>
        </p:blipFill>
        <p:spPr bwMode="auto">
          <a:xfrm>
            <a:off x="5309419" y="3867225"/>
            <a:ext cx="3490452" cy="2475814"/>
          </a:xfrm>
          <a:prstGeom prst="rect">
            <a:avLst/>
          </a:prstGeom>
          <a:noFill/>
        </p:spPr>
      </p:pic>
      <p:sp>
        <p:nvSpPr>
          <p:cNvPr id="8" name="Title 1"/>
          <p:cNvSpPr txBox="1">
            <a:spLocks/>
          </p:cNvSpPr>
          <p:nvPr/>
        </p:nvSpPr>
        <p:spPr>
          <a:xfrm>
            <a:off x="4844845" y="2206573"/>
            <a:ext cx="4419600" cy="1219200"/>
          </a:xfrm>
          <a:prstGeom prst="rect">
            <a:avLst/>
          </a:prstGeom>
        </p:spPr>
        <p:txBody>
          <a:bodyPr vert="horz" anchor="ctr">
            <a:normAutofit fontScale="85000" lnSpcReduction="20000"/>
          </a:bodyPr>
          <a:lstStyle/>
          <a:p>
            <a:pPr lvl="1">
              <a:lnSpc>
                <a:spcPct val="110000"/>
              </a:lnSpc>
            </a:pPr>
            <a:r>
              <a:rPr lang="en-US" sz="2400" b="1" dirty="0" smtClean="0">
                <a:solidFill>
                  <a:srgbClr val="89377D"/>
                </a:solidFill>
                <a:latin typeface="+mj-lt"/>
              </a:rPr>
              <a:t>Electricity infrastructure damage </a:t>
            </a:r>
          </a:p>
          <a:p>
            <a:pPr lvl="1">
              <a:lnSpc>
                <a:spcPct val="110000"/>
              </a:lnSpc>
            </a:pPr>
            <a:r>
              <a:rPr lang="en-US" sz="2400" b="1" dirty="0" smtClean="0">
                <a:solidFill>
                  <a:srgbClr val="89377D"/>
                </a:solidFill>
                <a:latin typeface="+mj-lt"/>
              </a:rPr>
              <a:t>8.6 million customers lost power</a:t>
            </a:r>
          </a:p>
        </p:txBody>
      </p:sp>
      <p:sp>
        <p:nvSpPr>
          <p:cNvPr id="9" name="Title 1"/>
          <p:cNvSpPr txBox="1">
            <a:spLocks/>
          </p:cNvSpPr>
          <p:nvPr/>
        </p:nvSpPr>
        <p:spPr>
          <a:xfrm>
            <a:off x="457200" y="5105132"/>
            <a:ext cx="10210800" cy="946855"/>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000" b="1" dirty="0" smtClean="0">
                <a:solidFill>
                  <a:srgbClr val="7030A0"/>
                </a:solidFill>
              </a:rPr>
              <a:t>Highlighted increasing reliance on </a:t>
            </a:r>
          </a:p>
          <a:p>
            <a:r>
              <a:rPr lang="en-US" sz="2000" b="1" dirty="0" smtClean="0">
                <a:solidFill>
                  <a:srgbClr val="7030A0"/>
                </a:solidFill>
              </a:rPr>
              <a:t>electricity for basic needs: </a:t>
            </a:r>
          </a:p>
          <a:p>
            <a:r>
              <a:rPr lang="en-US" sz="2000" b="1" dirty="0" smtClean="0">
                <a:solidFill>
                  <a:srgbClr val="7030A0"/>
                </a:solidFill>
              </a:rPr>
              <a:t>communication, food, etc. </a:t>
            </a:r>
            <a:endParaRPr lang="en-US" sz="2000" b="1" dirty="0">
              <a:solidFill>
                <a:srgbClr val="7030A0"/>
              </a:solidFill>
            </a:endParaRPr>
          </a:p>
        </p:txBody>
      </p:sp>
      <p:sp>
        <p:nvSpPr>
          <p:cNvPr id="11" name="Content Placeholder 2"/>
          <p:cNvSpPr txBox="1">
            <a:spLocks/>
          </p:cNvSpPr>
          <p:nvPr/>
        </p:nvSpPr>
        <p:spPr>
          <a:xfrm>
            <a:off x="2476500" y="4001879"/>
            <a:ext cx="5105400" cy="609600"/>
          </a:xfrm>
          <a:prstGeom prst="rect">
            <a:avLst/>
          </a:prstGeom>
        </p:spPr>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Georgia"/>
              <a:buNone/>
            </a:pPr>
            <a:r>
              <a:rPr lang="en-US" sz="1400" dirty="0" smtClean="0"/>
              <a:t>Hoboken, NJ.  Charging </a:t>
            </a:r>
          </a:p>
          <a:p>
            <a:pPr>
              <a:buFont typeface="Georgia"/>
              <a:buNone/>
            </a:pPr>
            <a:r>
              <a:rPr lang="en-US" sz="1400" dirty="0" smtClean="0"/>
              <a:t>electronic devices </a:t>
            </a:r>
          </a:p>
          <a:p>
            <a:pPr>
              <a:buFont typeface="Georgia"/>
              <a:buNone/>
            </a:pPr>
            <a:r>
              <a:rPr lang="en-US" sz="1400" dirty="0" smtClean="0"/>
              <a:t>(Jeff </a:t>
            </a:r>
            <a:r>
              <a:rPr lang="en-US" sz="1400" dirty="0" err="1" smtClean="0"/>
              <a:t>Zelevansky</a:t>
            </a:r>
            <a:r>
              <a:rPr lang="en-US" sz="1400" dirty="0" smtClean="0"/>
              <a:t>/Getty Images)</a:t>
            </a:r>
            <a:endParaRPr lang="en-US" sz="1400" dirty="0"/>
          </a:p>
        </p:txBody>
      </p:sp>
      <p:pic>
        <p:nvPicPr>
          <p:cNvPr id="12" name="Picture 8" descr="Assessing Sandy's Destruction"/>
          <p:cNvPicPr>
            <a:picLocks noChangeAspect="1" noChangeArrowheads="1"/>
          </p:cNvPicPr>
          <p:nvPr/>
        </p:nvPicPr>
        <p:blipFill>
          <a:blip r:embed="rId4" cstate="print"/>
          <a:srcRect/>
          <a:stretch>
            <a:fillRect/>
          </a:stretch>
        </p:blipFill>
        <p:spPr bwMode="auto">
          <a:xfrm>
            <a:off x="2590800" y="1979876"/>
            <a:ext cx="2438400" cy="1887349"/>
          </a:xfrm>
          <a:prstGeom prst="rect">
            <a:avLst/>
          </a:prstGeom>
          <a:noFill/>
        </p:spPr>
      </p:pic>
      <p:sp>
        <p:nvSpPr>
          <p:cNvPr id="14" name="Title 1"/>
          <p:cNvSpPr txBox="1">
            <a:spLocks/>
          </p:cNvSpPr>
          <p:nvPr/>
        </p:nvSpPr>
        <p:spPr>
          <a:xfrm>
            <a:off x="74454" y="625023"/>
            <a:ext cx="8840946" cy="1066800"/>
          </a:xfrm>
          <a:prstGeom prst="rect">
            <a:avLst/>
          </a:prstGeom>
        </p:spPr>
        <p:txBody>
          <a:bodyPr vert="horz" anchor="ctr">
            <a:normAutofit fontScale="6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000" dirty="0" smtClean="0">
                <a:solidFill>
                  <a:schemeClr val="accent2">
                    <a:lumMod val="75000"/>
                  </a:schemeClr>
                </a:solidFill>
              </a:rPr>
              <a:t>Energy transition for climate mitigation – but also for climate resilience</a:t>
            </a:r>
            <a:endParaRPr lang="en-US" sz="3000" dirty="0">
              <a:solidFill>
                <a:schemeClr val="accent2">
                  <a:lumMod val="75000"/>
                </a:schemeClr>
              </a:solidFill>
            </a:endParaRPr>
          </a:p>
          <a:p>
            <a:r>
              <a:rPr lang="en-US" sz="2200" dirty="0" smtClean="0">
                <a:solidFill>
                  <a:schemeClr val="accent2">
                    <a:lumMod val="75000"/>
                  </a:schemeClr>
                </a:solidFill>
              </a:rPr>
              <a:t>Superstorm Sandy (October 2012) and Hurricane Irene (2011) revealed energy system vulnerabilities </a:t>
            </a:r>
            <a:r>
              <a:rPr lang="en-US" sz="2900" b="1" dirty="0" smtClean="0">
                <a:solidFill>
                  <a:schemeClr val="accent2">
                    <a:lumMod val="75000"/>
                  </a:schemeClr>
                </a:solidFill>
              </a:rPr>
              <a:t/>
            </a:r>
            <a:br>
              <a:rPr lang="en-US" sz="2900" b="1" dirty="0" smtClean="0">
                <a:solidFill>
                  <a:schemeClr val="accent2">
                    <a:lumMod val="75000"/>
                  </a:schemeClr>
                </a:solidFill>
              </a:rPr>
            </a:br>
            <a:endParaRPr lang="en-US" sz="2900" dirty="0"/>
          </a:p>
        </p:txBody>
      </p:sp>
    </p:spTree>
    <p:extLst>
      <p:ext uri="{BB962C8B-B14F-4D97-AF65-F5344CB8AC3E}">
        <p14:creationId xmlns:p14="http://schemas.microsoft.com/office/powerpoint/2010/main" val="2352426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32" y="1313363"/>
            <a:ext cx="8763000" cy="533400"/>
          </a:xfrm>
        </p:spPr>
        <p:txBody>
          <a:bodyPr>
            <a:noAutofit/>
          </a:bodyPr>
          <a:lstStyle/>
          <a:p>
            <a:r>
              <a:rPr lang="en-US" sz="3200" dirty="0" smtClean="0"/>
              <a:t>Transitions are necessarily disruptive</a:t>
            </a:r>
            <a:br>
              <a:rPr lang="en-US" sz="3200" dirty="0" smtClean="0"/>
            </a:br>
            <a:r>
              <a:rPr lang="en-US" sz="2000" dirty="0" smtClean="0"/>
              <a:t>Resistance from powerful entrenched actors inevitable</a:t>
            </a:r>
            <a:br>
              <a:rPr lang="en-US" sz="2000" dirty="0" smtClean="0"/>
            </a:br>
            <a:r>
              <a:rPr lang="en-US" sz="2000" dirty="0" smtClean="0"/>
              <a:t>With disruption comes opportunity for social/cultural change</a:t>
            </a:r>
            <a:br>
              <a:rPr lang="en-US" sz="2000" dirty="0" smtClean="0"/>
            </a:br>
            <a:endParaRPr lang="en-US" sz="2000" dirty="0"/>
          </a:p>
        </p:txBody>
      </p:sp>
      <p:sp>
        <p:nvSpPr>
          <p:cNvPr id="5" name="TextBox 4"/>
          <p:cNvSpPr txBox="1"/>
          <p:nvPr/>
        </p:nvSpPr>
        <p:spPr>
          <a:xfrm>
            <a:off x="22869" y="3101370"/>
            <a:ext cx="1973617" cy="1015663"/>
          </a:xfrm>
          <a:prstGeom prst="rect">
            <a:avLst/>
          </a:prstGeom>
          <a:noFill/>
        </p:spPr>
        <p:txBody>
          <a:bodyPr wrap="none" rtlCol="0">
            <a:spAutoFit/>
          </a:bodyPr>
          <a:lstStyle/>
          <a:p>
            <a:r>
              <a:rPr lang="en-US" sz="2000" b="1" dirty="0" smtClean="0">
                <a:solidFill>
                  <a:schemeClr val="accent5">
                    <a:lumMod val="50000"/>
                  </a:schemeClr>
                </a:solidFill>
              </a:rPr>
              <a:t>Fossil fuel </a:t>
            </a:r>
          </a:p>
          <a:p>
            <a:r>
              <a:rPr lang="en-US" sz="2000" b="1" dirty="0" smtClean="0">
                <a:solidFill>
                  <a:schemeClr val="accent5">
                    <a:lumMod val="50000"/>
                  </a:schemeClr>
                </a:solidFill>
              </a:rPr>
              <a:t>based energy </a:t>
            </a:r>
          </a:p>
          <a:p>
            <a:r>
              <a:rPr lang="en-US" sz="2000" b="1" dirty="0" smtClean="0">
                <a:solidFill>
                  <a:schemeClr val="accent5">
                    <a:lumMod val="50000"/>
                  </a:schemeClr>
                </a:solidFill>
              </a:rPr>
              <a:t>systems</a:t>
            </a:r>
            <a:endParaRPr lang="en-US" sz="2000" b="1" dirty="0">
              <a:solidFill>
                <a:schemeClr val="accent5">
                  <a:lumMod val="50000"/>
                </a:schemeClr>
              </a:solidFill>
            </a:endParaRPr>
          </a:p>
        </p:txBody>
      </p:sp>
      <p:sp>
        <p:nvSpPr>
          <p:cNvPr id="7" name="TextBox 6"/>
          <p:cNvSpPr txBox="1"/>
          <p:nvPr/>
        </p:nvSpPr>
        <p:spPr>
          <a:xfrm>
            <a:off x="7033269" y="3030005"/>
            <a:ext cx="1973617" cy="1015663"/>
          </a:xfrm>
          <a:prstGeom prst="rect">
            <a:avLst/>
          </a:prstGeom>
          <a:noFill/>
        </p:spPr>
        <p:txBody>
          <a:bodyPr wrap="none" rtlCol="0">
            <a:spAutoFit/>
          </a:bodyPr>
          <a:lstStyle/>
          <a:p>
            <a:r>
              <a:rPr lang="en-US" sz="2000" b="1" dirty="0" smtClean="0">
                <a:solidFill>
                  <a:srgbClr val="408A4E"/>
                </a:solidFill>
              </a:rPr>
              <a:t>Renewable</a:t>
            </a:r>
          </a:p>
          <a:p>
            <a:r>
              <a:rPr lang="en-US" sz="2000" b="1" dirty="0" smtClean="0">
                <a:solidFill>
                  <a:srgbClr val="408A4E"/>
                </a:solidFill>
              </a:rPr>
              <a:t>based energy </a:t>
            </a:r>
          </a:p>
          <a:p>
            <a:r>
              <a:rPr lang="en-US" sz="2000" b="1" dirty="0" smtClean="0">
                <a:solidFill>
                  <a:srgbClr val="408A4E"/>
                </a:solidFill>
              </a:rPr>
              <a:t>systems</a:t>
            </a:r>
            <a:endParaRPr lang="en-US" sz="2000" b="1" dirty="0">
              <a:solidFill>
                <a:srgbClr val="408A4E"/>
              </a:solidFill>
            </a:endParaRPr>
          </a:p>
        </p:txBody>
      </p:sp>
      <p:cxnSp>
        <p:nvCxnSpPr>
          <p:cNvPr id="6" name="Straight Arrow Connector 5"/>
          <p:cNvCxnSpPr/>
          <p:nvPr/>
        </p:nvCxnSpPr>
        <p:spPr>
          <a:xfrm>
            <a:off x="1856653" y="5257800"/>
            <a:ext cx="5943600" cy="0"/>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9" name="Curved Down Arrow 8"/>
          <p:cNvSpPr/>
          <p:nvPr/>
        </p:nvSpPr>
        <p:spPr>
          <a:xfrm>
            <a:off x="3749086" y="2288080"/>
            <a:ext cx="914400" cy="4362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686" y="3030005"/>
            <a:ext cx="1416653" cy="106249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42265"/>
          <a:stretch/>
        </p:blipFill>
        <p:spPr>
          <a:xfrm>
            <a:off x="1996486" y="3013102"/>
            <a:ext cx="3505200" cy="1096297"/>
          </a:xfrm>
          <a:prstGeom prst="rect">
            <a:avLst/>
          </a:prstGeom>
        </p:spPr>
      </p:pic>
      <p:cxnSp>
        <p:nvCxnSpPr>
          <p:cNvPr id="16" name="Straight Arrow Connector 15"/>
          <p:cNvCxnSpPr/>
          <p:nvPr/>
        </p:nvCxnSpPr>
        <p:spPr>
          <a:xfrm flipV="1">
            <a:off x="1856653" y="4876800"/>
            <a:ext cx="353147" cy="381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362200" y="4762500"/>
            <a:ext cx="304800" cy="990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95600" y="4876800"/>
            <a:ext cx="1143000" cy="8763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28453" y="4950189"/>
            <a:ext cx="1143000" cy="8763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202162" y="4819650"/>
            <a:ext cx="26198" cy="8763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98769" y="5124010"/>
            <a:ext cx="762000" cy="3102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891759" y="4951927"/>
            <a:ext cx="930673" cy="6117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2133" y="5791990"/>
            <a:ext cx="7705956" cy="769441"/>
          </a:xfrm>
          <a:prstGeom prst="rect">
            <a:avLst/>
          </a:prstGeom>
          <a:noFill/>
        </p:spPr>
        <p:txBody>
          <a:bodyPr wrap="none" rtlCol="0">
            <a:spAutoFit/>
          </a:bodyPr>
          <a:lstStyle/>
          <a:p>
            <a:r>
              <a:rPr lang="en-US" sz="2400" b="1" dirty="0" smtClean="0">
                <a:solidFill>
                  <a:srgbClr val="C00000"/>
                </a:solidFill>
              </a:rPr>
              <a:t>Not a simple technological substitution</a:t>
            </a:r>
          </a:p>
          <a:p>
            <a:r>
              <a:rPr lang="en-US" sz="2000" b="1" dirty="0" smtClean="0">
                <a:solidFill>
                  <a:srgbClr val="C00000"/>
                </a:solidFill>
              </a:rPr>
              <a:t>         Social, political, cultural and institutional change too</a:t>
            </a:r>
            <a:endParaRPr lang="en-US" sz="2000" b="1" dirty="0">
              <a:solidFill>
                <a:srgbClr val="C00000"/>
              </a:solidFill>
            </a:endParaRPr>
          </a:p>
        </p:txBody>
      </p:sp>
    </p:spTree>
    <p:extLst>
      <p:ext uri="{BB962C8B-B14F-4D97-AF65-F5344CB8AC3E}">
        <p14:creationId xmlns:p14="http://schemas.microsoft.com/office/powerpoint/2010/main" val="81028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r>
              <a:rPr lang="en-US" sz="2400" dirty="0" smtClean="0"/>
              <a:t>Fundamental Tension: Centralization vs. Decentralization</a:t>
            </a:r>
            <a:endParaRPr lang="en-US" sz="2400" dirty="0"/>
          </a:p>
        </p:txBody>
      </p:sp>
      <p:sp>
        <p:nvSpPr>
          <p:cNvPr id="14" name="Content Placeholder 13"/>
          <p:cNvSpPr>
            <a:spLocks noGrp="1"/>
          </p:cNvSpPr>
          <p:nvPr>
            <p:ph sz="half" idx="2"/>
          </p:nvPr>
        </p:nvSpPr>
        <p:spPr>
          <a:xfrm>
            <a:off x="4572000" y="1295400"/>
            <a:ext cx="4191000" cy="5181600"/>
          </a:xfrm>
        </p:spPr>
        <p:txBody>
          <a:bodyPr/>
          <a:lstStyle/>
          <a:p>
            <a:pPr>
              <a:buNone/>
            </a:pPr>
            <a:r>
              <a:rPr lang="en-US" dirty="0" smtClean="0"/>
              <a:t>Centralized – </a:t>
            </a:r>
            <a:r>
              <a:rPr lang="en-US" dirty="0" err="1" smtClean="0"/>
              <a:t>Supergrid</a:t>
            </a:r>
            <a:r>
              <a:rPr lang="en-US" dirty="0" smtClean="0"/>
              <a:t> with Long Distance Transmission</a:t>
            </a:r>
          </a:p>
          <a:p>
            <a:pPr>
              <a:buNone/>
            </a:pPr>
            <a:r>
              <a:rPr lang="en-US" dirty="0" smtClean="0"/>
              <a:t>Reinforcing current institutional arrangements/control</a:t>
            </a:r>
          </a:p>
          <a:p>
            <a:pPr>
              <a:buNone/>
            </a:pPr>
            <a:r>
              <a:rPr lang="en-US" dirty="0" smtClean="0"/>
              <a:t>    </a:t>
            </a:r>
          </a:p>
          <a:p>
            <a:pPr>
              <a:buNone/>
            </a:pPr>
            <a:endParaRPr lang="en-US" dirty="0" smtClean="0"/>
          </a:p>
          <a:p>
            <a:pPr>
              <a:buNone/>
            </a:pPr>
            <a:r>
              <a:rPr lang="en-US" b="1" dirty="0" err="1" smtClean="0"/>
              <a:t>Desertec</a:t>
            </a:r>
            <a:endParaRPr lang="en-US" b="1" dirty="0"/>
          </a:p>
        </p:txBody>
      </p:sp>
      <p:pic>
        <p:nvPicPr>
          <p:cNvPr id="89092" name="Picture 4" descr="Map of Desertech, a solar project plan for North Africa and Europe"/>
          <p:cNvPicPr>
            <a:picLocks noChangeAspect="1" noChangeArrowheads="1"/>
          </p:cNvPicPr>
          <p:nvPr/>
        </p:nvPicPr>
        <p:blipFill>
          <a:blip r:embed="rId2" cstate="print"/>
          <a:srcRect/>
          <a:stretch>
            <a:fillRect/>
          </a:stretch>
        </p:blipFill>
        <p:spPr bwMode="auto">
          <a:xfrm>
            <a:off x="4724400" y="3048000"/>
            <a:ext cx="3573516" cy="2590800"/>
          </a:xfrm>
          <a:prstGeom prst="rect">
            <a:avLst/>
          </a:prstGeom>
          <a:noFill/>
        </p:spPr>
      </p:pic>
      <p:sp>
        <p:nvSpPr>
          <p:cNvPr id="7" name="Rectangle 6"/>
          <p:cNvSpPr/>
          <p:nvPr/>
        </p:nvSpPr>
        <p:spPr>
          <a:xfrm>
            <a:off x="6248400" y="5715000"/>
            <a:ext cx="1981200" cy="276999"/>
          </a:xfrm>
          <a:prstGeom prst="rect">
            <a:avLst/>
          </a:prstGeom>
        </p:spPr>
        <p:txBody>
          <a:bodyPr wrap="square">
            <a:spAutoFit/>
          </a:bodyPr>
          <a:lstStyle/>
          <a:p>
            <a:r>
              <a:rPr lang="en-US" sz="1200" dirty="0" err="1" smtClean="0"/>
              <a:t>Desertec</a:t>
            </a:r>
            <a:r>
              <a:rPr lang="en-US" sz="1200" dirty="0" smtClean="0"/>
              <a:t> - </a:t>
            </a:r>
            <a:r>
              <a:rPr lang="en-US" sz="1200" dirty="0" err="1" smtClean="0"/>
              <a:t>Eumena</a:t>
            </a:r>
            <a:r>
              <a:rPr lang="en-US" sz="1200" dirty="0" smtClean="0"/>
              <a:t> 2012</a:t>
            </a:r>
            <a:endParaRPr lang="en-US" sz="1200" dirty="0"/>
          </a:p>
        </p:txBody>
      </p:sp>
      <p:sp>
        <p:nvSpPr>
          <p:cNvPr id="15" name="Content Placeholder 14"/>
          <p:cNvSpPr>
            <a:spLocks noGrp="1"/>
          </p:cNvSpPr>
          <p:nvPr>
            <p:ph sz="half" idx="1"/>
          </p:nvPr>
        </p:nvSpPr>
        <p:spPr>
          <a:xfrm>
            <a:off x="457200" y="1295400"/>
            <a:ext cx="3733800" cy="4876800"/>
          </a:xfrm>
        </p:spPr>
        <p:txBody>
          <a:bodyPr/>
          <a:lstStyle/>
          <a:p>
            <a:pPr>
              <a:buNone/>
            </a:pPr>
            <a:r>
              <a:rPr lang="en-US" dirty="0" smtClean="0"/>
              <a:t>Decentralized Local Control</a:t>
            </a:r>
          </a:p>
          <a:p>
            <a:pPr>
              <a:buNone/>
            </a:pPr>
            <a:r>
              <a:rPr lang="en-US" dirty="0" smtClean="0"/>
              <a:t>Community-based energy</a:t>
            </a:r>
          </a:p>
          <a:p>
            <a:pPr>
              <a:buNone/>
            </a:pPr>
            <a:r>
              <a:rPr lang="en-US" dirty="0" err="1" smtClean="0"/>
              <a:t>Microgrids</a:t>
            </a:r>
            <a:r>
              <a:rPr lang="en-US" dirty="0"/>
              <a:t> &amp;</a:t>
            </a:r>
            <a:r>
              <a:rPr lang="en-US" dirty="0" smtClean="0"/>
              <a:t> </a:t>
            </a:r>
            <a:r>
              <a:rPr lang="en-US" dirty="0" err="1" smtClean="0"/>
              <a:t>locavolts</a:t>
            </a:r>
            <a:endParaRPr lang="en-US" dirty="0"/>
          </a:p>
        </p:txBody>
      </p:sp>
      <p:pic>
        <p:nvPicPr>
          <p:cNvPr id="16" name="Picture 2" descr="Schematischer Aufbau eines intelligenten Stromnetzes"/>
          <p:cNvPicPr>
            <a:picLocks noChangeAspect="1" noChangeArrowheads="1"/>
          </p:cNvPicPr>
          <p:nvPr/>
        </p:nvPicPr>
        <p:blipFill>
          <a:blip r:embed="rId3" cstate="print"/>
          <a:srcRect/>
          <a:stretch>
            <a:fillRect/>
          </a:stretch>
        </p:blipFill>
        <p:spPr bwMode="auto">
          <a:xfrm>
            <a:off x="685800" y="3075801"/>
            <a:ext cx="3423556" cy="2819400"/>
          </a:xfrm>
          <a:prstGeom prst="rect">
            <a:avLst/>
          </a:prstGeom>
          <a:noFill/>
        </p:spPr>
      </p:pic>
      <p:sp>
        <p:nvSpPr>
          <p:cNvPr id="9" name="Rectangle 8"/>
          <p:cNvSpPr/>
          <p:nvPr/>
        </p:nvSpPr>
        <p:spPr>
          <a:xfrm>
            <a:off x="1905000" y="6047601"/>
            <a:ext cx="2209800" cy="276999"/>
          </a:xfrm>
          <a:prstGeom prst="rect">
            <a:avLst/>
          </a:prstGeom>
        </p:spPr>
        <p:txBody>
          <a:bodyPr wrap="square">
            <a:spAutoFit/>
          </a:bodyPr>
          <a:lstStyle/>
          <a:p>
            <a:r>
              <a:rPr lang="en-US" sz="1200" dirty="0" smtClean="0"/>
              <a:t>Smart Grid Enterprise 2013</a:t>
            </a:r>
            <a:endParaRPr lang="en-US" sz="1200" dirty="0"/>
          </a:p>
        </p:txBody>
      </p:sp>
    </p:spTree>
    <p:extLst>
      <p:ext uri="{BB962C8B-B14F-4D97-AF65-F5344CB8AC3E}">
        <p14:creationId xmlns:p14="http://schemas.microsoft.com/office/powerpoint/2010/main" val="2750113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658783"/>
            <a:ext cx="8534400" cy="914400"/>
          </a:xfrm>
        </p:spPr>
        <p:txBody>
          <a:bodyPr>
            <a:normAutofit fontScale="90000"/>
          </a:bodyPr>
          <a:lstStyle/>
          <a:p>
            <a:pPr algn="ctr"/>
            <a:r>
              <a:rPr lang="en-US" sz="3200" dirty="0" smtClean="0">
                <a:latin typeface="Calibri" panose="020F0502020204030204" pitchFamily="34" charset="0"/>
              </a:rPr>
              <a:t>Learning-by-Doing: </a:t>
            </a:r>
            <a:br>
              <a:rPr lang="en-US" sz="3200" dirty="0" smtClean="0">
                <a:latin typeface="Calibri" panose="020F0502020204030204" pitchFamily="34" charset="0"/>
              </a:rPr>
            </a:br>
            <a:r>
              <a:rPr lang="en-US" sz="3200" dirty="0" smtClean="0">
                <a:latin typeface="Calibri" panose="020F0502020204030204" pitchFamily="34" charset="0"/>
              </a:rPr>
              <a:t>Leaders in the Renewable Energy Transition</a:t>
            </a:r>
            <a:endParaRPr lang="en-US" sz="3200" dirty="0">
              <a:latin typeface="Calibri" panose="020F0502020204030204" pitchFamily="34" charset="0"/>
            </a:endParaRPr>
          </a:p>
        </p:txBody>
      </p:sp>
      <p:sp>
        <p:nvSpPr>
          <p:cNvPr id="8" name="Text Placeholder 7"/>
          <p:cNvSpPr>
            <a:spLocks noGrp="1"/>
          </p:cNvSpPr>
          <p:nvPr>
            <p:ph type="body" idx="1"/>
          </p:nvPr>
        </p:nvSpPr>
        <p:spPr>
          <a:xfrm>
            <a:off x="381000" y="1720645"/>
            <a:ext cx="4041648" cy="457200"/>
          </a:xfrm>
        </p:spPr>
        <p:txBody>
          <a:bodyPr/>
          <a:lstStyle/>
          <a:p>
            <a:r>
              <a:rPr lang="en-US" dirty="0" smtClean="0">
                <a:latin typeface="Calibri" panose="020F0502020204030204" pitchFamily="34" charset="0"/>
              </a:rPr>
              <a:t>Vermont - a leader in the US </a:t>
            </a:r>
            <a:endParaRPr lang="en-US" dirty="0">
              <a:latin typeface="Calibri" panose="020F0502020204030204" pitchFamily="34" charset="0"/>
            </a:endParaRPr>
          </a:p>
        </p:txBody>
      </p:sp>
      <p:sp>
        <p:nvSpPr>
          <p:cNvPr id="10" name="Text Placeholder 9"/>
          <p:cNvSpPr>
            <a:spLocks noGrp="1"/>
          </p:cNvSpPr>
          <p:nvPr>
            <p:ph type="body" sz="half" idx="3"/>
          </p:nvPr>
        </p:nvSpPr>
        <p:spPr>
          <a:xfrm>
            <a:off x="4721225" y="1720645"/>
            <a:ext cx="4041775" cy="457200"/>
          </a:xfrm>
        </p:spPr>
        <p:txBody>
          <a:bodyPr/>
          <a:lstStyle/>
          <a:p>
            <a:r>
              <a:rPr lang="en-US" dirty="0" smtClean="0">
                <a:latin typeface="Calibri" panose="020F0502020204030204" pitchFamily="34" charset="0"/>
              </a:rPr>
              <a:t>Germany – a leader in the EU</a:t>
            </a:r>
            <a:endParaRPr lang="en-US" dirty="0">
              <a:latin typeface="Calibri" panose="020F0502020204030204" pitchFamily="34" charset="0"/>
            </a:endParaRPr>
          </a:p>
        </p:txBody>
      </p:sp>
      <p:sp>
        <p:nvSpPr>
          <p:cNvPr id="9" name="Content Placeholder 8"/>
          <p:cNvSpPr>
            <a:spLocks noGrp="1"/>
          </p:cNvSpPr>
          <p:nvPr>
            <p:ph sz="quarter" idx="2"/>
          </p:nvPr>
        </p:nvSpPr>
        <p:spPr>
          <a:xfrm>
            <a:off x="381000" y="2184194"/>
            <a:ext cx="4041648" cy="3886200"/>
          </a:xfrm>
        </p:spPr>
        <p:txBody>
          <a:bodyPr/>
          <a:lstStyle/>
          <a:p>
            <a:pPr marL="109728" indent="0">
              <a:buNone/>
            </a:pPr>
            <a:r>
              <a:rPr lang="en-US" dirty="0" smtClean="0">
                <a:latin typeface="Calibri" panose="020F0502020204030204" pitchFamily="34" charset="0"/>
              </a:rPr>
              <a:t>Comprehensive Energy Plan</a:t>
            </a:r>
          </a:p>
          <a:p>
            <a:pPr lvl="1"/>
            <a:r>
              <a:rPr lang="en-US" dirty="0" smtClean="0">
                <a:latin typeface="Calibri" panose="020F0502020204030204" pitchFamily="34" charset="0"/>
              </a:rPr>
              <a:t>90% renewables by 2050</a:t>
            </a:r>
          </a:p>
          <a:p>
            <a:pPr lvl="2"/>
            <a:r>
              <a:rPr lang="en-US" dirty="0" smtClean="0">
                <a:latin typeface="Calibri" panose="020F0502020204030204" pitchFamily="34" charset="0"/>
              </a:rPr>
              <a:t>Electricity, heating &amp; transportation</a:t>
            </a:r>
            <a:endParaRPr lang="en-US" dirty="0">
              <a:latin typeface="Calibri" panose="020F0502020204030204" pitchFamily="34" charset="0"/>
            </a:endParaRPr>
          </a:p>
        </p:txBody>
      </p:sp>
      <p:sp>
        <p:nvSpPr>
          <p:cNvPr id="11" name="Content Placeholder 10"/>
          <p:cNvSpPr>
            <a:spLocks noGrp="1"/>
          </p:cNvSpPr>
          <p:nvPr>
            <p:ph sz="quarter" idx="4"/>
          </p:nvPr>
        </p:nvSpPr>
        <p:spPr>
          <a:xfrm>
            <a:off x="4572000" y="2184194"/>
            <a:ext cx="4419600" cy="3886200"/>
          </a:xfrm>
        </p:spPr>
        <p:txBody>
          <a:bodyPr>
            <a:normAutofit/>
          </a:bodyPr>
          <a:lstStyle/>
          <a:p>
            <a:r>
              <a:rPr lang="en-US" dirty="0" err="1" smtClean="0">
                <a:latin typeface="Calibri" panose="020F0502020204030204" pitchFamily="34" charset="0"/>
              </a:rPr>
              <a:t>Energiewende</a:t>
            </a:r>
            <a:r>
              <a:rPr lang="en-US" dirty="0">
                <a:latin typeface="Calibri" panose="020F0502020204030204" pitchFamily="34" charset="0"/>
              </a:rPr>
              <a:t> </a:t>
            </a:r>
            <a:r>
              <a:rPr lang="en-US" dirty="0" smtClean="0">
                <a:latin typeface="Calibri" panose="020F0502020204030204" pitchFamily="34" charset="0"/>
              </a:rPr>
              <a:t>(energy revolution)</a:t>
            </a:r>
          </a:p>
          <a:p>
            <a:pPr lvl="1"/>
            <a:r>
              <a:rPr lang="en-US" dirty="0" smtClean="0">
                <a:latin typeface="Calibri" panose="020F0502020204030204" pitchFamily="34" charset="0"/>
              </a:rPr>
              <a:t>60% renewables by 2050</a:t>
            </a:r>
          </a:p>
          <a:p>
            <a:pPr lvl="1"/>
            <a:r>
              <a:rPr lang="en-US" dirty="0" smtClean="0">
                <a:latin typeface="Calibri" panose="020F0502020204030204" pitchFamily="34" charset="0"/>
              </a:rPr>
              <a:t>National commitment to renewables</a:t>
            </a:r>
          </a:p>
          <a:p>
            <a:pPr lvl="1"/>
            <a:endParaRPr lang="en-US" dirty="0" smtClean="0">
              <a:latin typeface="Calibri" panose="020F0502020204030204" pitchFamily="34" charset="0"/>
            </a:endParaRPr>
          </a:p>
          <a:p>
            <a:pPr marL="411480" lvl="1" indent="0">
              <a:buNone/>
            </a:pPr>
            <a:endParaRPr lang="en-US" dirty="0" smtClean="0">
              <a:latin typeface="Calibri" panose="020F0502020204030204" pitchFamily="34" charset="0"/>
            </a:endParaRPr>
          </a:p>
          <a:p>
            <a:pPr lvl="1"/>
            <a:endParaRPr lang="en-US" dirty="0">
              <a:latin typeface="Calibri" panose="020F0502020204030204" pitchFamily="34" charset="0"/>
            </a:endParaRPr>
          </a:p>
        </p:txBody>
      </p:sp>
      <p:pic>
        <p:nvPicPr>
          <p:cNvPr id="12" name="Picture 4" descr="https://encrypted-tbn1.gstatic.com/images?q=tbn:ANd9GcQ4D_rRs5YMGA8x7iQ7VGhJUIfvi9qgLWJgDVn3EIqHJuxYq5J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422" y="3746625"/>
            <a:ext cx="839286" cy="13513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t1.gstatic.com/images?q=tbn:ANd9GcTGh8q9yJszroYSjVPKoUSJyAsl1gSK0BQEOvBt-mRpy0SXumC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8639"/>
            <a:ext cx="1861316" cy="2481755"/>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3" descr="State selection map.bmp"/>
          <p:cNvPicPr>
            <a:picLocks noChangeAspect="1"/>
          </p:cNvPicPr>
          <p:nvPr/>
        </p:nvPicPr>
        <p:blipFill>
          <a:blip r:embed="rId4" cstate="print"/>
          <a:srcRect/>
          <a:stretch>
            <a:fillRect/>
          </a:stretch>
        </p:blipFill>
        <p:spPr>
          <a:xfrm>
            <a:off x="481874" y="3771606"/>
            <a:ext cx="1676401" cy="1139825"/>
          </a:xfrm>
          <a:prstGeom prst="rect">
            <a:avLst/>
          </a:prstGeom>
          <a:solidFill>
            <a:schemeClr val="accent2">
              <a:satMod val="150000"/>
              <a:alpha val="25000"/>
            </a:schemeClr>
          </a:solidFill>
          <a:ln w="12700">
            <a:solidFill>
              <a:schemeClr val="accent2"/>
            </a:solidFill>
          </a:ln>
        </p:spPr>
      </p:pic>
      <p:cxnSp>
        <p:nvCxnSpPr>
          <p:cNvPr id="3" name="Straight Connector 2"/>
          <p:cNvCxnSpPr/>
          <p:nvPr/>
        </p:nvCxnSpPr>
        <p:spPr>
          <a:xfrm flipV="1">
            <a:off x="1950855" y="3872078"/>
            <a:ext cx="893505" cy="41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49366" y="4013976"/>
            <a:ext cx="868488" cy="702222"/>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a:stretch>
            <a:fillRect/>
          </a:stretch>
        </p:blipFill>
        <p:spPr>
          <a:xfrm>
            <a:off x="207477" y="5203543"/>
            <a:ext cx="2610377" cy="689714"/>
          </a:xfrm>
          <a:prstGeom prst="rect">
            <a:avLst/>
          </a:prstGeom>
        </p:spPr>
      </p:pic>
      <p:sp>
        <p:nvSpPr>
          <p:cNvPr id="16" name="TextBox 15"/>
          <p:cNvSpPr txBox="1"/>
          <p:nvPr/>
        </p:nvSpPr>
        <p:spPr>
          <a:xfrm>
            <a:off x="1770770" y="6070394"/>
            <a:ext cx="3132589" cy="584775"/>
          </a:xfrm>
          <a:prstGeom prst="rect">
            <a:avLst/>
          </a:prstGeom>
          <a:noFill/>
        </p:spPr>
        <p:txBody>
          <a:bodyPr wrap="none" rtlCol="0">
            <a:spAutoFit/>
          </a:bodyPr>
          <a:lstStyle/>
          <a:p>
            <a:pPr algn="r"/>
            <a:r>
              <a:rPr lang="en-US" sz="2000" dirty="0" smtClean="0">
                <a:solidFill>
                  <a:prstClr val="black"/>
                </a:solidFill>
                <a:latin typeface="Calibri" panose="020F0502020204030204" pitchFamily="34" charset="0"/>
              </a:rPr>
              <a:t>Town Energy Committees</a:t>
            </a:r>
          </a:p>
          <a:p>
            <a:r>
              <a:rPr lang="en-US" sz="1200" dirty="0" smtClean="0">
                <a:solidFill>
                  <a:prstClr val="black"/>
                </a:solidFill>
                <a:latin typeface="Calibri" panose="020F0502020204030204" pitchFamily="34" charset="0"/>
              </a:rPr>
              <a:t>Source: VT Energy and Climate Action Network</a:t>
            </a:r>
            <a:endParaRPr lang="en-US" sz="1200" dirty="0">
              <a:solidFill>
                <a:prstClr val="black"/>
              </a:solidFill>
              <a:latin typeface="Calibri" panose="020F0502020204030204" pitchFamily="34" charset="0"/>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4252" y="5467213"/>
            <a:ext cx="439824" cy="59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7"/>
          <a:stretch>
            <a:fillRect/>
          </a:stretch>
        </p:blipFill>
        <p:spPr>
          <a:xfrm>
            <a:off x="481874" y="6082590"/>
            <a:ext cx="789455" cy="557688"/>
          </a:xfrm>
          <a:prstGeom prst="rect">
            <a:avLst/>
          </a:prstGeom>
        </p:spPr>
      </p:pic>
    </p:spTree>
    <p:extLst>
      <p:ext uri="{BB962C8B-B14F-4D97-AF65-F5344CB8AC3E}">
        <p14:creationId xmlns:p14="http://schemas.microsoft.com/office/powerpoint/2010/main" val="401160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38" y="609600"/>
            <a:ext cx="8229600" cy="1066800"/>
          </a:xfrm>
        </p:spPr>
        <p:txBody>
          <a:bodyPr/>
          <a:lstStyle/>
          <a:p>
            <a:endParaRPr lang="en-US" dirty="0"/>
          </a:p>
        </p:txBody>
      </p:sp>
      <p:sp>
        <p:nvSpPr>
          <p:cNvPr id="3" name="Content Placeholder 2"/>
          <p:cNvSpPr>
            <a:spLocks noGrp="1"/>
          </p:cNvSpPr>
          <p:nvPr>
            <p:ph idx="1"/>
          </p:nvPr>
        </p:nvSpPr>
        <p:spPr>
          <a:xfrm>
            <a:off x="394120" y="1647444"/>
            <a:ext cx="8294118" cy="4753356"/>
          </a:xfrm>
        </p:spPr>
        <p:txBody>
          <a:bodyPr>
            <a:normAutofit fontScale="92500" lnSpcReduction="20000"/>
          </a:bodyPr>
          <a:lstStyle/>
          <a:p>
            <a:pPr marL="109728" indent="0">
              <a:buNone/>
            </a:pPr>
            <a:r>
              <a:rPr lang="en-US" dirty="0" smtClean="0"/>
              <a:t>Reed, E. (2015). How Vermont became a clean-power powerhouse. Christian Science Monitor. September 12, 2015.</a:t>
            </a:r>
            <a:r>
              <a:rPr lang="en-US" sz="1300" dirty="0" smtClean="0"/>
              <a:t/>
            </a:r>
            <a:br>
              <a:rPr lang="en-US" sz="1300" dirty="0" smtClean="0"/>
            </a:br>
            <a:r>
              <a:rPr lang="en-US" sz="1300" dirty="0" smtClean="0">
                <a:hlinkClick r:id="rId2"/>
              </a:rPr>
              <a:t>http://www.csmonitor.com/Environment/2015/0912/How-Vermont-became-a-clean-power-powerhouse</a:t>
            </a:r>
            <a:r>
              <a:rPr lang="en-US" dirty="0" smtClean="0"/>
              <a:t/>
            </a:r>
            <a:br>
              <a:rPr lang="en-US" dirty="0" smtClean="0"/>
            </a:br>
            <a:endParaRPr lang="en-US" dirty="0" smtClean="0"/>
          </a:p>
          <a:p>
            <a:pPr marL="109728" indent="0">
              <a:buNone/>
            </a:pPr>
            <a:endParaRPr lang="en-US" dirty="0" smtClean="0"/>
          </a:p>
          <a:p>
            <a:pPr marL="109728" indent="0">
              <a:buNone/>
            </a:pPr>
            <a:endParaRPr lang="en-US" dirty="0" smtClean="0"/>
          </a:p>
          <a:p>
            <a:pPr marL="109728" indent="0">
              <a:buNone/>
            </a:pPr>
            <a:r>
              <a:rPr lang="en-US" dirty="0" smtClean="0"/>
              <a:t/>
            </a:r>
            <a:br>
              <a:rPr lang="en-US" dirty="0" smtClean="0"/>
            </a:br>
            <a:r>
              <a:rPr lang="en-US" dirty="0" smtClean="0"/>
              <a:t>McKibben, B. (2015). "Power to the People: Why the rise of green energy makes utility companies nervous." The New Yorker.</a:t>
            </a:r>
            <a:br>
              <a:rPr lang="en-US" dirty="0" smtClean="0"/>
            </a:br>
            <a:r>
              <a:rPr lang="en-US" sz="1800" dirty="0" smtClean="0">
                <a:hlinkClick r:id="rId3"/>
              </a:rPr>
              <a:t>http://www.newyorker.com/magazine/2015/06/29/power-to-the-people</a:t>
            </a:r>
            <a:endParaRPr lang="en-US" sz="1800" dirty="0" smtClean="0"/>
          </a:p>
          <a:p>
            <a:pPr marL="109728" indent="0">
              <a:buNone/>
            </a:pPr>
            <a:endParaRPr lang="en-US" sz="1800" dirty="0" smtClean="0"/>
          </a:p>
          <a:p>
            <a:pPr marL="109728" indent="0">
              <a:buNone/>
            </a:pPr>
            <a:r>
              <a:rPr lang="en-US" sz="1800" dirty="0" smtClean="0"/>
              <a:t>http</a:t>
            </a:r>
            <a:r>
              <a:rPr lang="en-US" sz="1800" dirty="0"/>
              <a:t>://www.burlingtonfreepress.com/story/news/2015/10/15/bill-mckibben-arrested-vermont-gas-pump-protest/73999386/</a:t>
            </a:r>
          </a:p>
          <a:p>
            <a:pPr marL="109728" indent="0">
              <a:buNone/>
            </a:pPr>
            <a:endParaRPr lang="en-US" sz="1800" dirty="0" smtClean="0"/>
          </a:p>
          <a:p>
            <a:pPr marL="109728" indent="0">
              <a:buNone/>
            </a:pPr>
            <a:endParaRPr lang="en-US" sz="1800" dirty="0"/>
          </a:p>
        </p:txBody>
      </p:sp>
      <p:pic>
        <p:nvPicPr>
          <p:cNvPr id="4" name="Picture 3"/>
          <p:cNvPicPr>
            <a:picLocks noChangeAspect="1"/>
          </p:cNvPicPr>
          <p:nvPr/>
        </p:nvPicPr>
        <p:blipFill>
          <a:blip r:embed="rId4"/>
          <a:stretch>
            <a:fillRect/>
          </a:stretch>
        </p:blipFill>
        <p:spPr>
          <a:xfrm>
            <a:off x="681898" y="958522"/>
            <a:ext cx="2381250" cy="600075"/>
          </a:xfrm>
          <a:prstGeom prst="rect">
            <a:avLst/>
          </a:prstGeom>
        </p:spPr>
      </p:pic>
      <p:pic>
        <p:nvPicPr>
          <p:cNvPr id="5" name="Picture 4"/>
          <p:cNvPicPr>
            <a:picLocks noChangeAspect="1"/>
          </p:cNvPicPr>
          <p:nvPr/>
        </p:nvPicPr>
        <p:blipFill>
          <a:blip r:embed="rId5"/>
          <a:stretch>
            <a:fillRect/>
          </a:stretch>
        </p:blipFill>
        <p:spPr>
          <a:xfrm>
            <a:off x="681898" y="3054899"/>
            <a:ext cx="3222865" cy="969223"/>
          </a:xfrm>
          <a:prstGeom prst="rect">
            <a:avLst/>
          </a:prstGeom>
        </p:spPr>
      </p:pic>
      <p:pic>
        <p:nvPicPr>
          <p:cNvPr id="6" name="Picture 5"/>
          <p:cNvPicPr>
            <a:picLocks noChangeAspect="1"/>
          </p:cNvPicPr>
          <p:nvPr/>
        </p:nvPicPr>
        <p:blipFill>
          <a:blip r:embed="rId6"/>
          <a:stretch>
            <a:fillRect/>
          </a:stretch>
        </p:blipFill>
        <p:spPr>
          <a:xfrm>
            <a:off x="7452016" y="2741036"/>
            <a:ext cx="1524000" cy="1297563"/>
          </a:xfrm>
          <a:prstGeom prst="rect">
            <a:avLst/>
          </a:prstGeom>
        </p:spPr>
      </p:pic>
    </p:spTree>
    <p:extLst>
      <p:ext uri="{BB962C8B-B14F-4D97-AF65-F5344CB8AC3E}">
        <p14:creationId xmlns:p14="http://schemas.microsoft.com/office/powerpoint/2010/main" val="7842167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123025</TotalTime>
  <Words>589</Words>
  <Application>Microsoft Office PowerPoint</Application>
  <PresentationFormat>On-screen Show (4:3)</PresentationFormat>
  <Paragraphs>154</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Georgia</vt:lpstr>
      <vt:lpstr>Trebuchet MS</vt:lpstr>
      <vt:lpstr>Wingdings 2</vt:lpstr>
      <vt:lpstr>Urban</vt:lpstr>
      <vt:lpstr>     Energy System Change for Economic Resilience in Vermont </vt:lpstr>
      <vt:lpstr>The Renewable Energy Transition </vt:lpstr>
      <vt:lpstr>Diverse Perspectives on Energy System Change &amp; Smart Grid</vt:lpstr>
      <vt:lpstr>Electricity as well as transportation &amp; heat</vt:lpstr>
      <vt:lpstr>PowerPoint Presentation</vt:lpstr>
      <vt:lpstr>Transitions are necessarily disruptive Resistance from powerful entrenched actors inevitable With disruption comes opportunity for social/cultural change </vt:lpstr>
      <vt:lpstr>Fundamental Tension: Centralization vs. Decentralization</vt:lpstr>
      <vt:lpstr>Learning-by-Doing:  Leaders in the Renewable Energy Transition</vt:lpstr>
      <vt:lpstr>PowerPoint Presentation</vt:lpstr>
      <vt:lpstr>Distributed Renewable Energy in VT offers……</vt:lpstr>
      <vt:lpstr>Diversity in Energy: Multiple societal benefits of greater gender diversity in the energy workforce……</vt:lpstr>
      <vt:lpstr>Energy Democracy Framework (Fairchild, 2015)  (1) A set of values: includes environmental, climate, and social justice (2) An alternative economic model: shared, distributed wealth, addresses                 income inequality (3) new legal &amp; governing structures, community-based rather than              corporate control (4) incorporates emerging renewable technologies  Alternative to current fossil fuel dominated context Fossil Fuel industry…..  most profitable industry in the world  characterized by income inequality  failure to distribute wealth       top 5 CEOs make 400X median income  public resources supporting this       $14 billion in tax breaks and subsidies  Concentration of wealth and power  Energy democracy movement part of inequality movement, black lives matter movement, human rights movement, etc…    </vt:lpstr>
      <vt:lpstr>Growing Acknowledgement of the Need to Expand Energy Research, Teaching, &amp; Learning</vt:lpstr>
      <vt:lpstr>Acknowledgements</vt:lpstr>
    </vt:vector>
  </TitlesOfParts>
  <Company>Clark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jstephens</dc:creator>
  <cp:lastModifiedBy>Laura Smith</cp:lastModifiedBy>
  <cp:revision>886</cp:revision>
  <cp:lastPrinted>2014-04-04T02:22:59Z</cp:lastPrinted>
  <dcterms:created xsi:type="dcterms:W3CDTF">2012-09-02T12:18:54Z</dcterms:created>
  <dcterms:modified xsi:type="dcterms:W3CDTF">2016-11-22T13:39:46Z</dcterms:modified>
</cp:coreProperties>
</file>