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83820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14D9-7FB4-4679-B5AD-8C1F0AEB3642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739F-DBEA-4E3F-9EC3-2842DED20F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:\Users\jmartin.RIVERMILL\Documents\89-north-logos (2)\C-2.jpg"/>
          <p:cNvPicPr>
            <a:picLocks noChangeAspect="1"/>
          </p:cNvPicPr>
          <p:nvPr userDrawn="1"/>
        </p:nvPicPr>
        <p:blipFill>
          <a:blip r:embed="rId2" cstate="print"/>
          <a:srcRect l="16515" t="34824" r="16272" b="34235"/>
          <a:stretch>
            <a:fillRect/>
          </a:stretch>
        </p:blipFill>
        <p:spPr bwMode="auto">
          <a:xfrm>
            <a:off x="381000" y="130482"/>
            <a:ext cx="2842651" cy="1012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14D9-7FB4-4679-B5AD-8C1F0AEB3642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739F-DBEA-4E3F-9EC3-2842DED20F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14D9-7FB4-4679-B5AD-8C1F0AEB3642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739F-DBEA-4E3F-9EC3-2842DED20F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14D9-7FB4-4679-B5AD-8C1F0AEB3642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739F-DBEA-4E3F-9EC3-2842DED20F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14D9-7FB4-4679-B5AD-8C1F0AEB3642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739F-DBEA-4E3F-9EC3-2842DED20F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14D9-7FB4-4679-B5AD-8C1F0AEB3642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739F-DBEA-4E3F-9EC3-2842DED20F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14D9-7FB4-4679-B5AD-8C1F0AEB3642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739F-DBEA-4E3F-9EC3-2842DED20F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14D9-7FB4-4679-B5AD-8C1F0AEB3642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739F-DBEA-4E3F-9EC3-2842DED20F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14D9-7FB4-4679-B5AD-8C1F0AEB3642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739F-DBEA-4E3F-9EC3-2842DED20F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14D9-7FB4-4679-B5AD-8C1F0AEB3642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739F-DBEA-4E3F-9EC3-2842DED20F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14D9-7FB4-4679-B5AD-8C1F0AEB3642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3739F-DBEA-4E3F-9EC3-2842DED20F2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414D9-7FB4-4679-B5AD-8C1F0AEB3642}" type="datetimeFigureOut">
              <a:rPr lang="en-US" smtClean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739F-DBEA-4E3F-9EC3-2842DED20F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C:\Users\jmartin.RIVERMILL\Documents\89-north-logos (2)\C-2.jpg"/>
          <p:cNvPicPr>
            <a:picLocks noChangeAspect="1"/>
          </p:cNvPicPr>
          <p:nvPr/>
        </p:nvPicPr>
        <p:blipFill>
          <a:blip r:embed="rId13" cstate="print"/>
          <a:srcRect l="16515" t="34824" r="16272" b="34235"/>
          <a:stretch>
            <a:fillRect/>
          </a:stretch>
        </p:blipFill>
        <p:spPr bwMode="auto">
          <a:xfrm>
            <a:off x="459966" y="414252"/>
            <a:ext cx="2133600" cy="75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457200" y="1219200"/>
            <a:ext cx="8229600" cy="1588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382" y="1752600"/>
            <a:ext cx="7772400" cy="838200"/>
          </a:xfrm>
        </p:spPr>
        <p:txBody>
          <a:bodyPr/>
          <a:lstStyle/>
          <a:p>
            <a:pPr algn="ctr"/>
            <a:r>
              <a:rPr lang="en-US" dirty="0" smtClean="0"/>
              <a:t>Leveraging UVM Innovation Into Private Companies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105400"/>
            <a:ext cx="8305800" cy="762000"/>
          </a:xfrm>
        </p:spPr>
        <p:txBody>
          <a:bodyPr/>
          <a:lstStyle/>
          <a:p>
            <a:r>
              <a:rPr lang="en-US" dirty="0" smtClean="0"/>
              <a:t>A case study for leveraging local talent and dollars to move a technology toward becoming a product.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945" y="2973098"/>
            <a:ext cx="66452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Chroma and 89 North reevaluate the market landscape in the context of data and improved understanding of what is possible</a:t>
            </a:r>
          </a:p>
          <a:p>
            <a:pPr lvl="1"/>
            <a:r>
              <a:rPr lang="en-US" dirty="0" smtClean="0"/>
              <a:t>Being part of the vacuum coating world gives us an easy and obvious place to start </a:t>
            </a:r>
          </a:p>
          <a:p>
            <a:pPr lvl="1"/>
            <a:r>
              <a:rPr lang="en-US" dirty="0" smtClean="0"/>
              <a:t>Manufacturing history of our engineers also yields contacts in several industries (aerospace, automotive, coating, semiconductor)</a:t>
            </a:r>
          </a:p>
          <a:p>
            <a:pPr lvl="1"/>
            <a:r>
              <a:rPr lang="en-US" dirty="0" smtClean="0"/>
              <a:t>Our hooks in the analytical instrumentation world offers a second pathway for a product</a:t>
            </a:r>
          </a:p>
          <a:p>
            <a:r>
              <a:rPr lang="en-US" dirty="0" smtClean="0"/>
              <a:t>The technology is a crucial step closer to market and there is a good chance it will remain a contributor to the VT economy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4765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6" r="26658"/>
          <a:stretch/>
        </p:blipFill>
        <p:spPr bwMode="auto">
          <a:xfrm>
            <a:off x="6315940" y="3435927"/>
            <a:ext cx="1731819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550" y="4914034"/>
            <a:ext cx="1424354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340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chance to keep it in 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VT’s limited size means not all skills for technological development are available</a:t>
            </a:r>
          </a:p>
          <a:p>
            <a:r>
              <a:rPr lang="en-US" dirty="0" smtClean="0"/>
              <a:t>Some innovation has to leave the state to develop further and pay royalties</a:t>
            </a:r>
          </a:p>
          <a:p>
            <a:r>
              <a:rPr lang="en-US" dirty="0" smtClean="0"/>
              <a:t>If tech does stay in VT, usually that means Chittenden </a:t>
            </a:r>
            <a:r>
              <a:rPr lang="en-US" dirty="0"/>
              <a:t>C</a:t>
            </a:r>
            <a:r>
              <a:rPr lang="en-US" dirty="0" smtClean="0"/>
              <a:t>ounty</a:t>
            </a:r>
          </a:p>
          <a:p>
            <a:r>
              <a:rPr lang="en-US" dirty="0" smtClean="0"/>
              <a:t>But not this time….</a:t>
            </a:r>
          </a:p>
          <a:p>
            <a:pPr lvl="1"/>
            <a:r>
              <a:rPr lang="en-US" dirty="0" smtClean="0"/>
              <a:t>Project has given a VT company first crack at the technology</a:t>
            </a:r>
          </a:p>
          <a:p>
            <a:pPr lvl="1"/>
            <a:r>
              <a:rPr lang="en-US" dirty="0" smtClean="0"/>
              <a:t> ~$40,000 stayed in VT economy and home-grown companies</a:t>
            </a:r>
          </a:p>
          <a:p>
            <a:pPr lvl="1"/>
            <a:r>
              <a:rPr lang="en-US" dirty="0" smtClean="0"/>
              <a:t>Provided a great experience for an intern</a:t>
            </a:r>
          </a:p>
          <a:p>
            <a:pPr lvl="1"/>
            <a:r>
              <a:rPr lang="en-US" dirty="0" smtClean="0"/>
              <a:t>Planted seeds for future in-state opportunities </a:t>
            </a:r>
          </a:p>
          <a:p>
            <a:pPr lvl="1"/>
            <a:r>
              <a:rPr lang="en-US" dirty="0" smtClean="0"/>
              <a:t>Chroma is based in Bellows Falls</a:t>
            </a:r>
          </a:p>
          <a:p>
            <a:r>
              <a:rPr lang="en-US" dirty="0" smtClean="0"/>
              <a:t>Even better…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1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might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Chroma is 100% employee owned</a:t>
            </a:r>
          </a:p>
          <a:p>
            <a:pPr lvl="1"/>
            <a:r>
              <a:rPr lang="en-US" dirty="0" smtClean="0"/>
              <a:t>Accumulation of company value is shared with the employees, not held by a few people that had the capital to start the company</a:t>
            </a:r>
          </a:p>
          <a:p>
            <a:pPr lvl="1"/>
            <a:r>
              <a:rPr lang="en-US" dirty="0" smtClean="0"/>
              <a:t>Yearly stock distribution, buy back on departure</a:t>
            </a:r>
          </a:p>
          <a:p>
            <a:pPr lvl="1"/>
            <a:r>
              <a:rPr lang="en-US" dirty="0" smtClean="0"/>
              <a:t>Profit sharing</a:t>
            </a:r>
          </a:p>
          <a:p>
            <a:pPr lvl="1"/>
            <a:r>
              <a:rPr lang="en-US" dirty="0" smtClean="0"/>
              <a:t>SEP IRA</a:t>
            </a:r>
          </a:p>
          <a:p>
            <a:pPr lvl="1"/>
            <a:r>
              <a:rPr lang="en-US" dirty="0" smtClean="0"/>
              <a:t>110 employees, 100 working in Vermont, most living in Vermont</a:t>
            </a:r>
          </a:p>
          <a:p>
            <a:r>
              <a:rPr lang="en-US" dirty="0" smtClean="0"/>
              <a:t>Chroma’s has the highest standards of social responsibility in business</a:t>
            </a:r>
          </a:p>
          <a:p>
            <a:pPr lvl="1"/>
            <a:r>
              <a:rPr lang="en-US" dirty="0" smtClean="0"/>
              <a:t>We have our own minimums, lowest paid worker begins at $18/hour</a:t>
            </a:r>
          </a:p>
          <a:p>
            <a:pPr lvl="1"/>
            <a:r>
              <a:rPr lang="en-US" dirty="0" smtClean="0"/>
              <a:t>Benefits among the best in the state</a:t>
            </a:r>
          </a:p>
          <a:p>
            <a:pPr lvl="1"/>
            <a:r>
              <a:rPr lang="en-US" dirty="0" smtClean="0"/>
              <a:t>Democratic work place</a:t>
            </a:r>
          </a:p>
          <a:p>
            <a:pPr lvl="1"/>
            <a:r>
              <a:rPr lang="en-US" dirty="0" smtClean="0"/>
              <a:t>Certified B-Corp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If this goes forward with Chroma, the jobs created will be in Vermont and they will be some of the best jobs imaginable in manufacturing and product development.</a:t>
            </a:r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3124200" cy="15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8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would make this easier?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/>
          <a:lstStyle/>
          <a:p>
            <a:r>
              <a:rPr lang="en-US" dirty="0" smtClean="0"/>
              <a:t>Stronger work pool of engineers</a:t>
            </a:r>
          </a:p>
          <a:p>
            <a:pPr lvl="1"/>
            <a:r>
              <a:rPr lang="en-US" dirty="0" smtClean="0"/>
              <a:t>Strengthen the cooperative model in the engineering college</a:t>
            </a:r>
          </a:p>
          <a:p>
            <a:pPr lvl="1"/>
            <a:r>
              <a:rPr lang="en-US" dirty="0" smtClean="0"/>
              <a:t>Students leave school experienced </a:t>
            </a:r>
          </a:p>
          <a:p>
            <a:r>
              <a:rPr lang="en-US" dirty="0" smtClean="0"/>
              <a:t>More of our locally educated students staying here</a:t>
            </a:r>
          </a:p>
          <a:p>
            <a:pPr lvl="1"/>
            <a:r>
              <a:rPr lang="en-US" dirty="0"/>
              <a:t>Strengthen the cooperative model in the engineering college</a:t>
            </a:r>
          </a:p>
          <a:p>
            <a:pPr lvl="1"/>
            <a:r>
              <a:rPr lang="en-US" dirty="0" smtClean="0"/>
              <a:t>Having had a local coop experience they have local contacts</a:t>
            </a:r>
          </a:p>
          <a:p>
            <a:r>
              <a:rPr lang="en-US" dirty="0" smtClean="0"/>
              <a:t>Funding for the OTC</a:t>
            </a:r>
          </a:p>
          <a:p>
            <a:pPr lvl="1"/>
            <a:r>
              <a:rPr lang="en-US" dirty="0" smtClean="0"/>
              <a:t>Business and faculty need to know about the OTC in order to want to engage</a:t>
            </a:r>
          </a:p>
          <a:p>
            <a:pPr lvl="1"/>
            <a:r>
              <a:rPr lang="en-US" dirty="0" smtClean="0"/>
              <a:t>OTC needs the resources to create and respond to greater activity</a:t>
            </a:r>
          </a:p>
          <a:p>
            <a:r>
              <a:rPr lang="en-US" dirty="0" smtClean="0"/>
              <a:t>More funding to repeat this model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OTC being able to say, “I think we can help you seed that” made a huge difference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7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Ecosystems and Entrepreneurship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Many more technologies could fit this model than the VC model</a:t>
            </a:r>
          </a:p>
          <a:p>
            <a:r>
              <a:rPr lang="en-US" dirty="0" smtClean="0"/>
              <a:t>Requires a real ecosystem</a:t>
            </a:r>
          </a:p>
          <a:p>
            <a:pPr lvl="1"/>
            <a:r>
              <a:rPr lang="en-US" dirty="0" smtClean="0"/>
              <a:t>Connections and information flow</a:t>
            </a:r>
          </a:p>
          <a:p>
            <a:pPr lvl="1"/>
            <a:r>
              <a:rPr lang="en-US" dirty="0" smtClean="0"/>
              <a:t>Skilled people available in VT</a:t>
            </a:r>
          </a:p>
          <a:p>
            <a:pPr lvl="1"/>
            <a:r>
              <a:rPr lang="en-US" dirty="0" smtClean="0"/>
              <a:t>Seed funding</a:t>
            </a:r>
          </a:p>
          <a:p>
            <a:pPr lvl="1"/>
            <a:r>
              <a:rPr lang="en-US" dirty="0" smtClean="0"/>
              <a:t>SBIR grant writing support </a:t>
            </a:r>
          </a:p>
          <a:p>
            <a:pPr lvl="1"/>
            <a:r>
              <a:rPr lang="en-US" dirty="0" smtClean="0"/>
              <a:t>Awareness among business community</a:t>
            </a:r>
          </a:p>
          <a:p>
            <a:r>
              <a:rPr lang="en-US" dirty="0" smtClean="0"/>
              <a:t>Organic, home-grown</a:t>
            </a:r>
          </a:p>
          <a:p>
            <a:pPr lvl="1"/>
            <a:r>
              <a:rPr lang="en-US" dirty="0" smtClean="0"/>
              <a:t>Creates VT jobs, not just royalties</a:t>
            </a:r>
          </a:p>
          <a:p>
            <a:pPr lvl="1"/>
            <a:r>
              <a:rPr lang="en-US" dirty="0" smtClean="0"/>
              <a:t>Feeds itself</a:t>
            </a:r>
          </a:p>
          <a:p>
            <a:pPr lvl="1"/>
            <a:r>
              <a:rPr lang="en-US" dirty="0" smtClean="0"/>
              <a:t>Still allows for the occasional big winner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095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662488" cy="5105400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Who am I?</a:t>
            </a:r>
          </a:p>
          <a:p>
            <a:r>
              <a:rPr lang="en-US" sz="2400" dirty="0" smtClean="0"/>
              <a:t>Who is 89 North?</a:t>
            </a:r>
          </a:p>
          <a:p>
            <a:pPr lvl="1"/>
            <a:r>
              <a:rPr lang="en-US" sz="2200" dirty="0" smtClean="0"/>
              <a:t>Scientific instrumentation</a:t>
            </a:r>
          </a:p>
          <a:p>
            <a:pPr lvl="1"/>
            <a:r>
              <a:rPr lang="en-US" sz="2200" dirty="0" smtClean="0"/>
              <a:t>OEM optical equipment</a:t>
            </a:r>
          </a:p>
          <a:p>
            <a:pPr lvl="1"/>
            <a:r>
              <a:rPr lang="en-US" sz="2200" dirty="0" smtClean="0"/>
              <a:t>Wholly owned subsidiary of Chroma</a:t>
            </a:r>
          </a:p>
          <a:p>
            <a:r>
              <a:rPr lang="en-US" sz="2400" dirty="0" smtClean="0"/>
              <a:t>Who is Chroma?</a:t>
            </a:r>
          </a:p>
          <a:p>
            <a:pPr lvl="1"/>
            <a:r>
              <a:rPr lang="en-US" sz="2200" dirty="0" smtClean="0"/>
              <a:t>Optical filters </a:t>
            </a:r>
          </a:p>
          <a:p>
            <a:pPr lvl="1"/>
            <a:r>
              <a:rPr lang="en-US" sz="2200" dirty="0" smtClean="0"/>
              <a:t>100% employee owned</a:t>
            </a:r>
          </a:p>
          <a:p>
            <a:r>
              <a:rPr lang="en-US" sz="2400" dirty="0" smtClean="0"/>
              <a:t>UVM</a:t>
            </a:r>
          </a:p>
          <a:p>
            <a:pPr lvl="1"/>
            <a:r>
              <a:rPr lang="en-US" sz="2200" dirty="0" smtClean="0"/>
              <a:t>Office of Technology Commercialization</a:t>
            </a:r>
          </a:p>
          <a:p>
            <a:pPr lvl="1"/>
            <a:r>
              <a:rPr lang="en-US" sz="2200" dirty="0" smtClean="0"/>
              <a:t>Jeff Marshall, Prof. College of Engineering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828800"/>
            <a:ext cx="1770063" cy="1321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1953018"/>
            <a:ext cx="109696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96"/>
          <a:stretch/>
        </p:blipFill>
        <p:spPr bwMode="auto">
          <a:xfrm>
            <a:off x="6477000" y="3428206"/>
            <a:ext cx="2302886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440" y="3535269"/>
            <a:ext cx="1933575" cy="102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973"/>
          <a:stretch/>
        </p:blipFill>
        <p:spPr bwMode="auto">
          <a:xfrm>
            <a:off x="5706774" y="4848225"/>
            <a:ext cx="1540452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starts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" y="1421401"/>
            <a:ext cx="7043738" cy="520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87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4724400" cy="4525963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Benefits:</a:t>
            </a:r>
          </a:p>
          <a:p>
            <a:pPr lvl="1"/>
            <a:r>
              <a:rPr lang="en-US" sz="2200" dirty="0" smtClean="0"/>
              <a:t>Non-contact</a:t>
            </a:r>
          </a:p>
          <a:p>
            <a:pPr lvl="1"/>
            <a:r>
              <a:rPr lang="en-US" sz="2200" dirty="0" smtClean="0"/>
              <a:t>High shear forces</a:t>
            </a:r>
          </a:p>
          <a:p>
            <a:pPr lvl="1"/>
            <a:r>
              <a:rPr lang="en-US" sz="2200" dirty="0" smtClean="0"/>
              <a:t>Debris containment</a:t>
            </a:r>
          </a:p>
          <a:p>
            <a:r>
              <a:rPr lang="en-US" sz="2400" dirty="0" smtClean="0"/>
              <a:t>Applications:</a:t>
            </a:r>
          </a:p>
          <a:p>
            <a:pPr lvl="1"/>
            <a:r>
              <a:rPr lang="en-US" sz="2200" dirty="0" smtClean="0"/>
              <a:t>Clean manufacturing </a:t>
            </a:r>
          </a:p>
          <a:p>
            <a:pPr lvl="1"/>
            <a:r>
              <a:rPr lang="en-US" sz="2200" dirty="0" smtClean="0"/>
              <a:t>Optics is just one example</a:t>
            </a:r>
          </a:p>
          <a:p>
            <a:r>
              <a:rPr lang="en-US" sz="2400" dirty="0" smtClean="0"/>
              <a:t>Not really right for VC</a:t>
            </a:r>
          </a:p>
          <a:p>
            <a:pPr lvl="1"/>
            <a:r>
              <a:rPr lang="en-US" sz="2200" dirty="0" smtClean="0"/>
              <a:t>Not likely an explosive grower</a:t>
            </a:r>
          </a:p>
          <a:p>
            <a:pPr lvl="1"/>
            <a:r>
              <a:rPr lang="en-US" sz="2200" dirty="0" smtClean="0"/>
              <a:t>More a tech that needs to be nurtured and have sound strategy</a:t>
            </a:r>
          </a:p>
          <a:p>
            <a:pPr lvl="1"/>
            <a:r>
              <a:rPr lang="en-US" sz="2200" dirty="0" smtClean="0"/>
              <a:t>Still likely to have a sizable market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308" y="2895600"/>
            <a:ext cx="391477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843" y="5715000"/>
            <a:ext cx="3069706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454727"/>
            <a:ext cx="56007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63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had to happen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We needed something testable, verifiable and demonstrable</a:t>
            </a:r>
          </a:p>
          <a:p>
            <a:pPr lvl="1"/>
            <a:r>
              <a:rPr lang="en-US" sz="2200" dirty="0" smtClean="0"/>
              <a:t>Flexible</a:t>
            </a:r>
          </a:p>
          <a:p>
            <a:pPr lvl="1"/>
            <a:r>
              <a:rPr lang="en-US" sz="2200" dirty="0" smtClean="0"/>
              <a:t>Easy to use</a:t>
            </a:r>
          </a:p>
          <a:p>
            <a:pPr lvl="1"/>
            <a:r>
              <a:rPr lang="en-US" sz="2200" dirty="0" smtClean="0"/>
              <a:t>Ready for outside world</a:t>
            </a:r>
          </a:p>
          <a:p>
            <a:r>
              <a:rPr lang="en-US" sz="2400" dirty="0" smtClean="0"/>
              <a:t>We needed a place to test, verify and demonstrate</a:t>
            </a:r>
          </a:p>
          <a:p>
            <a:pPr lvl="1"/>
            <a:r>
              <a:rPr lang="en-US" sz="2200" dirty="0" smtClean="0"/>
              <a:t>Representative cleaning problem</a:t>
            </a:r>
          </a:p>
          <a:p>
            <a:pPr lvl="1"/>
            <a:r>
              <a:rPr lang="en-US" sz="2200" dirty="0" smtClean="0"/>
              <a:t>Controlled enough environment to do the testing and get data</a:t>
            </a:r>
          </a:p>
          <a:p>
            <a:r>
              <a:rPr lang="en-US" sz="2400" dirty="0" smtClean="0"/>
              <a:t>Time to understand the value proposition in the context of the market and data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06219" y="2770981"/>
            <a:ext cx="3322637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826" y="5892923"/>
            <a:ext cx="8705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this case the science, theory and experiment, wasn’t enough to demonstrate the value.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Jeff Marshall is a happy professor: teaching and research</a:t>
            </a:r>
          </a:p>
          <a:p>
            <a:pPr lvl="1"/>
            <a:r>
              <a:rPr lang="en-US" dirty="0" smtClean="0"/>
              <a:t>Not really the right place to build the next prototype even with funding</a:t>
            </a:r>
          </a:p>
          <a:p>
            <a:pPr lvl="1"/>
            <a:r>
              <a:rPr lang="en-US" dirty="0" smtClean="0"/>
              <a:t>Not on the main path for Jeff’s career</a:t>
            </a:r>
          </a:p>
          <a:p>
            <a:pPr lvl="1"/>
            <a:r>
              <a:rPr lang="en-US" dirty="0" smtClean="0"/>
              <a:t>Nor the right place to do those things you might like to do with a prototype</a:t>
            </a:r>
          </a:p>
          <a:p>
            <a:r>
              <a:rPr lang="en-US" dirty="0" smtClean="0"/>
              <a:t>89 North couldn’t expend resources off of our main path</a:t>
            </a:r>
          </a:p>
          <a:p>
            <a:pPr lvl="1"/>
            <a:r>
              <a:rPr lang="en-US" dirty="0" smtClean="0"/>
              <a:t>Hiring for short-term project that was speculative was a non-starter</a:t>
            </a:r>
          </a:p>
          <a:p>
            <a:pPr lvl="1"/>
            <a:r>
              <a:rPr lang="en-US" dirty="0" smtClean="0"/>
              <a:t>Needed to cover some of the basic costs of putting an instrument together</a:t>
            </a:r>
          </a:p>
          <a:p>
            <a:r>
              <a:rPr lang="en-US" dirty="0" smtClean="0"/>
              <a:t>Office of Technology Commercialization</a:t>
            </a:r>
          </a:p>
          <a:p>
            <a:pPr lvl="1"/>
            <a:r>
              <a:rPr lang="en-US" dirty="0" smtClean="0"/>
              <a:t>Not their mission to build a prototype</a:t>
            </a:r>
          </a:p>
          <a:p>
            <a:pPr lvl="1"/>
            <a:r>
              <a:rPr lang="en-US" dirty="0" smtClean="0"/>
              <a:t>One of many technologies whose marketing they must support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So how does something like the Aeroacoustic Cleaner become part of someone’s main path?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89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 OTC Made a 3-legged Stool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876800"/>
          </a:xfrm>
        </p:spPr>
        <p:txBody>
          <a:bodyPr/>
          <a:lstStyle/>
          <a:p>
            <a:r>
              <a:rPr lang="en-US" dirty="0" smtClean="0"/>
              <a:t>89 North, Chroma and UVM</a:t>
            </a:r>
          </a:p>
          <a:p>
            <a:r>
              <a:rPr lang="en-US" dirty="0" smtClean="0"/>
              <a:t>89 North proposed a contract engineering project to make a usable device</a:t>
            </a:r>
          </a:p>
          <a:p>
            <a:r>
              <a:rPr lang="en-US" dirty="0" smtClean="0"/>
              <a:t>UVM ventures funded Jeff Marshall, who contracted 89 North</a:t>
            </a:r>
          </a:p>
          <a:p>
            <a:r>
              <a:rPr lang="en-US" dirty="0" smtClean="0"/>
              <a:t>The testing was carried out as a co-development between Chroma and UVM</a:t>
            </a:r>
          </a:p>
          <a:p>
            <a:pPr lvl="1"/>
            <a:r>
              <a:rPr lang="en-US" dirty="0" smtClean="0"/>
              <a:t>Chroma contributed material to clean, space to work, expert inspection</a:t>
            </a:r>
          </a:p>
          <a:p>
            <a:pPr lvl="1"/>
            <a:r>
              <a:rPr lang="en-US" dirty="0" smtClean="0"/>
              <a:t>UVM contributed the device, developed by 89 North, and particular 3D-printed parts</a:t>
            </a:r>
          </a:p>
          <a:p>
            <a:pPr lvl="1"/>
            <a:r>
              <a:rPr lang="en-US" dirty="0" smtClean="0"/>
              <a:t>Device belongs to UVM, data is shared, but Chroma gets right of first refusal to negotiate a license</a:t>
            </a:r>
          </a:p>
        </p:txBody>
      </p:sp>
    </p:spTree>
    <p:extLst>
      <p:ext uri="{BB962C8B-B14F-4D97-AF65-F5344CB8AC3E}">
        <p14:creationId xmlns:p14="http://schemas.microsoft.com/office/powerpoint/2010/main" val="140630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 Cleaning Configuration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400800" cy="512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18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en-US" dirty="0" smtClean="0"/>
              <a:t>Working device: always easier to get someone interested when you can show them a functioning prototype</a:t>
            </a:r>
          </a:p>
          <a:p>
            <a:r>
              <a:rPr lang="en-US" dirty="0" smtClean="0"/>
              <a:t>Data: not only can we show others the quantitative capability for cleaning, we honed our understanding of the value</a:t>
            </a:r>
          </a:p>
          <a:p>
            <a:pPr lvl="1"/>
            <a:r>
              <a:rPr lang="en-US" dirty="0" smtClean="0"/>
              <a:t>The system isn’t necessarily stronger for ripping dirt off of a surface as compared to existing  compressed air devices</a:t>
            </a:r>
          </a:p>
          <a:p>
            <a:pPr lvl="1"/>
            <a:r>
              <a:rPr lang="en-US" dirty="0" smtClean="0"/>
              <a:t>But it is:</a:t>
            </a:r>
          </a:p>
          <a:p>
            <a:pPr lvl="2"/>
            <a:r>
              <a:rPr lang="en-US" dirty="0" smtClean="0"/>
              <a:t>Just as good</a:t>
            </a:r>
          </a:p>
          <a:p>
            <a:pPr lvl="2"/>
            <a:r>
              <a:rPr lang="en-US" dirty="0" smtClean="0"/>
              <a:t>Faster</a:t>
            </a:r>
          </a:p>
          <a:p>
            <a:pPr lvl="2"/>
            <a:r>
              <a:rPr lang="en-US" dirty="0" smtClean="0"/>
              <a:t>More reliable/repeatable</a:t>
            </a:r>
          </a:p>
          <a:p>
            <a:pPr lvl="2"/>
            <a:r>
              <a:rPr lang="en-US" dirty="0" smtClean="0"/>
              <a:t>Able to contain the dirt</a:t>
            </a:r>
          </a:p>
          <a:p>
            <a:pPr lvl="2"/>
            <a:r>
              <a:rPr lang="en-US" dirty="0" smtClean="0"/>
              <a:t>Amenable to automation</a:t>
            </a:r>
          </a:p>
          <a:p>
            <a:r>
              <a:rPr lang="en-US" dirty="0" smtClean="0"/>
              <a:t>Relationship between a substantial Vermont company and our flagship educational and research institution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200400"/>
            <a:ext cx="2781300" cy="222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8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 Presentation Template</Template>
  <TotalTime>975</TotalTime>
  <Words>964</Words>
  <Application>Microsoft Office PowerPoint</Application>
  <PresentationFormat>On-screen Show (4:3)</PresentationFormat>
  <Paragraphs>127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Eng Presentation Template</vt:lpstr>
      <vt:lpstr>Leveraging UVM Innovation Into Private Companies</vt:lpstr>
      <vt:lpstr>The Players</vt:lpstr>
      <vt:lpstr>How it starts</vt:lpstr>
      <vt:lpstr>Assessment</vt:lpstr>
      <vt:lpstr>What had to happen</vt:lpstr>
      <vt:lpstr>Constraints</vt:lpstr>
      <vt:lpstr>How? OTC Made a 3-legged Stool</vt:lpstr>
      <vt:lpstr>Optical Cleaning Configuration</vt:lpstr>
      <vt:lpstr>Outcomes</vt:lpstr>
      <vt:lpstr>Next</vt:lpstr>
      <vt:lpstr>A chance to keep it in VT</vt:lpstr>
      <vt:lpstr>What might happen?</vt:lpstr>
      <vt:lpstr>What would make this easier?</vt:lpstr>
      <vt:lpstr>Ecosystems and Entrepreneurship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Henry Schek</dc:creator>
  <cp:lastModifiedBy>Laura Smith</cp:lastModifiedBy>
  <cp:revision>59</cp:revision>
  <dcterms:created xsi:type="dcterms:W3CDTF">2014-10-26T14:18:07Z</dcterms:created>
  <dcterms:modified xsi:type="dcterms:W3CDTF">2016-11-22T13:44:22Z</dcterms:modified>
</cp:coreProperties>
</file>