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85" r:id="rId3"/>
    <p:sldId id="286" r:id="rId4"/>
    <p:sldId id="283" r:id="rId5"/>
    <p:sldId id="284" r:id="rId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2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A997C8F8-1463-4EC3-9769-A3A7B324D079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DF07746F-294E-4F2D-8894-87841066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17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3D0DFD93-9CB3-4295-9E0D-BE00E2EF2EC3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251"/>
            <a:ext cx="5852160" cy="3780800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4"/>
            <a:ext cx="3169920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174"/>
            <a:ext cx="3169920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8E9C64A5-B8EB-48FC-BACE-42C194F38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3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C061-295E-4EFD-853A-FA5906E3D86D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4ADA9B9-F8F8-40E9-92EF-FD04080522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114" y="23812"/>
            <a:ext cx="3455147" cy="123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1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E1F2-B9AA-4E24-9F7E-F877D4FBCE30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UVM Center for Technology Venture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A9B9-F8F8-40E9-92EF-FD0408052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0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44746-B599-4C04-B678-EDB6A291E7F8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UVM Center for Technology Venture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A9B9-F8F8-40E9-92EF-FD0408052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5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7772401" cy="1325563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49BB-B288-4BE1-B737-05730D1B68C7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b="1" i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4ADA9B9-F8F8-40E9-92EF-FD04080522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114" y="23812"/>
            <a:ext cx="3455147" cy="123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75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3DD5-9AA9-4748-BC1A-24F881A5E87B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A9B9-F8F8-40E9-92EF-FD0408052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7772399" cy="1325563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4ADA9B9-F8F8-40E9-92EF-FD0408052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b="1" i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50C9-F3F3-4A0F-9FC1-18D15426D446}" type="datetime1">
              <a:rPr lang="en-US" smtClean="0"/>
              <a:t>11/22/2016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114" y="23812"/>
            <a:ext cx="3455147" cy="123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71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0306-BD78-4C38-BF2F-6996798AC5AE}" type="datetime1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A9B9-F8F8-40E9-92EF-FD0408052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6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F584-DDF1-4C79-BE07-52DC93E7D99E}" type="datetime1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4ADA9B9-F8F8-40E9-92EF-FD04080522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114" y="23812"/>
            <a:ext cx="3455147" cy="123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15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9C64-C711-4621-90F5-84BBBF688EE9}" type="datetime1">
              <a:rPr lang="en-US" smtClean="0"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UVM Center for Technology Venture Research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A9B9-F8F8-40E9-92EF-FD0408052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8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ACBD-C429-4E13-BC1C-E782593AB643}" type="datetime1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UVM Center for Technology Venture Research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A9B9-F8F8-40E9-92EF-FD0408052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4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BE32-A3C8-4270-9449-F6901C486981}" type="datetime1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UVM Center for Technology Venture Research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A9B9-F8F8-40E9-92EF-FD0408052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7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175FF-EA7B-4988-9FB7-0147C323A078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DA9B9-F8F8-40E9-92EF-FD0408052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8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WMF"/><Relationship Id="rId7" Type="http://schemas.openxmlformats.org/officeDocument/2006/relationships/hyperlink" Target="http://www.uvm.edu/uvminnovations/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WMF"/><Relationship Id="rId11" Type="http://schemas.openxmlformats.org/officeDocument/2006/relationships/hyperlink" Target="http://www.uvm.edu/medicine/sparkvt/" TargetMode="External"/><Relationship Id="rId5" Type="http://schemas.openxmlformats.org/officeDocument/2006/relationships/image" Target="../media/image5.WMF"/><Relationship Id="rId10" Type="http://schemas.openxmlformats.org/officeDocument/2006/relationships/image" Target="../media/image8.jpg"/><Relationship Id="rId4" Type="http://schemas.openxmlformats.org/officeDocument/2006/relationships/image" Target="../media/image4.WMF"/><Relationship Id="rId9" Type="http://schemas.openxmlformats.org/officeDocument/2006/relationships/hyperlink" Target="http://www.vermonttechnologies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uvm.edu/~uvmpr/?Page=news&amp;&amp;storyID=2050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vtcynic.com/business-students-learn-from-faculty-inventor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uvm.edu/~uvmpr/?Page=news&amp;storyID=21179&amp;category=ucom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vm.edu/medicine/sparkv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1808165"/>
            <a:ext cx="11544299" cy="23876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b="0" dirty="0" smtClean="0"/>
              <a:t> </a:t>
            </a:r>
            <a:r>
              <a:rPr lang="en-US" sz="2800" dirty="0"/>
              <a:t>The Intersection of Higher Education, Private Sector </a:t>
            </a:r>
            <a:r>
              <a:rPr lang="en-US" sz="2800" dirty="0" smtClean="0"/>
              <a:t>and</a:t>
            </a:r>
            <a:br>
              <a:rPr lang="en-US" sz="2800" dirty="0" smtClean="0"/>
            </a:br>
            <a:r>
              <a:rPr lang="en-US" sz="2800" dirty="0" smtClean="0"/>
              <a:t>Government </a:t>
            </a:r>
            <a:r>
              <a:rPr lang="en-US" sz="2800" dirty="0"/>
              <a:t>in Technology and Economic </a:t>
            </a:r>
            <a:r>
              <a:rPr lang="en-US" sz="2800" dirty="0" smtClean="0"/>
              <a:t>Development:</a:t>
            </a:r>
            <a:br>
              <a:rPr lang="en-US" sz="2800" dirty="0" smtClean="0"/>
            </a:br>
            <a:r>
              <a:rPr lang="en-US" sz="2800" i="1" dirty="0" smtClean="0"/>
              <a:t>Accelerating the Process Through Service Learning 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1" y="4714874"/>
            <a:ext cx="11544298" cy="181451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/>
              <a:t>UVM Legislative Policy Summit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Vermont's 21st Century Economy: Building an Entrepreneurial Ecosystem</a:t>
            </a:r>
            <a:endParaRPr lang="en-US" sz="2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/>
              <a:t>Erik Monsen, Ph.D.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mtClean="0"/>
              <a:t>17 November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A9B9-F8F8-40E9-92EF-FD04080522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7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Teaching Technology Commercialization:</a:t>
            </a:r>
            <a:br>
              <a:rPr lang="en-US" sz="3200" dirty="0" smtClean="0"/>
            </a:br>
            <a:r>
              <a:rPr lang="en-US" sz="3200" dirty="0" smtClean="0"/>
              <a:t>A Partnership &amp; Portfolio Approach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Service Learning Model</a:t>
            </a:r>
          </a:p>
          <a:p>
            <a:pPr lvl="1"/>
            <a:r>
              <a:rPr lang="en-US" dirty="0" smtClean="0"/>
              <a:t>Researchers pitch technologies</a:t>
            </a:r>
          </a:p>
          <a:p>
            <a:pPr lvl="1"/>
            <a:r>
              <a:rPr lang="en-US" dirty="0" smtClean="0"/>
              <a:t>Student consulting teams</a:t>
            </a:r>
          </a:p>
          <a:p>
            <a:pPr lvl="2"/>
            <a:r>
              <a:rPr lang="en-US" dirty="0" smtClean="0"/>
              <a:t>Learn technology from researcher</a:t>
            </a:r>
          </a:p>
          <a:p>
            <a:pPr lvl="2"/>
            <a:r>
              <a:rPr lang="en-US" dirty="0" smtClean="0"/>
              <a:t>Write plan for researcher</a:t>
            </a:r>
          </a:p>
          <a:p>
            <a:r>
              <a:rPr lang="en-US" dirty="0" smtClean="0"/>
              <a:t>Portfolio of Classes</a:t>
            </a:r>
          </a:p>
          <a:p>
            <a:pPr lvl="1"/>
            <a:r>
              <a:rPr lang="en-US" dirty="0" smtClean="0"/>
              <a:t>UG – Spring</a:t>
            </a:r>
          </a:p>
          <a:p>
            <a:pPr lvl="1"/>
            <a:r>
              <a:rPr lang="en-US" dirty="0" smtClean="0"/>
              <a:t>SEMBA – Mar/Apr</a:t>
            </a:r>
          </a:p>
          <a:p>
            <a:pPr lvl="1"/>
            <a:r>
              <a:rPr lang="en-US" dirty="0" smtClean="0"/>
              <a:t>MS/PhD – Autumn</a:t>
            </a:r>
          </a:p>
          <a:p>
            <a:pPr lvl="1"/>
            <a:r>
              <a:rPr lang="en-US" dirty="0" smtClean="0"/>
              <a:t>Faculty – SPARK VT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A9B9-F8F8-40E9-92EF-FD04080522C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48" y="4754880"/>
            <a:ext cx="1023485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286" y="4754880"/>
            <a:ext cx="1228822" cy="1097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194" y="4754880"/>
            <a:ext cx="1121337" cy="109728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608" y="1825622"/>
            <a:ext cx="1112611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330" y="4754880"/>
            <a:ext cx="1058160" cy="1097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7189" y="5789448"/>
            <a:ext cx="1128570" cy="487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28556" y="1739860"/>
            <a:ext cx="1109474" cy="487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Teaching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82200" y="5789448"/>
            <a:ext cx="1079963" cy="487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17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68" y="3189071"/>
            <a:ext cx="2361250" cy="468645"/>
          </a:xfrm>
          <a:prstGeom prst="rect">
            <a:avLst/>
          </a:prstGeom>
        </p:spPr>
      </p:pic>
      <p:pic>
        <p:nvPicPr>
          <p:cNvPr id="19" name="Picture 18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95" y="3848465"/>
            <a:ext cx="3360235" cy="425945"/>
          </a:xfrm>
          <a:prstGeom prst="rect">
            <a:avLst/>
          </a:prstGeom>
        </p:spPr>
      </p:pic>
      <p:sp>
        <p:nvSpPr>
          <p:cNvPr id="22" name="Bent Arrow 21"/>
          <p:cNvSpPr/>
          <p:nvPr/>
        </p:nvSpPr>
        <p:spPr>
          <a:xfrm>
            <a:off x="6354147" y="2323322"/>
            <a:ext cx="1059138" cy="945723"/>
          </a:xfrm>
          <a:prstGeom prst="ben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6236258" y="3190527"/>
            <a:ext cx="477579" cy="1320491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Bent Arrow 23"/>
          <p:cNvSpPr/>
          <p:nvPr/>
        </p:nvSpPr>
        <p:spPr>
          <a:xfrm flipH="1">
            <a:off x="10411755" y="2323322"/>
            <a:ext cx="1084269" cy="1175659"/>
          </a:xfrm>
          <a:prstGeom prst="ben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11080825" y="3182294"/>
            <a:ext cx="543563" cy="1320491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Left-Right Arrow 25"/>
          <p:cNvSpPr/>
          <p:nvPr/>
        </p:nvSpPr>
        <p:spPr>
          <a:xfrm>
            <a:off x="8537510" y="5225143"/>
            <a:ext cx="998376" cy="56430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hlinkClick r:id="rId11"/>
          </p:cNvPr>
          <p:cNvSpPr txBox="1"/>
          <p:nvPr/>
        </p:nvSpPr>
        <p:spPr>
          <a:xfrm>
            <a:off x="6716586" y="3180042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SPARK</a:t>
            </a:r>
            <a:r>
              <a:rPr lang="en-US" sz="2400" b="1" baseline="30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VT</a:t>
            </a:r>
            <a:endParaRPr lang="en-US" sz="2400" b="1" baseline="30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6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Array of </a:t>
            </a:r>
            <a:br>
              <a:rPr lang="en-US" dirty="0" smtClean="0"/>
            </a:br>
            <a:r>
              <a:rPr lang="en-US" dirty="0" smtClean="0"/>
              <a:t>Pioneering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Medicine</a:t>
            </a:r>
          </a:p>
          <a:p>
            <a:pPr lvl="1"/>
            <a:r>
              <a:rPr lang="en-US" dirty="0" smtClean="0"/>
              <a:t>Genetic markers for addictive behaviors</a:t>
            </a:r>
          </a:p>
          <a:p>
            <a:pPr lvl="1"/>
            <a:r>
              <a:rPr lang="en-US" dirty="0" smtClean="0"/>
              <a:t>Suicide prediction app for hospital patients</a:t>
            </a:r>
          </a:p>
          <a:p>
            <a:pPr lvl="1"/>
            <a:r>
              <a:rPr lang="en-US" dirty="0" smtClean="0"/>
              <a:t>Alginate-based bandage for lung repair</a:t>
            </a:r>
          </a:p>
          <a:p>
            <a:pPr lvl="1"/>
            <a:r>
              <a:rPr lang="en-US" dirty="0"/>
              <a:t>Non-invasive </a:t>
            </a:r>
            <a:r>
              <a:rPr lang="en-US" dirty="0" smtClean="0"/>
              <a:t>heart performance balloon </a:t>
            </a:r>
            <a:r>
              <a:rPr lang="en-US" dirty="0"/>
              <a:t>test </a:t>
            </a:r>
            <a:endParaRPr lang="en-US" dirty="0" smtClean="0"/>
          </a:p>
          <a:p>
            <a:pPr lvl="1"/>
            <a:r>
              <a:rPr lang="en-US" dirty="0" smtClean="0"/>
              <a:t>Mobile app </a:t>
            </a:r>
            <a:r>
              <a:rPr lang="en-US" dirty="0"/>
              <a:t>to </a:t>
            </a:r>
            <a:r>
              <a:rPr lang="en-US" dirty="0" smtClean="0"/>
              <a:t>diagnose childhood </a:t>
            </a:r>
            <a:r>
              <a:rPr lang="en-US" dirty="0"/>
              <a:t>a</a:t>
            </a:r>
            <a:r>
              <a:rPr lang="en-US" dirty="0" smtClean="0"/>
              <a:t>ilments</a:t>
            </a:r>
          </a:p>
          <a:p>
            <a:pPr lvl="1"/>
            <a:r>
              <a:rPr lang="en-US" dirty="0"/>
              <a:t>Grafting c</a:t>
            </a:r>
            <a:r>
              <a:rPr lang="en-US" dirty="0" smtClean="0"/>
              <a:t>ells </a:t>
            </a:r>
            <a:r>
              <a:rPr lang="en-US" dirty="0"/>
              <a:t>to </a:t>
            </a:r>
            <a:r>
              <a:rPr lang="en-US" dirty="0" smtClean="0"/>
              <a:t>repair diseased hearts </a:t>
            </a:r>
          </a:p>
          <a:p>
            <a:pPr lvl="1"/>
            <a:r>
              <a:rPr lang="en-US" dirty="0" smtClean="0"/>
              <a:t>Protecting brain cells from chemotherapy</a:t>
            </a:r>
          </a:p>
          <a:p>
            <a:pPr lvl="1"/>
            <a:r>
              <a:rPr lang="en-US" dirty="0" smtClean="0"/>
              <a:t>Augmenting chemotherapeutic effectiveness</a:t>
            </a:r>
          </a:p>
          <a:p>
            <a:r>
              <a:rPr lang="en-US" dirty="0"/>
              <a:t>Agriculture</a:t>
            </a:r>
          </a:p>
          <a:p>
            <a:pPr lvl="1"/>
            <a:r>
              <a:rPr lang="en-US" dirty="0"/>
              <a:t>Humidity measurement for cold food storage</a:t>
            </a:r>
          </a:p>
          <a:p>
            <a:pPr lvl="1"/>
            <a:r>
              <a:rPr lang="en-US" dirty="0"/>
              <a:t>Nutrient management app for small farmers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Engineering</a:t>
            </a:r>
          </a:p>
          <a:p>
            <a:pPr lvl="1"/>
            <a:r>
              <a:rPr lang="en-US" dirty="0" smtClean="0"/>
              <a:t>Bamboo </a:t>
            </a:r>
            <a:r>
              <a:rPr lang="en-US" dirty="0"/>
              <a:t>vertical wind turbine power system</a:t>
            </a:r>
          </a:p>
          <a:p>
            <a:pPr lvl="1"/>
            <a:r>
              <a:rPr lang="en-US" dirty="0"/>
              <a:t>Face tracking recognition &amp; </a:t>
            </a:r>
            <a:r>
              <a:rPr lang="en-US" dirty="0" smtClean="0"/>
              <a:t>motion controller</a:t>
            </a:r>
            <a:endParaRPr lang="en-US" dirty="0"/>
          </a:p>
          <a:p>
            <a:pPr lvl="1"/>
            <a:r>
              <a:rPr lang="en-US" dirty="0"/>
              <a:t>Green building power monitoring system</a:t>
            </a:r>
          </a:p>
          <a:p>
            <a:pPr lvl="1"/>
            <a:r>
              <a:rPr lang="en-US" dirty="0"/>
              <a:t>Highway </a:t>
            </a:r>
            <a:r>
              <a:rPr lang="en-US" dirty="0" smtClean="0"/>
              <a:t>speed ground penetrating radar</a:t>
            </a:r>
            <a:endParaRPr lang="en-US" dirty="0"/>
          </a:p>
          <a:p>
            <a:pPr lvl="1"/>
            <a:r>
              <a:rPr lang="en-US" dirty="0"/>
              <a:t>Reinforcing </a:t>
            </a:r>
            <a:r>
              <a:rPr lang="en-US" dirty="0" smtClean="0"/>
              <a:t>concrete </a:t>
            </a:r>
            <a:r>
              <a:rPr lang="en-US" dirty="0"/>
              <a:t>with s</a:t>
            </a:r>
            <a:r>
              <a:rPr lang="en-US" dirty="0" smtClean="0"/>
              <a:t>hrimp chitin</a:t>
            </a:r>
            <a:endParaRPr lang="en-US" dirty="0"/>
          </a:p>
          <a:p>
            <a:r>
              <a:rPr lang="en-US" dirty="0" smtClean="0"/>
              <a:t>Computer Science</a:t>
            </a:r>
          </a:p>
          <a:p>
            <a:pPr lvl="1"/>
            <a:r>
              <a:rPr lang="en-US" dirty="0" smtClean="0"/>
              <a:t>Sentiment analysis of text streams</a:t>
            </a:r>
          </a:p>
          <a:p>
            <a:r>
              <a:rPr lang="en-US" dirty="0" smtClean="0"/>
              <a:t>Education</a:t>
            </a:r>
            <a:endParaRPr lang="en-US" dirty="0"/>
          </a:p>
          <a:p>
            <a:pPr lvl="1"/>
            <a:r>
              <a:rPr lang="en-US" dirty="0" smtClean="0"/>
              <a:t>Teaching geometry with motion-based game controllers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A9B9-F8F8-40E9-92EF-FD04080522C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UVM Press Coverage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A9B9-F8F8-40E9-92EF-FD04080522C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7737" t="26876" r="9010" b="8129"/>
          <a:stretch/>
        </p:blipFill>
        <p:spPr>
          <a:xfrm>
            <a:off x="83803" y="1551008"/>
            <a:ext cx="8948885" cy="5170467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27736" t="8123" r="29398" b="6877"/>
          <a:stretch/>
        </p:blipFill>
        <p:spPr>
          <a:xfrm>
            <a:off x="7685573" y="1921076"/>
            <a:ext cx="4389302" cy="489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4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Paying it Forward </a:t>
            </a:r>
            <a:br>
              <a:rPr lang="en-US" dirty="0" smtClean="0"/>
            </a:br>
            <a:r>
              <a:rPr lang="en-US" dirty="0" smtClean="0"/>
              <a:t>Across Campus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A9B9-F8F8-40E9-92EF-FD04080522C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7755" t="11873" r="9694" b="15626"/>
          <a:stretch/>
        </p:blipFill>
        <p:spPr>
          <a:xfrm>
            <a:off x="1542504" y="1687802"/>
            <a:ext cx="7724084" cy="5033673"/>
          </a:xfrm>
          <a:prstGeom prst="rect">
            <a:avLst/>
          </a:prstGeom>
        </p:spPr>
      </p:pic>
      <p:sp>
        <p:nvSpPr>
          <p:cNvPr id="9" name="TextBox 8">
            <a:hlinkClick r:id="rId4"/>
          </p:cNvPr>
          <p:cNvSpPr txBox="1"/>
          <p:nvPr/>
        </p:nvSpPr>
        <p:spPr>
          <a:xfrm>
            <a:off x="9561045" y="3327475"/>
            <a:ext cx="24833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SPARK</a:t>
            </a:r>
            <a:r>
              <a:rPr lang="en-US" sz="3600" b="1" baseline="30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VT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$50k grant for Alginate Lung Bandage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5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174</Words>
  <Application>Microsoft Office PowerPoint</Application>
  <PresentationFormat>Widescreen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Office Theme</vt:lpstr>
      <vt:lpstr> The Intersection of Higher Education, Private Sector and Government in Technology and Economic Development: Accelerating the Process Through Service Learning </vt:lpstr>
      <vt:lpstr>Teaching Technology Commercialization: A Partnership &amp; Portfolio Approach</vt:lpstr>
      <vt:lpstr>Wide Array of  Pioneering Technologies</vt:lpstr>
      <vt:lpstr>UVM Press Coverage</vt:lpstr>
      <vt:lpstr>Paying it Forward  Across Campus</vt:lpstr>
    </vt:vector>
  </TitlesOfParts>
  <Company>UVM School of Business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UVM Center for Technology Venture Research</dc:title>
  <dc:creator>Monsen, Erik</dc:creator>
  <cp:lastModifiedBy>Laura Smith</cp:lastModifiedBy>
  <cp:revision>135</cp:revision>
  <cp:lastPrinted>2015-04-20T14:01:33Z</cp:lastPrinted>
  <dcterms:created xsi:type="dcterms:W3CDTF">2014-09-09T22:34:48Z</dcterms:created>
  <dcterms:modified xsi:type="dcterms:W3CDTF">2016-11-22T13:42:20Z</dcterms:modified>
</cp:coreProperties>
</file>