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32"/>
    <a:srgbClr val="F2F2F2"/>
    <a:srgbClr val="006600"/>
    <a:srgbClr val="FF6600"/>
    <a:srgbClr val="000000"/>
    <a:srgbClr val="A6A6A6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5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8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9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3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9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7214-5140-4A50-89F5-D822E4AC95DE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0CB0-571C-4777-80E9-3658FF42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1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UVM LEGISLATIVE 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SUMMIT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8100"/>
            <a:ext cx="6400800" cy="2476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PEOPLE</a:t>
            </a:r>
            <a:br>
              <a:rPr lang="en-US" sz="3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PLACES </a:t>
            </a:r>
            <a:br>
              <a:rPr lang="en-US" sz="3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CAPITAL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Medium" panose="020B0603020102020204" pitchFamily="34" charset="0"/>
              </a:rPr>
              <a:t>New Models and Infrastructure for Entrepreneurial Growth and Success</a:t>
            </a:r>
            <a:endParaRPr lang="en-US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C3632"/>
                </a:solidFill>
                <a:latin typeface="Franklin Gothic Demi" panose="020B0703020102020204" pitchFamily="34" charset="0"/>
              </a:rPr>
              <a:t>ABOUT VSECU</a:t>
            </a:r>
            <a:endParaRPr lang="en-US" sz="4800" dirty="0">
              <a:solidFill>
                <a:srgbClr val="1C363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408237"/>
            <a:ext cx="4221192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1C3632"/>
                </a:solidFill>
                <a:latin typeface="Franklin Gothic Demi" panose="020B0703020102020204" pitchFamily="34" charset="0"/>
              </a:rPr>
              <a:t>A CREDIT UNION FOR EVERYBODY IN VERMONT</a:t>
            </a:r>
          </a:p>
          <a:p>
            <a:pPr marL="0" lvl="0" indent="0">
              <a:buNone/>
            </a:pPr>
            <a:endParaRPr lang="en-US" sz="2200" dirty="0" smtClean="0">
              <a:solidFill>
                <a:srgbClr val="1C3632"/>
              </a:solidFill>
              <a:latin typeface="Franklin Gothic Demi" panose="020B0703020102020204" pitchFamily="34" charset="0"/>
            </a:endParaRP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Member-owned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cooperative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Locally owned and managed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Democratically controlled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Improving lives of Vermonters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C3632"/>
                </a:solidFill>
                <a:latin typeface="Franklin Gothic Demi" panose="020B0703020102020204" pitchFamily="34" charset="0"/>
              </a:rPr>
              <a:t>VERMONT’S CHALLENGE</a:t>
            </a:r>
            <a:endParaRPr lang="en-US" sz="4800" dirty="0">
              <a:solidFill>
                <a:srgbClr val="1C363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5181600" cy="3810000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9800"/>
            <a:ext cx="42672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C3632"/>
                </a:solidFill>
                <a:latin typeface="Franklin Gothic Demi" panose="020B0703020102020204" pitchFamily="34" charset="0"/>
              </a:rPr>
              <a:t>WHAT WE KNOW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Sluggish job growth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Stagnant population growth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Rising median age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Shrinking labor force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Business climate perceptions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Sustainable affordability</a:t>
            </a:r>
            <a:endParaRPr lang="en-US" sz="2200" dirty="0" smtClean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>
              <a:latin typeface="Franklin Gothic Demi" panose="020B07030201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C3632"/>
                </a:solidFill>
                <a:latin typeface="Franklin Gothic Demi" panose="020B0703020102020204" pitchFamily="34" charset="0"/>
              </a:rPr>
              <a:t>DIGGING DEEPER</a:t>
            </a:r>
            <a:endParaRPr lang="en-US" sz="4800" dirty="0">
              <a:solidFill>
                <a:srgbClr val="1C363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4953000" cy="144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50800" dist="50800" dir="3600000" algn="ctr" rotWithShape="0">
                    <a:schemeClr val="tx1"/>
                  </a:outerShdw>
                </a:effectLst>
                <a:latin typeface="Franklin Gothic Demi" panose="020B0703020102020204" pitchFamily="34" charset="0"/>
              </a:rPr>
              <a:t>COMMUNITY SUMMITS</a:t>
            </a:r>
          </a:p>
          <a:p>
            <a:pPr marL="514350" indent="-514350">
              <a:buAutoNum type="arabicPlain" startAt="40"/>
            </a:pPr>
            <a:r>
              <a:rPr lang="en-US" sz="3100" dirty="0" smtClean="0">
                <a:solidFill>
                  <a:schemeClr val="bg1"/>
                </a:solidFill>
                <a:effectLst>
                  <a:outerShdw blurRad="50800" dist="50800" dir="36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Vermont thought leaders</a:t>
            </a:r>
          </a:p>
          <a:p>
            <a:r>
              <a:rPr lang="en-US" sz="2600" dirty="0" smtClean="0">
                <a:solidFill>
                  <a:schemeClr val="bg1"/>
                </a:solidFill>
                <a:effectLst>
                  <a:outerShdw blurRad="50800" dist="50800" dir="36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Things we learned</a:t>
            </a:r>
            <a:endParaRPr lang="en-US" sz="2600" dirty="0" smtClean="0">
              <a:solidFill>
                <a:schemeClr val="bg1"/>
              </a:solidFill>
              <a:effectLst>
                <a:outerShdw blurRad="50800" dist="50800" dir="3600000" algn="ctr" rotWithShape="0">
                  <a:schemeClr val="tx1"/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668" y="762000"/>
            <a:ext cx="6553200" cy="15541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VERMONT’S 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OPPORTUNITY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2819400"/>
            <a:ext cx="5247736" cy="3124200"/>
          </a:xfrm>
          <a:prstGeom prst="rect">
            <a:avLst/>
          </a:prstGeom>
          <a:solidFill>
            <a:srgbClr val="F2F2F2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009900"/>
            <a:ext cx="5428172" cy="27432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40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%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of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the workforce will be independent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by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2020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17 million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 “solo-preneuers” in the U.S. 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%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of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U.S.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workers are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untethered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</a:b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2,500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co-working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spaces worldwide; 850+ in the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U.S.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alone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A PATH FORWARD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029200"/>
            <a:ext cx="7239000" cy="990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BUILDING A CULTURE OF 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ENTREPRENEURIALISM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TOOLS FOR ORGANIC GROWTH FROM WITHIN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447800"/>
            <a:ext cx="7686136" cy="3048000"/>
          </a:xfrm>
          <a:prstGeom prst="rect">
            <a:avLst/>
          </a:prstGeom>
          <a:solidFill>
            <a:srgbClr val="F2F2F2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010400" cy="2514600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Business planning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nd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ounseling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Access to capital 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Business incubators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Networking opportunities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Entrepreneurship programs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Business guide/training resources/service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roviders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514600"/>
            <a:ext cx="5486400" cy="16764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1C3632"/>
                </a:solidFill>
                <a:effectLst>
                  <a:outerShdw blurRad="76200" dist="12700" dir="3000000" algn="tl" rotWithShape="0">
                    <a:schemeClr val="bg1">
                      <a:alpha val="80000"/>
                    </a:schemeClr>
                  </a:outerShdw>
                </a:effectLst>
                <a:latin typeface="Franklin Gothic Demi" panose="020B0703020102020204" pitchFamily="34" charset="0"/>
              </a:rPr>
              <a:t>VSECU’S IMPACT</a:t>
            </a:r>
            <a:endParaRPr lang="en-US" sz="6600" dirty="0">
              <a:solidFill>
                <a:srgbClr val="1C3632"/>
              </a:solidFill>
              <a:effectLst>
                <a:outerShdw blurRad="76200" dist="12700" dir="3000000" algn="t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7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88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Demi</vt:lpstr>
      <vt:lpstr>Franklin Gothic Medium</vt:lpstr>
      <vt:lpstr>Impact</vt:lpstr>
      <vt:lpstr>Office Theme</vt:lpstr>
      <vt:lpstr>UVM LEGISLATIVE  SUMMIT</vt:lpstr>
      <vt:lpstr>ABOUT VSECU</vt:lpstr>
      <vt:lpstr>VERMONT’S CHALLENGE</vt:lpstr>
      <vt:lpstr>DIGGING DEEPER</vt:lpstr>
      <vt:lpstr>VERMONT’S  OPPORTUNITY</vt:lpstr>
      <vt:lpstr>A PATH FORWARD</vt:lpstr>
      <vt:lpstr>TOOLS FOR ORGANIC GROWTH FROM WITHIN</vt:lpstr>
      <vt:lpstr>VSECU’S IMPACT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UVM LEGISLATIVE SUMMIT</dc:title>
  <dc:creator>Jevonne Rayner</dc:creator>
  <cp:lastModifiedBy>Laura Smith</cp:lastModifiedBy>
  <cp:revision>50</cp:revision>
  <dcterms:created xsi:type="dcterms:W3CDTF">2015-11-16T12:37:38Z</dcterms:created>
  <dcterms:modified xsi:type="dcterms:W3CDTF">2016-11-22T13:37:15Z</dcterms:modified>
</cp:coreProperties>
</file>