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>
      <p:cViewPr varScale="1">
        <p:scale>
          <a:sx n="74" d="100"/>
          <a:sy n="74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E410E6-900D-4189-8B54-7399696DFBB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E71FF2-48E0-4EC9-84C9-238626FC6AF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410E6-900D-4189-8B54-7399696DFBB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1FF2-48E0-4EC9-84C9-238626FC6AF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410E6-900D-4189-8B54-7399696DFBB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1FF2-48E0-4EC9-84C9-238626FC6AF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410E6-900D-4189-8B54-7399696DFBB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1FF2-48E0-4EC9-84C9-238626FC6AF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410E6-900D-4189-8B54-7399696DFBB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1FF2-48E0-4EC9-84C9-238626FC6AF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410E6-900D-4189-8B54-7399696DFBB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1FF2-48E0-4EC9-84C9-238626FC6AF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410E6-900D-4189-8B54-7399696DFBB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1FF2-48E0-4EC9-84C9-238626FC6AF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410E6-900D-4189-8B54-7399696DFBB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1FF2-48E0-4EC9-84C9-238626FC6AF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E410E6-900D-4189-8B54-7399696DFBB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1FF2-48E0-4EC9-84C9-238626FC6AF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AE410E6-900D-4189-8B54-7399696DFBB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E71FF2-48E0-4EC9-84C9-238626FC6AF0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E410E6-900D-4189-8B54-7399696DFBB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E71FF2-48E0-4EC9-84C9-238626FC6AF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E410E6-900D-4189-8B54-7399696DFBB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E71FF2-48E0-4EC9-84C9-238626FC6AF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2438400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>
                <a:latin typeface="Century" panose="02040604050505020304" pitchFamily="18" charset="0"/>
              </a:rPr>
              <a:t> Vermont Economic  Development Authority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76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91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798673"/>
              </p:ext>
            </p:extLst>
          </p:nvPr>
        </p:nvGraphicFramePr>
        <p:xfrm>
          <a:off x="457200" y="381000"/>
          <a:ext cx="2590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3" imgW="4114665" imgH="4114800" progId="Acrobat.Document.11">
                  <p:embed/>
                </p:oleObj>
              </mc:Choice>
              <mc:Fallback>
                <p:oleObj name="Acrobat Document" r:id="rId3" imgW="4114665" imgH="4114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81000"/>
                        <a:ext cx="25908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28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DokChampa" panose="020B0604020202020204" pitchFamily="34" charset="-34"/>
              </a:rPr>
              <a:t>Economic Development Lender;</a:t>
            </a:r>
          </a:p>
          <a:p>
            <a:r>
              <a:rPr lang="en-US" dirty="0" smtClean="0">
                <a:latin typeface="DokChampa" panose="020B0604020202020204" pitchFamily="34" charset="-34"/>
              </a:rPr>
              <a:t>Quasi-State Instrumentality;</a:t>
            </a:r>
          </a:p>
          <a:p>
            <a:r>
              <a:rPr lang="en-US" dirty="0" smtClean="0">
                <a:latin typeface="DokChampa" panose="020B0604020202020204" pitchFamily="34" charset="-34"/>
              </a:rPr>
              <a:t>Self-Funded (Moral Obligation);</a:t>
            </a:r>
          </a:p>
          <a:p>
            <a:r>
              <a:rPr lang="en-US" dirty="0" smtClean="0">
                <a:latin typeface="DokChampa" panose="020B0604020202020204" pitchFamily="34" charset="-34"/>
              </a:rPr>
              <a:t>Board of Directors – 15:</a:t>
            </a:r>
          </a:p>
          <a:p>
            <a:pPr lvl="1"/>
            <a:r>
              <a:rPr lang="en-US" dirty="0" smtClean="0">
                <a:latin typeface="DokChampa" panose="020B0604020202020204" pitchFamily="34" charset="-34"/>
              </a:rPr>
              <a:t>5 Ex-Officio:</a:t>
            </a:r>
          </a:p>
          <a:p>
            <a:pPr lvl="2"/>
            <a:r>
              <a:rPr lang="en-US" dirty="0" smtClean="0">
                <a:latin typeface="DokChampa" panose="020B0604020202020204" pitchFamily="34" charset="-34"/>
              </a:rPr>
              <a:t>State Treasurer, Secretary of Commerce, Secretary of Agriculture, Commissioner of Public Service, Commissioner of Forest Parks and Recreation;</a:t>
            </a:r>
          </a:p>
          <a:p>
            <a:pPr lvl="2"/>
            <a:r>
              <a:rPr lang="en-US" dirty="0" smtClean="0">
                <a:latin typeface="DokChampa" panose="020B0604020202020204" pitchFamily="34" charset="-34"/>
              </a:rPr>
              <a:t>10 private citizens appointed by Governor;	</a:t>
            </a:r>
          </a:p>
          <a:p>
            <a:pPr marL="658368" indent="-457200"/>
            <a:r>
              <a:rPr lang="en-US" dirty="0" smtClean="0">
                <a:latin typeface="DokChampa" panose="020B0604020202020204" pitchFamily="34" charset="-34"/>
              </a:rPr>
              <a:t>Staff – 36;</a:t>
            </a:r>
          </a:p>
          <a:p>
            <a:pPr marL="658368" indent="-457200"/>
            <a:r>
              <a:rPr lang="en-US" dirty="0" smtClean="0">
                <a:latin typeface="DokChampa" panose="020B0604020202020204" pitchFamily="34" charset="-34"/>
              </a:rPr>
              <a:t>Total </a:t>
            </a:r>
            <a:r>
              <a:rPr lang="en-US" dirty="0">
                <a:latin typeface="DokChampa" panose="020B0604020202020204" pitchFamily="34" charset="-34"/>
              </a:rPr>
              <a:t>Assets –   </a:t>
            </a:r>
            <a:r>
              <a:rPr lang="en-US" dirty="0" smtClean="0">
                <a:latin typeface="DokChampa" panose="020B0604020202020204" pitchFamily="34" charset="-34"/>
              </a:rPr>
              <a:t>$</a:t>
            </a:r>
            <a:r>
              <a:rPr lang="en-US" dirty="0">
                <a:latin typeface="DokChampa" panose="020B0604020202020204" pitchFamily="34" charset="-34"/>
              </a:rPr>
              <a:t>249 </a:t>
            </a:r>
            <a:r>
              <a:rPr lang="en-US" dirty="0" smtClean="0">
                <a:latin typeface="DokChampa" panose="020B0604020202020204" pitchFamily="34" charset="-34"/>
              </a:rPr>
              <a:t>Million;</a:t>
            </a:r>
          </a:p>
          <a:p>
            <a:pPr marL="658368" indent="-457200"/>
            <a:r>
              <a:rPr lang="en-US" dirty="0" smtClean="0">
                <a:latin typeface="DokChampa" panose="020B0604020202020204" pitchFamily="34" charset="-34"/>
              </a:rPr>
              <a:t>Loan </a:t>
            </a:r>
            <a:r>
              <a:rPr lang="en-US" dirty="0">
                <a:latin typeface="DokChampa" panose="020B0604020202020204" pitchFamily="34" charset="-34"/>
              </a:rPr>
              <a:t>Portfolio –  </a:t>
            </a:r>
            <a:r>
              <a:rPr lang="en-US" dirty="0" smtClean="0">
                <a:latin typeface="DokChampa" panose="020B0604020202020204" pitchFamily="34" charset="-34"/>
              </a:rPr>
              <a:t> $</a:t>
            </a:r>
            <a:r>
              <a:rPr lang="en-US" dirty="0">
                <a:latin typeface="DokChampa" panose="020B0604020202020204" pitchFamily="34" charset="-34"/>
              </a:rPr>
              <a:t>210 </a:t>
            </a:r>
            <a:r>
              <a:rPr lang="en-US" dirty="0" smtClean="0">
                <a:latin typeface="DokChampa" panose="020B0604020202020204" pitchFamily="34" charset="-34"/>
              </a:rPr>
              <a:t>Million.</a:t>
            </a:r>
            <a:endParaRPr lang="en-US" dirty="0">
              <a:latin typeface="DokChampa" panose="020B0604020202020204" pitchFamily="34" charset="-34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2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188" y="381000"/>
            <a:ext cx="73774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50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543800" cy="54406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900" b="1" dirty="0" smtClean="0"/>
              <a:t>Entrepreneurial Loan Program</a:t>
            </a:r>
          </a:p>
          <a:p>
            <a:endParaRPr lang="en-US" dirty="0"/>
          </a:p>
          <a:p>
            <a:r>
              <a:rPr lang="en-US" dirty="0" smtClean="0"/>
              <a:t>Vermont-located </a:t>
            </a:r>
            <a:r>
              <a:rPr lang="en-US" dirty="0"/>
              <a:t>businesses (sole proprietorships, partnerships, corporations, LLC’s);</a:t>
            </a:r>
          </a:p>
          <a:p>
            <a:r>
              <a:rPr lang="en-US" dirty="0"/>
              <a:t>Businesses in seed, start-up or </a:t>
            </a:r>
            <a:r>
              <a:rPr lang="en-US" dirty="0" smtClean="0"/>
              <a:t>early growth </a:t>
            </a:r>
            <a:r>
              <a:rPr lang="en-US" dirty="0"/>
              <a:t>stage who do not meet the underwriting criteria of other public and private entrepreneurial financing sources;</a:t>
            </a:r>
          </a:p>
          <a:p>
            <a:r>
              <a:rPr lang="en-US" dirty="0"/>
              <a:t>Businesses with innovative products or services that have the potential for long-term organic growth;</a:t>
            </a:r>
          </a:p>
          <a:p>
            <a:r>
              <a:rPr lang="en-US" dirty="0"/>
              <a:t>Businesses unable to access adequate capital because the primary assets used to secure loans are typically intellectual property or similar nontangible assets;</a:t>
            </a:r>
          </a:p>
          <a:p>
            <a:r>
              <a:rPr lang="en-US" dirty="0"/>
              <a:t>Businesses must demonstrate potential to create/retain employment opportunities for</a:t>
            </a:r>
            <a:br>
              <a:rPr lang="en-US" dirty="0"/>
            </a:br>
            <a:r>
              <a:rPr lang="en-US" dirty="0" smtClean="0"/>
              <a:t>Vermonters</a:t>
            </a:r>
            <a:r>
              <a:rPr lang="en-US" dirty="0"/>
              <a:t>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Started in 2014;</a:t>
            </a:r>
          </a:p>
          <a:p>
            <a:r>
              <a:rPr lang="en-US" dirty="0" smtClean="0"/>
              <a:t>2015 - $1.9 Million; 12 loans;</a:t>
            </a:r>
          </a:p>
          <a:p>
            <a:r>
              <a:rPr lang="en-US" dirty="0" smtClean="0"/>
              <a:t>Average loan size - $150,000.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24" y="4343400"/>
            <a:ext cx="278578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15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31520"/>
            <a:ext cx="7467600" cy="521208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Special Consideration </a:t>
            </a:r>
            <a:r>
              <a:rPr lang="en-US" b="1" dirty="0" smtClean="0"/>
              <a:t>Given To:</a:t>
            </a:r>
          </a:p>
          <a:p>
            <a:endParaRPr lang="en-US" b="1" dirty="0"/>
          </a:p>
          <a:p>
            <a:r>
              <a:rPr lang="en-US" dirty="0"/>
              <a:t>Businesses that create jobs in strategic sectors, such as the knowledge-based economy,</a:t>
            </a:r>
            <a:br>
              <a:rPr lang="en-US" dirty="0"/>
            </a:br>
            <a:r>
              <a:rPr lang="en-US" dirty="0"/>
              <a:t>renewable energy, advanced manufacturing, wood products manufacturing, and </a:t>
            </a:r>
            <a:r>
              <a:rPr lang="en-US" dirty="0" smtClean="0"/>
              <a:t>value-added</a:t>
            </a:r>
            <a:r>
              <a:rPr lang="en-US" dirty="0"/>
              <a:t> </a:t>
            </a:r>
            <a:r>
              <a:rPr lang="en-US" dirty="0" smtClean="0"/>
              <a:t>agriculture;</a:t>
            </a:r>
            <a:endParaRPr lang="en-US" dirty="0"/>
          </a:p>
          <a:p>
            <a:r>
              <a:rPr lang="en-US" dirty="0"/>
              <a:t>Businesses located in a designated downtown, village center, growth center, industrial park or other significant geographic location recognized by the State;</a:t>
            </a:r>
          </a:p>
          <a:p>
            <a:r>
              <a:rPr lang="en-US" dirty="0"/>
              <a:t>Businesses that adopt energy and thermal efficiency practices in their operations or otherwise operate in a way that reflects a commitment to green energy principles;</a:t>
            </a:r>
          </a:p>
          <a:p>
            <a:r>
              <a:rPr lang="en-US" dirty="0"/>
              <a:t>Businesses that will create jobs that pay a livable wage and </a:t>
            </a:r>
            <a:r>
              <a:rPr lang="en-US" dirty="0" smtClean="0"/>
              <a:t>provide significant </a:t>
            </a:r>
            <a:r>
              <a:rPr lang="en-US" dirty="0"/>
              <a:t>benefits to employees.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6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6400800" cy="4084320"/>
          </a:xfrm>
        </p:spPr>
        <p:txBody>
          <a:bodyPr>
            <a:normAutofit/>
          </a:bodyPr>
          <a:lstStyle/>
          <a:p>
            <a:r>
              <a:rPr lang="en-US" b="1" dirty="0" smtClean="0"/>
              <a:t>Direct Commercial Lending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600" dirty="0" smtClean="0"/>
              <a:t>$1.5 Million limit;</a:t>
            </a:r>
          </a:p>
          <a:p>
            <a:pPr lvl="1"/>
            <a:r>
              <a:rPr lang="en-US" sz="2600" dirty="0" smtClean="0"/>
              <a:t>40% of project;</a:t>
            </a:r>
          </a:p>
          <a:p>
            <a:pPr lvl="1"/>
            <a:r>
              <a:rPr lang="en-US" sz="2600" dirty="0" smtClean="0"/>
              <a:t>2% Interest Rate (2 yrs.); 3.75 %;</a:t>
            </a:r>
          </a:p>
          <a:p>
            <a:pPr lvl="1"/>
            <a:r>
              <a:rPr lang="en-US" sz="2600" dirty="0" smtClean="0"/>
              <a:t>$13.3 Million in 2015; 30 loans;</a:t>
            </a:r>
          </a:p>
          <a:p>
            <a:pPr lvl="1"/>
            <a:r>
              <a:rPr lang="en-US" sz="2600" dirty="0" smtClean="0"/>
              <a:t>Average Loan $445,000.</a:t>
            </a:r>
          </a:p>
          <a:p>
            <a:pPr lvl="2"/>
            <a:endParaRPr lang="en-US" sz="150" dirty="0"/>
          </a:p>
        </p:txBody>
      </p:sp>
    </p:spTree>
    <p:extLst>
      <p:ext uri="{BB962C8B-B14F-4D97-AF65-F5344CB8AC3E}">
        <p14:creationId xmlns:p14="http://schemas.microsoft.com/office/powerpoint/2010/main" val="151176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648200" cy="370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4800600" cy="3962400"/>
          </a:xfrm>
        </p:spPr>
        <p:txBody>
          <a:bodyPr>
            <a:normAutofit fontScale="62500" lnSpcReduction="20000"/>
          </a:bodyPr>
          <a:lstStyle/>
          <a:p>
            <a:r>
              <a:rPr lang="en-US" sz="3700" b="1" dirty="0" smtClean="0"/>
              <a:t>Small Business Lending</a:t>
            </a:r>
          </a:p>
          <a:p>
            <a:endParaRPr lang="en-US" sz="3700" dirty="0" smtClean="0"/>
          </a:p>
          <a:p>
            <a:endParaRPr lang="en-US" sz="3700" dirty="0" smtClean="0"/>
          </a:p>
          <a:p>
            <a:endParaRPr lang="en-US" sz="3700" dirty="0"/>
          </a:p>
          <a:p>
            <a:r>
              <a:rPr lang="en-US" sz="3700" dirty="0" smtClean="0"/>
              <a:t>Loan Limit $350,000</a:t>
            </a:r>
          </a:p>
          <a:p>
            <a:endParaRPr lang="en-US" sz="3700" dirty="0" smtClean="0"/>
          </a:p>
          <a:p>
            <a:r>
              <a:rPr lang="en-US" sz="3700" dirty="0" smtClean="0"/>
              <a:t>4% Fixed Rate; </a:t>
            </a:r>
          </a:p>
          <a:p>
            <a:endParaRPr lang="en-US" sz="3700" dirty="0" smtClean="0"/>
          </a:p>
          <a:p>
            <a:r>
              <a:rPr lang="en-US" sz="3700" dirty="0" smtClean="0"/>
              <a:t>2015 $9.3 Million; 47 Loans;</a:t>
            </a:r>
          </a:p>
          <a:p>
            <a:endParaRPr lang="en-US" sz="3700" dirty="0" smtClean="0"/>
          </a:p>
          <a:p>
            <a:r>
              <a:rPr lang="en-US" sz="3700" dirty="0" smtClean="0"/>
              <a:t>Average Loan Size $198,000.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3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483197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5720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/>
              <a:t>Vermont Agricultural Credit Corporation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40% of Portfolio;</a:t>
            </a:r>
          </a:p>
          <a:p>
            <a:endParaRPr lang="en-US" dirty="0" smtClean="0"/>
          </a:p>
          <a:p>
            <a:r>
              <a:rPr lang="en-US" dirty="0" smtClean="0"/>
              <a:t>836 Loans; </a:t>
            </a:r>
          </a:p>
          <a:p>
            <a:endParaRPr lang="en-US" dirty="0" smtClean="0"/>
          </a:p>
          <a:p>
            <a:r>
              <a:rPr lang="en-US" dirty="0" smtClean="0"/>
              <a:t>2015 $19.5 Million; 154 Loans;</a:t>
            </a:r>
          </a:p>
          <a:p>
            <a:endParaRPr lang="en-US" dirty="0" smtClean="0"/>
          </a:p>
          <a:p>
            <a:r>
              <a:rPr lang="en-US" dirty="0" smtClean="0"/>
              <a:t>Average Loan $126,900.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4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068362"/>
            <a:ext cx="5867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0669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533400" y="1219200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b="1" dirty="0" smtClean="0"/>
              <a:t>Commercial Energy Loan Programs</a:t>
            </a:r>
          </a:p>
          <a:p>
            <a:endParaRPr lang="en-US" sz="2500" dirty="0" smtClean="0"/>
          </a:p>
          <a:p>
            <a:r>
              <a:rPr lang="en-US" sz="2300" dirty="0" smtClean="0"/>
              <a:t>To finance qualifying renewable energy </a:t>
            </a:r>
          </a:p>
          <a:p>
            <a:r>
              <a:rPr lang="en-US" sz="2300" dirty="0" smtClean="0"/>
              <a:t>generation and energy efficiency improvement projects.  </a:t>
            </a:r>
          </a:p>
          <a:p>
            <a:endParaRPr lang="en-US" sz="2300" dirty="0"/>
          </a:p>
          <a:p>
            <a:r>
              <a:rPr lang="en-US" sz="2300" dirty="0" smtClean="0"/>
              <a:t>Maximum loan size </a:t>
            </a:r>
          </a:p>
          <a:p>
            <a:r>
              <a:rPr lang="en-US" sz="2300" dirty="0" smtClean="0"/>
              <a:t>under this program is $2.0 Million.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454675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228</TotalTime>
  <Words>233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Century</vt:lpstr>
      <vt:lpstr>DokChampa</vt:lpstr>
      <vt:lpstr>Lucida Sans Unicode</vt:lpstr>
      <vt:lpstr>Verdana</vt:lpstr>
      <vt:lpstr>Wingdings 2</vt:lpstr>
      <vt:lpstr>Wingdings 3</vt:lpstr>
      <vt:lpstr>Concourse</vt:lpstr>
      <vt:lpstr>Acrobat Document</vt:lpstr>
      <vt:lpstr> Vermont Economic  Development Authority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Vermont Economic Development Authority</dc:title>
  <dc:creator>Jo Bradley</dc:creator>
  <cp:lastModifiedBy>Laura Smith</cp:lastModifiedBy>
  <cp:revision>24</cp:revision>
  <dcterms:created xsi:type="dcterms:W3CDTF">2015-11-16T18:52:05Z</dcterms:created>
  <dcterms:modified xsi:type="dcterms:W3CDTF">2016-11-20T21:30:55Z</dcterms:modified>
</cp:coreProperties>
</file>