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1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8"/>
  </p:notesMasterIdLst>
  <p:sldIdLst>
    <p:sldId id="267" r:id="rId2"/>
    <p:sldId id="268" r:id="rId3"/>
    <p:sldId id="269" r:id="rId4"/>
    <p:sldId id="270" r:id="rId5"/>
    <p:sldId id="272" r:id="rId6"/>
    <p:sldId id="273" r:id="rId7"/>
    <p:sldId id="274" r:id="rId8"/>
    <p:sldId id="277" r:id="rId9"/>
    <p:sldId id="278" r:id="rId10"/>
    <p:sldId id="276" r:id="rId11"/>
    <p:sldId id="281" r:id="rId12"/>
    <p:sldId id="266" r:id="rId13"/>
    <p:sldId id="257" r:id="rId14"/>
    <p:sldId id="258" r:id="rId15"/>
    <p:sldId id="260" r:id="rId16"/>
    <p:sldId id="301" r:id="rId17"/>
    <p:sldId id="303" r:id="rId18"/>
    <p:sldId id="262" r:id="rId19"/>
    <p:sldId id="305" r:id="rId20"/>
    <p:sldId id="307" r:id="rId21"/>
    <p:sldId id="308" r:id="rId22"/>
    <p:sldId id="302" r:id="rId23"/>
    <p:sldId id="263" r:id="rId24"/>
    <p:sldId id="315" r:id="rId25"/>
    <p:sldId id="264" r:id="rId26"/>
    <p:sldId id="265" r:id="rId27"/>
    <p:sldId id="314" r:id="rId28"/>
    <p:sldId id="317" r:id="rId29"/>
    <p:sldId id="316" r:id="rId30"/>
    <p:sldId id="318" r:id="rId31"/>
    <p:sldId id="319" r:id="rId32"/>
    <p:sldId id="320" r:id="rId33"/>
    <p:sldId id="322" r:id="rId34"/>
    <p:sldId id="323" r:id="rId35"/>
    <p:sldId id="324" r:id="rId36"/>
    <p:sldId id="325" r:id="rId37"/>
    <p:sldId id="327" r:id="rId38"/>
    <p:sldId id="328" r:id="rId39"/>
    <p:sldId id="329" r:id="rId40"/>
    <p:sldId id="279" r:id="rId41"/>
    <p:sldId id="291" r:id="rId42"/>
    <p:sldId id="282" r:id="rId43"/>
    <p:sldId id="283" r:id="rId44"/>
    <p:sldId id="284" r:id="rId45"/>
    <p:sldId id="285" r:id="rId46"/>
    <p:sldId id="286" r:id="rId47"/>
    <p:sldId id="289" r:id="rId48"/>
    <p:sldId id="293" r:id="rId49"/>
    <p:sldId id="288" r:id="rId50"/>
    <p:sldId id="292" r:id="rId51"/>
    <p:sldId id="298" r:id="rId52"/>
    <p:sldId id="290" r:id="rId53"/>
    <p:sldId id="294" r:id="rId54"/>
    <p:sldId id="295" r:id="rId55"/>
    <p:sldId id="296" r:id="rId56"/>
    <p:sldId id="297" r:id="rId57"/>
    <p:sldId id="336" r:id="rId58"/>
    <p:sldId id="375" r:id="rId59"/>
    <p:sldId id="337" r:id="rId60"/>
    <p:sldId id="339" r:id="rId61"/>
    <p:sldId id="338" r:id="rId62"/>
    <p:sldId id="340" r:id="rId63"/>
    <p:sldId id="353" r:id="rId64"/>
    <p:sldId id="352" r:id="rId65"/>
    <p:sldId id="346" r:id="rId66"/>
    <p:sldId id="354" r:id="rId67"/>
    <p:sldId id="355" r:id="rId68"/>
    <p:sldId id="359" r:id="rId69"/>
    <p:sldId id="360" r:id="rId70"/>
    <p:sldId id="361" r:id="rId71"/>
    <p:sldId id="368" r:id="rId72"/>
    <p:sldId id="373" r:id="rId73"/>
    <p:sldId id="374" r:id="rId74"/>
    <p:sldId id="362" r:id="rId75"/>
    <p:sldId id="356" r:id="rId76"/>
    <p:sldId id="357" r:id="rId77"/>
    <p:sldId id="358" r:id="rId78"/>
    <p:sldId id="363" r:id="rId79"/>
    <p:sldId id="364" r:id="rId80"/>
    <p:sldId id="365" r:id="rId81"/>
    <p:sldId id="275" r:id="rId82"/>
    <p:sldId id="259" r:id="rId83"/>
    <p:sldId id="271" r:id="rId84"/>
    <p:sldId id="331" r:id="rId85"/>
    <p:sldId id="309" r:id="rId86"/>
    <p:sldId id="310" r:id="rId87"/>
    <p:sldId id="311" r:id="rId88"/>
    <p:sldId id="312" r:id="rId89"/>
    <p:sldId id="332" r:id="rId90"/>
    <p:sldId id="333" r:id="rId91"/>
    <p:sldId id="334" r:id="rId92"/>
    <p:sldId id="335" r:id="rId93"/>
    <p:sldId id="342" r:id="rId94"/>
    <p:sldId id="343" r:id="rId95"/>
    <p:sldId id="344" r:id="rId96"/>
    <p:sldId id="349" r:id="rId97"/>
    <p:sldId id="345" r:id="rId98"/>
    <p:sldId id="313" r:id="rId99"/>
    <p:sldId id="347" r:id="rId100"/>
    <p:sldId id="348" r:id="rId101"/>
    <p:sldId id="350" r:id="rId102"/>
    <p:sldId id="351" r:id="rId103"/>
    <p:sldId id="369" r:id="rId104"/>
    <p:sldId id="370" r:id="rId105"/>
    <p:sldId id="371" r:id="rId106"/>
    <p:sldId id="372" r:id="rId10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49FF"/>
    <a:srgbClr val="FDF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9829" autoAdjust="0"/>
  </p:normalViewPr>
  <p:slideViewPr>
    <p:cSldViewPr snapToGrid="0" snapToObjects="1">
      <p:cViewPr varScale="1">
        <p:scale>
          <a:sx n="103" d="100"/>
          <a:sy n="103" d="100"/>
        </p:scale>
        <p:origin x="-12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notesMaster" Target="notesMasters/notesMaster1.xml"/><Relationship Id="rId109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presProps" Target="pres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viewProps" Target="viewProps.xml"/><Relationship Id="rId112" Type="http://schemas.openxmlformats.org/officeDocument/2006/relationships/theme" Target="theme/theme1.xml"/><Relationship Id="rId11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80E75-5BEE-F94E-9146-77C9B77BBBB8}" type="datetimeFigureOut">
              <a:rPr lang="en-US" smtClean="0"/>
              <a:t>12/2/13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7012DB-AF54-4944-A6BA-82D06784A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10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CD6F57-082D-A94F-8349-9D0F38049FA4}" type="slidenum">
              <a:rPr lang="en-US"/>
              <a:pPr/>
              <a:t>1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495B37-A5EA-EE42-9054-E08244A5FA88}" type="slidenum">
              <a:rPr lang="en-US"/>
              <a:pPr/>
              <a:t>10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EAD7FC-D9F6-2C4B-AF95-2CBF53098B44}" type="slidenum">
              <a:rPr lang="en-US"/>
              <a:pPr/>
              <a:t>11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A91AD7-FA31-CB47-9677-BE2125D4ACF3}" type="slidenum">
              <a:rPr lang="en-US"/>
              <a:pPr/>
              <a:t>12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327D91-F701-5646-B7D6-A76835EC15B4}" type="slidenum">
              <a:rPr lang="en-US"/>
              <a:pPr/>
              <a:t>13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D5CBEC-D444-7846-AD0C-ACA44D66D7CC}" type="slidenum">
              <a:rPr lang="en-US"/>
              <a:pPr/>
              <a:t>14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790F4-1972-0E4A-90B5-B5CEF2991D66}" type="slidenum">
              <a:rPr lang="en-US"/>
              <a:pPr/>
              <a:t>15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DE4A55-5C06-2D42-AC96-212AE90CE673}" type="slidenum">
              <a:rPr lang="en-US"/>
              <a:pPr/>
              <a:t>16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DE4A55-5C06-2D42-AC96-212AE90CE673}" type="slidenum">
              <a:rPr lang="en-US"/>
              <a:pPr/>
              <a:t>17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3CCFE-E54F-DF41-89A0-664A5952908E}" type="slidenum">
              <a:rPr lang="en-US"/>
              <a:pPr/>
              <a:t>18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19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E46B87-1650-864B-B0AC-14151868D88B}" type="slidenum">
              <a:rPr lang="en-US"/>
              <a:pPr/>
              <a:t>2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20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21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DE4A55-5C06-2D42-AC96-212AE90CE673}" type="slidenum">
              <a:rPr lang="en-US"/>
              <a:pPr/>
              <a:t>22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5D7E3E-CA4B-E049-AE6B-BF66B1240E70}" type="slidenum">
              <a:rPr lang="en-US"/>
              <a:pPr/>
              <a:t>23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24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81B471-AB0E-664C-881D-1C94B5CAED5B}" type="slidenum">
              <a:rPr lang="en-US"/>
              <a:pPr/>
              <a:t>25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54B948-B309-5D49-9A5F-4D36EEE51677}" type="slidenum">
              <a:rPr lang="en-US"/>
              <a:pPr/>
              <a:t>26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27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28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29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17C543-E57A-6B42-BD26-28673C00FFF4}" type="slidenum">
              <a:rPr lang="en-US"/>
              <a:pPr/>
              <a:t>3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30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31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32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33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34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35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36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37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E46B87-1650-864B-B0AC-14151868D88B}" type="slidenum">
              <a:rPr lang="en-US"/>
              <a:pPr/>
              <a:t>38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39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04A8-0EA3-DE44-81F6-2D1D082697DD}" type="slidenum">
              <a:rPr lang="en-US"/>
              <a:pPr/>
              <a:t>4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CF1B85-2D32-F249-93C9-7F0BBDC95433}" type="slidenum">
              <a:rPr lang="en-US"/>
              <a:pPr/>
              <a:t>41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EA2801-0186-AD48-8E2F-041E8C1564CC}" type="slidenum">
              <a:rPr lang="en-US"/>
              <a:pPr/>
              <a:t>42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C12425-7678-C346-AB13-FF5D2804145D}" type="slidenum">
              <a:rPr lang="en-US"/>
              <a:pPr/>
              <a:t>43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6F34E7-6A5F-9A4D-9D1C-65233B49B569}" type="slidenum">
              <a:rPr lang="en-US"/>
              <a:pPr/>
              <a:t>44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E65DA7-A77C-7544-A2A2-EF49BAE136D7}" type="slidenum">
              <a:rPr lang="en-US"/>
              <a:pPr/>
              <a:t>45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71D64E-4AE5-2D4C-A9A0-A91E6750DA2D}" type="slidenum">
              <a:rPr lang="en-US"/>
              <a:pPr/>
              <a:t>46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FA88A3-726D-554C-8332-EAA3E644B766}" type="slidenum">
              <a:rPr lang="en-US"/>
              <a:pPr/>
              <a:t>47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FA88A3-726D-554C-8332-EAA3E644B766}" type="slidenum">
              <a:rPr lang="en-US"/>
              <a:pPr/>
              <a:t>48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6DC5AA-D39B-094E-9843-4EF703C02CDD}" type="slidenum">
              <a:rPr lang="en-US"/>
              <a:pPr/>
              <a:t>49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9E4F7E-796F-DB41-B7A5-4757BC43A17C}" type="slidenum">
              <a:rPr lang="en-US"/>
              <a:pPr/>
              <a:t>50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EC2568-D769-984D-886A-94BDF62FA449}" type="slidenum">
              <a:rPr lang="en-US"/>
              <a:pPr/>
              <a:t>5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DB871C-63EC-0C40-BE26-EC205198ED7C}" type="slidenum">
              <a:rPr lang="en-US"/>
              <a:pPr/>
              <a:t>57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833D96-4092-4A47-B98C-148595C5C832}" type="slidenum">
              <a:rPr lang="en-US"/>
              <a:pPr/>
              <a:t>58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59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60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61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62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63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DB871C-63EC-0C40-BE26-EC205198ED7C}" type="slidenum">
              <a:rPr lang="en-US"/>
              <a:pPr/>
              <a:t>64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65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66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6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DB871C-63EC-0C40-BE26-EC205198ED7C}" type="slidenum">
              <a:rPr lang="en-US"/>
              <a:pPr/>
              <a:t>67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68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69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70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71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72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73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D36D78EC-AC60-6F4F-9747-401D7410E064}" type="slidenum">
              <a:rPr lang="en-US" sz="1200">
                <a:latin typeface="Arial" charset="0"/>
              </a:rPr>
              <a:pPr/>
              <a:t>74</a:t>
            </a:fld>
            <a:endParaRPr lang="en-US" sz="1200">
              <a:latin typeface="Arial" charset="0"/>
            </a:endParaRPr>
          </a:p>
        </p:txBody>
      </p:sp>
      <p:sp>
        <p:nvSpPr>
          <p:cNvPr id="205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C7A96F5-E25A-794A-9C34-896B2D18BAE1}" type="slidenum">
              <a:rPr lang="en-US" sz="1200">
                <a:latin typeface="Arial" charset="0"/>
              </a:rPr>
              <a:pPr/>
              <a:t>78</a:t>
            </a:fld>
            <a:endParaRPr lang="en-US" sz="1200">
              <a:latin typeface="Arial" charset="0"/>
            </a:endParaRPr>
          </a:p>
        </p:txBody>
      </p:sp>
      <p:sp>
        <p:nvSpPr>
          <p:cNvPr id="166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833D96-4092-4A47-B98C-148595C5C832}" type="slidenum">
              <a:rPr lang="en-US"/>
              <a:pPr/>
              <a:t>81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AC6BB8-AA86-D44D-996B-1DC9D538FB43}" type="slidenum">
              <a:rPr lang="en-US"/>
              <a:pPr/>
              <a:t>7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D42176-DA70-D94A-A54E-A6EBC3A1D21C}" type="slidenum">
              <a:rPr lang="en-US"/>
              <a:pPr/>
              <a:t>82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1646C7-25EB-6146-B351-AB5E07A7C29C}" type="slidenum">
              <a:rPr lang="en-US"/>
              <a:pPr/>
              <a:t>83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103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104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E588-E72C-7447-A711-9248083EC07D}" type="slidenum">
              <a:rPr lang="en-US"/>
              <a:pPr/>
              <a:t>105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833D96-4092-4A47-B98C-148595C5C832}" type="slidenum">
              <a:rPr lang="en-US"/>
              <a:pPr/>
              <a:t>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833D96-4092-4A47-B98C-148595C5C832}" type="slidenum">
              <a:rPr lang="en-US"/>
              <a:pPr/>
              <a:t>9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03D03-7EEC-DB49-A2B6-71DC5A383474}" type="datetimeFigureOut">
              <a:rPr lang="en-US" smtClean="0"/>
              <a:t>12/2/13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E881-33EA-4C45-8510-13071CA0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03D03-7EEC-DB49-A2B6-71DC5A383474}" type="datetimeFigureOut">
              <a:rPr lang="en-US" smtClean="0"/>
              <a:t>12/2/13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E881-33EA-4C45-8510-13071CA0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40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03D03-7EEC-DB49-A2B6-71DC5A383474}" type="datetimeFigureOut">
              <a:rPr lang="en-US" smtClean="0"/>
              <a:t>12/2/13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E881-33EA-4C45-8510-13071CA0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57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03D03-7EEC-DB49-A2B6-71DC5A383474}" type="datetimeFigureOut">
              <a:rPr lang="en-US" smtClean="0"/>
              <a:t>12/2/13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E881-33EA-4C45-8510-13071CA0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42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03D03-7EEC-DB49-A2B6-71DC5A383474}" type="datetimeFigureOut">
              <a:rPr lang="en-US" smtClean="0"/>
              <a:t>12/2/13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E881-33EA-4C45-8510-13071CA0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31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03D03-7EEC-DB49-A2B6-71DC5A383474}" type="datetimeFigureOut">
              <a:rPr lang="en-US" smtClean="0"/>
              <a:t>12/2/13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E881-33EA-4C45-8510-13071CA0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03D03-7EEC-DB49-A2B6-71DC5A383474}" type="datetimeFigureOut">
              <a:rPr lang="en-US" smtClean="0"/>
              <a:t>12/2/13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E881-33EA-4C45-8510-13071CA0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65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03D03-7EEC-DB49-A2B6-71DC5A383474}" type="datetimeFigureOut">
              <a:rPr lang="en-US" smtClean="0"/>
              <a:t>12/2/13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E881-33EA-4C45-8510-13071CA0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72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03D03-7EEC-DB49-A2B6-71DC5A383474}" type="datetimeFigureOut">
              <a:rPr lang="en-US" smtClean="0"/>
              <a:t>12/2/13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E881-33EA-4C45-8510-13071CA0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6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03D03-7EEC-DB49-A2B6-71DC5A383474}" type="datetimeFigureOut">
              <a:rPr lang="en-US" smtClean="0"/>
              <a:t>12/2/13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E881-33EA-4C45-8510-13071CA0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0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03D03-7EEC-DB49-A2B6-71DC5A383474}" type="datetimeFigureOut">
              <a:rPr lang="en-US" smtClean="0"/>
              <a:t>12/2/13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E881-33EA-4C45-8510-13071CA0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03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03D03-7EEC-DB49-A2B6-71DC5A383474}" type="datetimeFigureOut">
              <a:rPr lang="en-US" smtClean="0"/>
              <a:t>12/2/13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EE881-33EA-4C45-8510-13071CA0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2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17.jpg"/><Relationship Id="rId5" Type="http://schemas.openxmlformats.org/officeDocument/2006/relationships/image" Target="../media/image21.jpg"/><Relationship Id="rId6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10.jpg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2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27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22.jpg"/><Relationship Id="rId5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e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1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5" Type="http://schemas.openxmlformats.org/officeDocument/2006/relationships/image" Target="../media/image55.jpg"/><Relationship Id="rId6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jpg"/><Relationship Id="rId5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jpg"/><Relationship Id="rId5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7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8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9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4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5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8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jpg"/><Relationship Id="rId3" Type="http://schemas.openxmlformats.org/officeDocument/2006/relationships/image" Target="../media/image96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4" Type="http://schemas.openxmlformats.org/officeDocument/2006/relationships/image" Target="../media/image9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em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wa_landslide_b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156200" y="6583363"/>
            <a:ext cx="3987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Arial" charset="0"/>
              </a:rPr>
              <a:t>Landslides, Waipaoa Basin, NZ after cyclone Bola, 1988</a:t>
            </a:r>
          </a:p>
        </p:txBody>
      </p:sp>
      <p:grpSp>
        <p:nvGrpSpPr>
          <p:cNvPr id="12299" name="Group 11"/>
          <p:cNvGrpSpPr>
            <a:grpSpLocks/>
          </p:cNvGrpSpPr>
          <p:nvPr/>
        </p:nvGrpSpPr>
        <p:grpSpPr bwMode="auto">
          <a:xfrm>
            <a:off x="174625" y="311040"/>
            <a:ext cx="8923338" cy="1341120"/>
            <a:chOff x="110" y="768"/>
            <a:chExt cx="5621" cy="768"/>
          </a:xfrm>
        </p:grpSpPr>
        <p:sp>
          <p:nvSpPr>
            <p:cNvPr id="12297" name="AutoShape 9"/>
            <p:cNvSpPr>
              <a:spLocks noChangeArrowheads="1"/>
            </p:cNvSpPr>
            <p:nvPr/>
          </p:nvSpPr>
          <p:spPr bwMode="auto">
            <a:xfrm>
              <a:off x="144" y="768"/>
              <a:ext cx="5520" cy="768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" name="Text Box 6"/>
            <p:cNvSpPr txBox="1">
              <a:spLocks noChangeArrowheads="1"/>
            </p:cNvSpPr>
            <p:nvPr/>
          </p:nvSpPr>
          <p:spPr bwMode="auto">
            <a:xfrm>
              <a:off x="110" y="816"/>
              <a:ext cx="5621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E5E6AB"/>
                  </a:solidFill>
                </a:rPr>
                <a:t>Quantifying Human Impacts on Natural Rates</a:t>
              </a:r>
            </a:p>
            <a:p>
              <a:pPr algn="ctr"/>
              <a:r>
                <a:rPr lang="en-US" sz="3200" b="1" dirty="0">
                  <a:solidFill>
                    <a:srgbClr val="E5E6AB"/>
                  </a:solidFill>
                </a:rPr>
                <a:t>Of Erosion Along Continental Margins</a:t>
              </a:r>
            </a:p>
          </p:txBody>
        </p:sp>
      </p:grpSp>
      <p:sp>
        <p:nvSpPr>
          <p:cNvPr id="12298" name="AutoShape 10"/>
          <p:cNvSpPr>
            <a:spLocks noChangeArrowheads="1"/>
          </p:cNvSpPr>
          <p:nvPr/>
        </p:nvSpPr>
        <p:spPr bwMode="auto">
          <a:xfrm>
            <a:off x="2819400" y="4718723"/>
            <a:ext cx="3200400" cy="1804055"/>
          </a:xfrm>
          <a:prstGeom prst="roundRect">
            <a:avLst>
              <a:gd name="adj" fmla="val 16667"/>
            </a:avLst>
          </a:prstGeom>
          <a:solidFill>
            <a:schemeClr val="tx1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3005700" y="4807546"/>
            <a:ext cx="2818275" cy="148292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E5E6AB"/>
                </a:solidFill>
              </a:rPr>
              <a:t>A dissertation </a:t>
            </a:r>
            <a:r>
              <a:rPr lang="en-US" sz="2000" b="1" dirty="0" smtClean="0">
                <a:solidFill>
                  <a:srgbClr val="E5E6AB"/>
                </a:solidFill>
              </a:rPr>
              <a:t>presented</a:t>
            </a:r>
            <a:endParaRPr lang="en-US" sz="2000" b="1" dirty="0">
              <a:solidFill>
                <a:srgbClr val="E5E6AB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E5E6AB"/>
                </a:solidFill>
              </a:rPr>
              <a:t>By</a:t>
            </a:r>
            <a:endParaRPr lang="en-US" sz="2000" b="1" dirty="0">
              <a:solidFill>
                <a:srgbClr val="E5E6AB"/>
              </a:solidFill>
            </a:endParaRPr>
          </a:p>
          <a:p>
            <a:pPr algn="ctr"/>
            <a:r>
              <a:rPr lang="en-US" sz="2000" b="1" dirty="0">
                <a:solidFill>
                  <a:srgbClr val="E5E6AB"/>
                </a:solidFill>
              </a:rPr>
              <a:t>Lucas Jonathan Reusser</a:t>
            </a:r>
          </a:p>
          <a:p>
            <a:pPr algn="ctr"/>
            <a:endParaRPr lang="en-US" sz="2000" b="1" dirty="0" smtClean="0">
              <a:solidFill>
                <a:srgbClr val="E5E6AB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E5E6AB"/>
                </a:solidFill>
              </a:rPr>
              <a:t>December 2nd, 2013</a:t>
            </a:r>
            <a:endParaRPr lang="en-US" sz="2000" b="1" dirty="0">
              <a:solidFill>
                <a:srgbClr val="E5E6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41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-38100" y="-118528"/>
            <a:ext cx="9144000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Drainage 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basin-scale erosion rates with </a:t>
            </a:r>
            <a:r>
              <a:rPr lang="en-US" sz="3200" b="1" i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situ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baseline="300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</a:t>
            </a:r>
          </a:p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sediment sourcing meteoric </a:t>
            </a:r>
            <a:r>
              <a:rPr lang="en-US" sz="3200" b="1" baseline="300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Be:</a:t>
            </a:r>
            <a:endParaRPr lang="en-US" sz="32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28600" y="1098390"/>
            <a:ext cx="8695267" cy="56283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400">
              <a:latin typeface="Arial" charset="0"/>
            </a:endParaRPr>
          </a:p>
        </p:txBody>
      </p:sp>
      <p:pic>
        <p:nvPicPr>
          <p:cNvPr id="26629" name="Picture 5" descr="depthdec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439863"/>
            <a:ext cx="2108200" cy="280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584200" y="1101725"/>
            <a:ext cx="290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/>
              <a:t>Production at Surface:</a:t>
            </a:r>
          </a:p>
        </p:txBody>
      </p:sp>
      <p:grpSp>
        <p:nvGrpSpPr>
          <p:cNvPr id="26649" name="Group 25"/>
          <p:cNvGrpSpPr>
            <a:grpSpLocks/>
          </p:cNvGrpSpPr>
          <p:nvPr/>
        </p:nvGrpSpPr>
        <p:grpSpPr bwMode="auto">
          <a:xfrm>
            <a:off x="2746227" y="1833556"/>
            <a:ext cx="3202432" cy="4269909"/>
            <a:chOff x="1440" y="1056"/>
            <a:chExt cx="2304" cy="3072"/>
          </a:xfrm>
        </p:grpSpPr>
        <p:grpSp>
          <p:nvGrpSpPr>
            <p:cNvPr id="26638" name="Group 14"/>
            <p:cNvGrpSpPr>
              <a:grpSpLocks/>
            </p:cNvGrpSpPr>
            <p:nvPr/>
          </p:nvGrpSpPr>
          <p:grpSpPr bwMode="auto">
            <a:xfrm>
              <a:off x="1440" y="1056"/>
              <a:ext cx="2304" cy="3072"/>
              <a:chOff x="1440" y="1056"/>
              <a:chExt cx="2304" cy="3072"/>
            </a:xfrm>
          </p:grpSpPr>
          <p:pic>
            <p:nvPicPr>
              <p:cNvPr id="26635" name="Picture 11" descr="basin_path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" y="2129"/>
                <a:ext cx="2247" cy="1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636" name="Line 12"/>
              <p:cNvSpPr>
                <a:spLocks noChangeShapeType="1"/>
              </p:cNvSpPr>
              <p:nvPr/>
            </p:nvSpPr>
            <p:spPr bwMode="auto">
              <a:xfrm>
                <a:off x="1440" y="2559"/>
                <a:ext cx="1248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37" name="Line 13"/>
              <p:cNvSpPr>
                <a:spLocks noChangeShapeType="1"/>
              </p:cNvSpPr>
              <p:nvPr/>
            </p:nvSpPr>
            <p:spPr bwMode="auto">
              <a:xfrm>
                <a:off x="1440" y="1056"/>
                <a:ext cx="1248" cy="17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6639" name="Text Box 15"/>
            <p:cNvSpPr txBox="1">
              <a:spLocks noChangeArrowheads="1"/>
            </p:cNvSpPr>
            <p:nvPr/>
          </p:nvSpPr>
          <p:spPr bwMode="auto">
            <a:xfrm>
              <a:off x="2256" y="1894"/>
              <a:ext cx="137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/>
                <a:t>Steadily Eroding</a:t>
              </a:r>
              <a:br>
                <a:rPr lang="en-US" sz="2000" b="1"/>
              </a:br>
              <a:r>
                <a:rPr lang="en-US" sz="2000" b="1"/>
                <a:t>Landscape:</a:t>
              </a:r>
            </a:p>
          </p:txBody>
        </p:sp>
      </p:grp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508000" y="4533900"/>
            <a:ext cx="213495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Char char="•"/>
            </a:pPr>
            <a:r>
              <a:rPr lang="en-US" sz="1200"/>
              <a:t>Exponential decay with depth</a:t>
            </a:r>
          </a:p>
          <a:p>
            <a:pPr algn="ctr">
              <a:buFontTx/>
              <a:buChar char="•"/>
            </a:pPr>
            <a:endParaRPr lang="en-US" sz="1200"/>
          </a:p>
          <a:p>
            <a:pPr algn="ctr">
              <a:buFontTx/>
              <a:buChar char="•"/>
            </a:pPr>
            <a:r>
              <a:rPr lang="en-US" sz="1200"/>
              <a:t>Production limited to upper several meters - </a:t>
            </a:r>
            <a:r>
              <a:rPr lang="en-US" sz="1200" b="1">
                <a:solidFill>
                  <a:srgbClr val="5C0A0A"/>
                </a:solidFill>
              </a:rPr>
              <a:t>Isolates near-</a:t>
            </a:r>
            <a:br>
              <a:rPr lang="en-US" sz="1200" b="1">
                <a:solidFill>
                  <a:srgbClr val="5C0A0A"/>
                </a:solidFill>
              </a:rPr>
            </a:br>
            <a:r>
              <a:rPr lang="en-US" sz="1200" b="1">
                <a:solidFill>
                  <a:srgbClr val="5C0A0A"/>
                </a:solidFill>
              </a:rPr>
              <a:t>surface process rates</a:t>
            </a:r>
            <a:endParaRPr lang="en-US" sz="1200"/>
          </a:p>
          <a:p>
            <a:pPr algn="ctr"/>
            <a:endParaRPr lang="en-US" sz="1200"/>
          </a:p>
          <a:p>
            <a:pPr algn="ctr">
              <a:buFontTx/>
              <a:buChar char="•"/>
            </a:pPr>
            <a:r>
              <a:rPr lang="en-US" sz="1200"/>
              <a:t>Thorough mixing homogenizes </a:t>
            </a:r>
            <a:r>
              <a:rPr lang="en-US" sz="1200" baseline="30000"/>
              <a:t>10</a:t>
            </a:r>
            <a:r>
              <a:rPr lang="en-US" sz="1200"/>
              <a:t>Be inventory - </a:t>
            </a:r>
            <a:r>
              <a:rPr lang="en-US" sz="1200" b="1">
                <a:solidFill>
                  <a:srgbClr val="5C0A0A"/>
                </a:solidFill>
              </a:rPr>
              <a:t>relatively </a:t>
            </a:r>
            <a:br>
              <a:rPr lang="en-US" sz="1200" b="1">
                <a:solidFill>
                  <a:srgbClr val="5C0A0A"/>
                </a:solidFill>
              </a:rPr>
            </a:br>
            <a:r>
              <a:rPr lang="en-US" sz="1200" b="1">
                <a:solidFill>
                  <a:srgbClr val="5C0A0A"/>
                </a:solidFill>
              </a:rPr>
              <a:t>insensitive to Human</a:t>
            </a:r>
            <a:br>
              <a:rPr lang="en-US" sz="1200" b="1">
                <a:solidFill>
                  <a:srgbClr val="5C0A0A"/>
                </a:solidFill>
              </a:rPr>
            </a:br>
            <a:r>
              <a:rPr lang="en-US" sz="1200" b="1">
                <a:solidFill>
                  <a:srgbClr val="5C0A0A"/>
                </a:solidFill>
              </a:rPr>
              <a:t> Landuse Practices</a:t>
            </a:r>
            <a:endParaRPr lang="en-US" sz="1200"/>
          </a:p>
        </p:txBody>
      </p:sp>
      <p:grpSp>
        <p:nvGrpSpPr>
          <p:cNvPr id="26651" name="Group 27"/>
          <p:cNvGrpSpPr>
            <a:grpSpLocks/>
          </p:cNvGrpSpPr>
          <p:nvPr/>
        </p:nvGrpSpPr>
        <p:grpSpPr bwMode="auto">
          <a:xfrm>
            <a:off x="4267201" y="1333500"/>
            <a:ext cx="4157324" cy="4884265"/>
            <a:chOff x="2544" y="672"/>
            <a:chExt cx="2991" cy="3514"/>
          </a:xfrm>
        </p:grpSpPr>
        <p:sp>
          <p:nvSpPr>
            <p:cNvPr id="26643" name="Text Box 19"/>
            <p:cNvSpPr txBox="1">
              <a:spLocks noChangeArrowheads="1"/>
            </p:cNvSpPr>
            <p:nvPr/>
          </p:nvSpPr>
          <p:spPr bwMode="auto">
            <a:xfrm>
              <a:off x="2880" y="3936"/>
              <a:ext cx="102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Sample Site</a:t>
              </a:r>
            </a:p>
          </p:txBody>
        </p:sp>
        <p:sp>
          <p:nvSpPr>
            <p:cNvPr id="26644" name="Line 20"/>
            <p:cNvSpPr>
              <a:spLocks noChangeShapeType="1"/>
            </p:cNvSpPr>
            <p:nvPr/>
          </p:nvSpPr>
          <p:spPr bwMode="auto">
            <a:xfrm flipH="1" flipV="1">
              <a:off x="2544" y="3984"/>
              <a:ext cx="336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6" name="Rectangle 22"/>
            <p:cNvSpPr>
              <a:spLocks noChangeArrowheads="1"/>
            </p:cNvSpPr>
            <p:nvPr/>
          </p:nvSpPr>
          <p:spPr bwMode="auto">
            <a:xfrm>
              <a:off x="3936" y="1248"/>
              <a:ext cx="1599" cy="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buFontTx/>
                <a:buChar char="•"/>
              </a:pPr>
              <a:r>
                <a:rPr lang="en-US" sz="1800" dirty="0"/>
                <a:t>Rivers Mix millions</a:t>
              </a:r>
            </a:p>
            <a:p>
              <a:pPr algn="ctr"/>
              <a:r>
                <a:rPr lang="en-US" sz="1800" dirty="0"/>
                <a:t>Of sediment grains</a:t>
              </a:r>
            </a:p>
            <a:p>
              <a:pPr algn="ctr"/>
              <a:endParaRPr lang="en-US" sz="1800" dirty="0"/>
            </a:p>
            <a:p>
              <a:pPr algn="ctr">
                <a:buFontTx/>
                <a:buChar char="•"/>
              </a:pPr>
              <a:r>
                <a:rPr lang="en-US" sz="1800" dirty="0"/>
                <a:t>Each grain has unique</a:t>
              </a:r>
              <a:br>
                <a:rPr lang="en-US" sz="1800" dirty="0"/>
              </a:br>
              <a:r>
                <a:rPr lang="en-US" sz="1800" dirty="0"/>
                <a:t>history of Exhumation</a:t>
              </a:r>
              <a:br>
                <a:rPr lang="en-US" sz="1800" dirty="0"/>
              </a:br>
              <a:r>
                <a:rPr lang="en-US" sz="1800" dirty="0"/>
                <a:t>Erosion and</a:t>
              </a:r>
              <a:br>
                <a:rPr lang="en-US" sz="1800" dirty="0"/>
              </a:br>
              <a:r>
                <a:rPr lang="en-US" sz="1800" dirty="0"/>
                <a:t>Transportation</a:t>
              </a:r>
            </a:p>
            <a:p>
              <a:pPr algn="ctr"/>
              <a:r>
                <a:rPr lang="en-US" sz="1800" dirty="0"/>
                <a:t>To sample site</a:t>
              </a:r>
            </a:p>
            <a:p>
              <a:pPr algn="ctr"/>
              <a:endParaRPr lang="en-US" sz="1800" dirty="0"/>
            </a:p>
            <a:p>
              <a:pPr algn="ctr">
                <a:buFontTx/>
                <a:buChar char="•"/>
              </a:pPr>
              <a:r>
                <a:rPr lang="en-US" sz="1800" dirty="0"/>
                <a:t>Represents</a:t>
              </a:r>
              <a:br>
                <a:rPr lang="en-US" sz="1800" dirty="0"/>
              </a:br>
              <a:r>
                <a:rPr lang="en-US" sz="1800" dirty="0"/>
                <a:t>the spatially averaged</a:t>
              </a:r>
              <a:br>
                <a:rPr lang="en-US" sz="1800" dirty="0"/>
              </a:br>
              <a:r>
                <a:rPr lang="en-US" sz="1800" dirty="0"/>
                <a:t>history of erosion within a drainage basin</a:t>
              </a:r>
            </a:p>
          </p:txBody>
        </p:sp>
        <p:sp>
          <p:nvSpPr>
            <p:cNvPr id="26648" name="Text Box 24"/>
            <p:cNvSpPr txBox="1">
              <a:spLocks noChangeArrowheads="1"/>
            </p:cNvSpPr>
            <p:nvPr/>
          </p:nvSpPr>
          <p:spPr bwMode="auto">
            <a:xfrm>
              <a:off x="4017" y="672"/>
              <a:ext cx="150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Sediment Sample:</a:t>
              </a:r>
            </a:p>
          </p:txBody>
        </p:sp>
        <p:pic>
          <p:nvPicPr>
            <p:cNvPr id="26650" name="Picture 26" descr="wa_sample_luke_s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672"/>
              <a:ext cx="1216" cy="1174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4539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hesis_fig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63168"/>
            <a:ext cx="6931152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55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1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1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Template</a:t>
            </a:r>
            <a:endParaRPr lang="en-US" sz="3200" b="1" dirty="0">
              <a:solidFill>
                <a:srgbClr val="FDF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10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736602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480846" y="3"/>
            <a:ext cx="8206944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Template 2:</a:t>
            </a:r>
            <a:endParaRPr lang="en-US" sz="3200" b="1" dirty="0">
              <a:solidFill>
                <a:srgbClr val="FDF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412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Template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000" y="1422399"/>
            <a:ext cx="8623300" cy="51390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2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eep_on_slopes_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39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0" y="1418000"/>
            <a:ext cx="914400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Erosion Along Continental Margins</a:t>
            </a:r>
            <a:r>
              <a:rPr lang="en-US" sz="3600" b="1" dirty="0" smtClean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lang="en-US" sz="3600" b="1" dirty="0">
              <a:solidFill>
                <a:srgbClr val="FDF8C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2821350"/>
            <a:ext cx="9144000" cy="193899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algn="ctr">
              <a:buAutoNum type="arabicPeriod"/>
            </a:pPr>
            <a:r>
              <a:rPr lang="en-US" sz="2000" dirty="0" smtClean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Southern </a:t>
            </a:r>
            <a:r>
              <a:rPr lang="en-US" sz="2000" dirty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Appalachian Piedmont and Blue Ridge</a:t>
            </a:r>
            <a:r>
              <a:rPr lang="en-US" sz="2000" dirty="0" smtClean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algn="ctr"/>
            <a:r>
              <a:rPr lang="en-US" sz="2000" dirty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en-US" sz="2000" dirty="0" smtClean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raining the North American Atlantic passive margin.</a:t>
            </a:r>
          </a:p>
          <a:p>
            <a:pPr marL="457200" indent="-457200" algn="ctr">
              <a:buAutoNum type="arabicPeriod"/>
            </a:pPr>
            <a:endParaRPr lang="en-US" sz="2000" dirty="0">
              <a:solidFill>
                <a:srgbClr val="FDF8C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en-US" sz="2000" dirty="0" smtClean="0">
              <a:solidFill>
                <a:srgbClr val="FDF8C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ctr">
              <a:buAutoNum type="arabicPeriod" startAt="2"/>
            </a:pPr>
            <a:r>
              <a:rPr lang="en-US" sz="2000" dirty="0" smtClean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Waipaoa </a:t>
            </a:r>
            <a:r>
              <a:rPr lang="en-US" sz="2000" dirty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River </a:t>
            </a:r>
            <a:r>
              <a:rPr lang="en-US" sz="2000" dirty="0" smtClean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Basin along the tectonically active eastern margin </a:t>
            </a:r>
          </a:p>
          <a:p>
            <a:pPr algn="ctr"/>
            <a:r>
              <a:rPr lang="en-US" sz="2000" dirty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sz="2000" dirty="0" smtClean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 New Zealand’s North Island.</a:t>
            </a:r>
            <a:endParaRPr lang="en-US" sz="3600" b="1" dirty="0">
              <a:solidFill>
                <a:srgbClr val="FDF8C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6664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0" name="Line 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8C1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FDF8C1"/>
                </a:solidFill>
              </a:rPr>
              <a:t>1. Southern Appalachian Piedmont, USA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3025" y="5338453"/>
            <a:ext cx="4839786" cy="138499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Relatively stable environment:</a:t>
            </a:r>
          </a:p>
          <a:p>
            <a:pPr marL="342900" indent="-342900" algn="ctr">
              <a:buFontTx/>
              <a:buChar char="-"/>
            </a:pPr>
            <a:r>
              <a:rPr lang="en-US" sz="2000" dirty="0" smtClean="0"/>
              <a:t>Comparatively uniform erosion </a:t>
            </a:r>
          </a:p>
          <a:p>
            <a:pPr marL="342900" indent="-342900" algn="ctr">
              <a:buFontTx/>
              <a:buChar char="-"/>
            </a:pPr>
            <a:r>
              <a:rPr lang="en-US" sz="2000" dirty="0" smtClean="0"/>
              <a:t>Long history of cosmogenic isotope study</a:t>
            </a:r>
          </a:p>
          <a:p>
            <a:pPr algn="ctr"/>
            <a:r>
              <a:rPr lang="en-US" sz="2000" dirty="0"/>
              <a:t>s</a:t>
            </a:r>
            <a:r>
              <a:rPr lang="en-US" sz="2000" dirty="0" smtClean="0"/>
              <a:t>o we have a good foundation to start from.</a:t>
            </a:r>
          </a:p>
        </p:txBody>
      </p:sp>
    </p:spTree>
    <p:extLst>
      <p:ext uri="{BB962C8B-B14F-4D97-AF65-F5344CB8AC3E}">
        <p14:creationId xmlns:p14="http://schemas.microsoft.com/office/powerpoint/2010/main" val="1173984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4648200" y="1416050"/>
            <a:ext cx="4114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b="1"/>
              <a:t>Stretches more than 2500 km from Newfoundland, CAN to Alabama, USA</a:t>
            </a:r>
            <a:endParaRPr lang="en-US" sz="2000" b="1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572000" y="4114800"/>
            <a:ext cx="44196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b="1"/>
              <a:t>Inspired more than a century of research into:</a:t>
            </a:r>
          </a:p>
          <a:p>
            <a:pPr algn="ctr">
              <a:buFontTx/>
              <a:buChar char="•"/>
            </a:pPr>
            <a:r>
              <a:rPr lang="en-US" sz="1800"/>
              <a:t>The growth and decay of landscapes.</a:t>
            </a:r>
          </a:p>
          <a:p>
            <a:pPr algn="ctr">
              <a:buFontTx/>
              <a:buChar char="•"/>
            </a:pPr>
            <a:r>
              <a:rPr lang="en-US" sz="1800"/>
              <a:t>The persistence of topography.</a:t>
            </a:r>
          </a:p>
          <a:p>
            <a:pPr algn="ctr">
              <a:buFontTx/>
              <a:buChar char="•"/>
            </a:pPr>
            <a:r>
              <a:rPr lang="en-US" sz="1800"/>
              <a:t>The erosional consequences of human-</a:t>
            </a:r>
          </a:p>
          <a:p>
            <a:pPr algn="ctr"/>
            <a:r>
              <a:rPr lang="en-US" sz="1800"/>
              <a:t>landscape interactions.</a:t>
            </a:r>
          </a:p>
          <a:p>
            <a:pPr algn="ctr">
              <a:buFontTx/>
              <a:buChar char="•"/>
            </a:pPr>
            <a:r>
              <a:rPr lang="en-US" sz="1800"/>
              <a:t>Modern different than background</a:t>
            </a:r>
            <a:r>
              <a:rPr lang="en-US" sz="1800" b="1"/>
              <a:t> </a:t>
            </a:r>
            <a:r>
              <a:rPr lang="en-US" sz="2000" b="1"/>
              <a:t> 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4572000" y="2667000"/>
            <a:ext cx="441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b="1" dirty="0" smtClean="0"/>
              <a:t>Largely stable environments. Tectonically </a:t>
            </a:r>
            <a:r>
              <a:rPr lang="en-US" sz="1800" b="1" dirty="0"/>
              <a:t>quiescent for &gt;200 My</a:t>
            </a:r>
          </a:p>
          <a:p>
            <a:pPr algn="ctr"/>
            <a:r>
              <a:rPr lang="en-US" sz="1800" dirty="0"/>
              <a:t>Uplift driven by erosion - </a:t>
            </a:r>
            <a:r>
              <a:rPr lang="en-US" sz="1800" dirty="0" err="1"/>
              <a:t>isostacy</a:t>
            </a:r>
            <a:r>
              <a:rPr lang="en-US" sz="1800" b="1" dirty="0"/>
              <a:t> </a:t>
            </a:r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0" y="182563"/>
            <a:ext cx="914400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FDFDAD"/>
                </a:solidFill>
              </a:rPr>
              <a:t>Appalachian Mountain Chain</a:t>
            </a:r>
          </a:p>
        </p:txBody>
      </p:sp>
    </p:spTree>
    <p:extLst>
      <p:ext uri="{BB962C8B-B14F-4D97-AF65-F5344CB8AC3E}">
        <p14:creationId xmlns:p14="http://schemas.microsoft.com/office/powerpoint/2010/main" val="3523417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0" y="182563"/>
            <a:ext cx="914400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FDFDAD"/>
                </a:solidFill>
              </a:rPr>
              <a:t>Southern Appalachian Piedmont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6248400" y="2057400"/>
            <a:ext cx="2667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b="1"/>
              <a:t>Broad, low-relief </a:t>
            </a:r>
          </a:p>
          <a:p>
            <a:pPr algn="ctr"/>
            <a:r>
              <a:rPr lang="en-US" sz="1800" b="1"/>
              <a:t>surface.  Drains east</a:t>
            </a:r>
          </a:p>
          <a:p>
            <a:pPr algn="ctr"/>
            <a:r>
              <a:rPr lang="en-US" sz="1800" b="1"/>
              <a:t>to the Atlantic Ocean</a:t>
            </a:r>
            <a:endParaRPr lang="en-US" sz="2000" b="1"/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 rot="-2869395">
            <a:off x="3657600" y="3209926"/>
            <a:ext cx="209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Arial" charset="0"/>
              </a:rPr>
              <a:t>Coastal Plain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 rot="-2869395">
            <a:off x="2734469" y="2966244"/>
            <a:ext cx="1573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Arial" charset="0"/>
              </a:rPr>
              <a:t>Piedmont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 rot="-2869395">
            <a:off x="2091531" y="2510632"/>
            <a:ext cx="177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Arial" charset="0"/>
              </a:rPr>
              <a:t>Blue Ridge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 rot="-2869395">
            <a:off x="1649413" y="1871663"/>
            <a:ext cx="262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Arial" charset="0"/>
              </a:rPr>
              <a:t>Valley and Ridge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5029200" y="3198813"/>
            <a:ext cx="41148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b="1"/>
              <a:t>Rich Soils, humid climate, </a:t>
            </a:r>
          </a:p>
          <a:p>
            <a:pPr algn="ctr"/>
            <a:r>
              <a:rPr lang="en-US" sz="1800" b="1"/>
              <a:t>long growing season and subdued</a:t>
            </a:r>
          </a:p>
          <a:p>
            <a:pPr algn="ctr"/>
            <a:r>
              <a:rPr lang="en-US" sz="1800" b="1"/>
              <a:t>topography.</a:t>
            </a:r>
            <a:endParaRPr lang="en-US" sz="2000" b="1"/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4876800" y="4343400"/>
            <a:ext cx="411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b="1" dirty="0"/>
              <a:t>Intensive agriculture beginning in</a:t>
            </a:r>
          </a:p>
          <a:p>
            <a:pPr algn="ctr"/>
            <a:r>
              <a:rPr lang="en-US" sz="1800" b="1" dirty="0"/>
              <a:t>1700</a:t>
            </a:r>
            <a:r>
              <a:rPr lang="ja-JP" altLang="en-US" sz="1800" b="1" dirty="0"/>
              <a:t>’</a:t>
            </a:r>
            <a:r>
              <a:rPr lang="en-US" sz="1800" b="1" dirty="0"/>
              <a:t>s through 1920</a:t>
            </a:r>
            <a:r>
              <a:rPr lang="ja-JP" altLang="en-US" sz="1800" b="1" dirty="0"/>
              <a:t>’</a:t>
            </a:r>
            <a:r>
              <a:rPr lang="en-US" sz="1800" b="1" dirty="0"/>
              <a:t>s.  At peak, virtually entire piedmont </a:t>
            </a:r>
            <a:r>
              <a:rPr lang="en-US" sz="1800" b="1" dirty="0" smtClean="0"/>
              <a:t>cultivated</a:t>
            </a:r>
          </a:p>
          <a:p>
            <a:pPr algn="ctr"/>
            <a:r>
              <a:rPr lang="en-US" b="1" dirty="0"/>
              <a:t>f</a:t>
            </a:r>
            <a:r>
              <a:rPr lang="en-US" b="1" dirty="0" smtClean="0"/>
              <a:t>or tobacco and cotton production</a:t>
            </a:r>
            <a:r>
              <a:rPr lang="en-US" sz="1800" b="1" dirty="0" smtClean="0"/>
              <a:t>.</a:t>
            </a:r>
            <a:endParaRPr lang="en-US" sz="2000" b="1" dirty="0"/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4724400" y="5686968"/>
            <a:ext cx="4114800" cy="32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b="1" dirty="0"/>
              <a:t>Severe hillslope erosion and</a:t>
            </a:r>
          </a:p>
          <a:p>
            <a:pPr algn="ctr"/>
            <a:r>
              <a:rPr lang="en-US" sz="1800" b="1" dirty="0"/>
              <a:t>channel aggradation.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77089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4662488" y="5156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2400"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19800" y="2019300"/>
            <a:ext cx="2514600" cy="2422962"/>
            <a:chOff x="6019800" y="2019300"/>
            <a:chExt cx="2514600" cy="2422962"/>
          </a:xfrm>
        </p:grpSpPr>
        <p:sp>
          <p:nvSpPr>
            <p:cNvPr id="53257" name="Rectangle 9"/>
            <p:cNvSpPr>
              <a:spLocks noChangeArrowheads="1"/>
            </p:cNvSpPr>
            <p:nvPr/>
          </p:nvSpPr>
          <p:spPr bwMode="auto">
            <a:xfrm>
              <a:off x="6299200" y="2019300"/>
              <a:ext cx="2235200" cy="10541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9" name="Text Box 21"/>
            <p:cNvSpPr txBox="1">
              <a:spLocks noChangeArrowheads="1"/>
            </p:cNvSpPr>
            <p:nvPr/>
          </p:nvSpPr>
          <p:spPr bwMode="auto">
            <a:xfrm>
              <a:off x="6291503" y="2019300"/>
              <a:ext cx="224265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Area-averaged </a:t>
              </a:r>
              <a:r>
                <a:rPr lang="en-US" dirty="0"/>
                <a:t>upland</a:t>
              </a:r>
            </a:p>
            <a:p>
              <a:pPr algn="ctr"/>
              <a:r>
                <a:rPr lang="en-US" dirty="0"/>
                <a:t>erosion rate</a:t>
              </a:r>
            </a:p>
            <a:p>
              <a:pPr algn="ctr"/>
              <a:r>
                <a:rPr lang="en-US" sz="2400" b="1" dirty="0" smtClean="0">
                  <a:solidFill>
                    <a:srgbClr val="FF9B1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~950 </a:t>
              </a:r>
              <a:r>
                <a:rPr lang="en-US" sz="2400" b="1" dirty="0">
                  <a:solidFill>
                    <a:srgbClr val="FF9B1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</a:t>
              </a:r>
              <a:r>
                <a:rPr lang="en-US" sz="2400" b="1" dirty="0" smtClean="0">
                  <a:solidFill>
                    <a:srgbClr val="FF9B1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/My</a:t>
              </a:r>
              <a:endParaRPr lang="en-US" sz="2000" dirty="0"/>
            </a:p>
          </p:txBody>
        </p:sp>
        <p:sp>
          <p:nvSpPr>
            <p:cNvPr id="53271" name="Text Box 23"/>
            <p:cNvSpPr txBox="1">
              <a:spLocks noChangeArrowheads="1"/>
            </p:cNvSpPr>
            <p:nvPr/>
          </p:nvSpPr>
          <p:spPr bwMode="auto">
            <a:xfrm>
              <a:off x="6019800" y="3149600"/>
              <a:ext cx="2508250" cy="129266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dirty="0" smtClean="0"/>
                <a:t>Area-averaged erosion rates inferred from </a:t>
              </a:r>
              <a:r>
                <a:rPr lang="en-US" dirty="0"/>
                <a:t>sediment yield data</a:t>
              </a:r>
            </a:p>
            <a:p>
              <a:pPr algn="ctr"/>
              <a:r>
                <a:rPr lang="en-US" sz="2400" b="1" dirty="0" smtClean="0">
                  <a:solidFill>
                    <a:srgbClr val="FF9B1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50 </a:t>
              </a:r>
              <a:r>
                <a:rPr lang="en-US" sz="2400" b="1" dirty="0">
                  <a:solidFill>
                    <a:srgbClr val="FF9B1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</a:t>
              </a:r>
              <a:r>
                <a:rPr lang="en-US" sz="2400" b="1" dirty="0" smtClean="0">
                  <a:solidFill>
                    <a:srgbClr val="FF9B1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/My</a:t>
              </a:r>
              <a:endParaRPr lang="en-US" sz="2000" dirty="0"/>
            </a:p>
          </p:txBody>
        </p:sp>
      </p:grpSp>
      <p:sp>
        <p:nvSpPr>
          <p:cNvPr id="53288" name="Rectangle 40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9" name="Line 41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90" name="Text Box 42"/>
          <p:cNvSpPr txBox="1">
            <a:spLocks noChangeArrowheads="1"/>
          </p:cNvSpPr>
          <p:nvPr/>
        </p:nvSpPr>
        <p:spPr bwMode="auto">
          <a:xfrm>
            <a:off x="0" y="182563"/>
            <a:ext cx="914400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FDFDAD"/>
                </a:solidFill>
              </a:rPr>
              <a:t>“</a:t>
            </a:r>
            <a:r>
              <a:rPr lang="en-US" sz="3200" b="1" dirty="0">
                <a:solidFill>
                  <a:srgbClr val="FDFDAD"/>
                </a:solidFill>
              </a:rPr>
              <a:t>Un</a:t>
            </a:r>
            <a:r>
              <a:rPr lang="en-US" sz="3200" b="1" dirty="0" smtClean="0">
                <a:solidFill>
                  <a:srgbClr val="FDFDAD"/>
                </a:solidFill>
              </a:rPr>
              <a:t>-equilibrium streams</a:t>
            </a:r>
            <a:r>
              <a:rPr lang="ja-JP" altLang="en-US" sz="3200" b="1" dirty="0">
                <a:solidFill>
                  <a:srgbClr val="FDFDAD"/>
                </a:solidFill>
              </a:rPr>
              <a:t>”</a:t>
            </a:r>
            <a:r>
              <a:rPr lang="en-US" sz="3200" b="1" dirty="0">
                <a:solidFill>
                  <a:srgbClr val="FDFDAD"/>
                </a:solidFill>
              </a:rPr>
              <a:t> - Trimble, 1977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71600" y="4572000"/>
            <a:ext cx="7391400" cy="2196306"/>
            <a:chOff x="1371600" y="4572000"/>
            <a:chExt cx="7391400" cy="2196306"/>
          </a:xfrm>
        </p:grpSpPr>
        <p:sp>
          <p:nvSpPr>
            <p:cNvPr id="53283" name="Text Box 35"/>
            <p:cNvSpPr txBox="1">
              <a:spLocks noChangeArrowheads="1"/>
            </p:cNvSpPr>
            <p:nvPr/>
          </p:nvSpPr>
          <p:spPr bwMode="auto">
            <a:xfrm>
              <a:off x="5825602" y="4572000"/>
              <a:ext cx="2852201" cy="7386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Area-averaged </a:t>
              </a:r>
              <a:r>
                <a:rPr lang="en-US" dirty="0"/>
                <a:t>delivery ratio</a:t>
              </a:r>
            </a:p>
            <a:p>
              <a:pPr algn="ctr"/>
              <a:r>
                <a:rPr lang="en-US" sz="2400" b="1" dirty="0">
                  <a:solidFill>
                    <a:srgbClr val="FF9B1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~ </a:t>
              </a:r>
              <a:r>
                <a:rPr lang="en-US" sz="2400" b="1" dirty="0" smtClean="0">
                  <a:solidFill>
                    <a:srgbClr val="FF9B1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5 </a:t>
              </a:r>
              <a:r>
                <a:rPr lang="en-US" sz="2400" b="1" dirty="0">
                  <a:solidFill>
                    <a:srgbClr val="FF9B1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%</a:t>
              </a:r>
              <a:endParaRPr lang="en-US" sz="2000" dirty="0"/>
            </a:p>
          </p:txBody>
        </p:sp>
        <p:sp>
          <p:nvSpPr>
            <p:cNvPr id="53284" name="Text Box 36"/>
            <p:cNvSpPr txBox="1">
              <a:spLocks noChangeArrowheads="1"/>
            </p:cNvSpPr>
            <p:nvPr/>
          </p:nvSpPr>
          <p:spPr bwMode="auto">
            <a:xfrm>
              <a:off x="4572000" y="5537200"/>
              <a:ext cx="4191000" cy="1231106"/>
            </a:xfrm>
            <a:prstGeom prst="rect">
              <a:avLst/>
            </a:prstGeom>
            <a:solidFill>
              <a:srgbClr val="F2F5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 dirty="0"/>
                <a:t>Implication:</a:t>
              </a:r>
              <a:r>
                <a:rPr lang="en-US" dirty="0"/>
                <a:t>  </a:t>
              </a:r>
              <a:r>
                <a:rPr lang="en-US" b="1" dirty="0"/>
                <a:t>Sediment yield </a:t>
              </a:r>
              <a:r>
                <a:rPr lang="en-US" dirty="0"/>
                <a:t>data are </a:t>
              </a:r>
              <a:r>
                <a:rPr lang="ja-JP" altLang="en-US" dirty="0"/>
                <a:t>“</a:t>
              </a:r>
              <a:r>
                <a:rPr lang="en-US" dirty="0"/>
                <a:t>dubious Indicators</a:t>
              </a:r>
              <a:r>
                <a:rPr lang="ja-JP" altLang="en-US" dirty="0"/>
                <a:t>”</a:t>
              </a:r>
              <a:r>
                <a:rPr lang="en-US" dirty="0"/>
                <a:t> of </a:t>
              </a:r>
              <a:r>
                <a:rPr lang="en-US" dirty="0" err="1" smtClean="0"/>
                <a:t>backgroud</a:t>
              </a:r>
              <a:r>
                <a:rPr lang="en-US" dirty="0" smtClean="0"/>
                <a:t> or human-induced </a:t>
              </a:r>
              <a:r>
                <a:rPr lang="en-US" b="1" dirty="0" smtClean="0"/>
                <a:t>erosion rates</a:t>
              </a:r>
              <a:r>
                <a:rPr lang="en-US" dirty="0" smtClean="0"/>
                <a:t> </a:t>
              </a:r>
              <a:r>
                <a:rPr lang="en-US" dirty="0"/>
                <a:t>in large humid region catchments </a:t>
              </a:r>
              <a:endParaRPr lang="en-US" sz="2000" dirty="0"/>
            </a:p>
          </p:txBody>
        </p:sp>
        <p:sp>
          <p:nvSpPr>
            <p:cNvPr id="53291" name="Text Box 43"/>
            <p:cNvSpPr txBox="1">
              <a:spLocks noChangeArrowheads="1"/>
            </p:cNvSpPr>
            <p:nvPr/>
          </p:nvSpPr>
          <p:spPr bwMode="auto">
            <a:xfrm>
              <a:off x="1371600" y="5676900"/>
              <a:ext cx="3006725" cy="614363"/>
            </a:xfrm>
            <a:prstGeom prst="rect">
              <a:avLst/>
            </a:prstGeom>
            <a:solidFill>
              <a:srgbClr val="F2F5B3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/>
                <a:t>Transport Limited System</a:t>
              </a:r>
              <a:br>
                <a:rPr lang="en-US" sz="1800" b="1" dirty="0"/>
              </a:br>
              <a:r>
                <a:rPr lang="en-US" dirty="0"/>
                <a:t>carrying capacity of streams</a:t>
              </a:r>
              <a:endParaRPr lang="en-US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0483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2" name="Line 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AAA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Frist </a:t>
            </a:r>
            <a:r>
              <a:rPr lang="en-US" sz="3200" b="1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b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estable hypothesis </a:t>
            </a:r>
            <a:r>
              <a:rPr lang="en-US" sz="3200" b="1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</a:t>
            </a:r>
            <a:r>
              <a:rPr lang="en-US" sz="3200" b="1" baseline="30000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3200" b="1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Be:</a:t>
            </a:r>
            <a:endParaRPr lang="en-US" sz="3200" b="1" dirty="0">
              <a:solidFill>
                <a:srgbClr val="FDFAAA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854200" y="2133600"/>
            <a:ext cx="1447800" cy="1117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27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2" name="Line 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AAA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Frist </a:t>
            </a:r>
            <a:r>
              <a:rPr lang="en-US" sz="3200" b="1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b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estable hypothesis </a:t>
            </a:r>
            <a:r>
              <a:rPr lang="en-US" sz="3200" b="1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</a:t>
            </a:r>
            <a:r>
              <a:rPr lang="en-US" sz="3200" b="1" i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situ </a:t>
            </a:r>
            <a:r>
              <a:rPr lang="en-US" sz="3200" b="1" baseline="30000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3200" b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</a:t>
            </a:r>
            <a:r>
              <a:rPr lang="en-US" sz="3200" b="1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lang="en-US" sz="3200" b="1" dirty="0">
              <a:solidFill>
                <a:srgbClr val="FDFAAA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5598" y="3903533"/>
            <a:ext cx="8458200" cy="1417767"/>
            <a:chOff x="313849" y="5321300"/>
            <a:chExt cx="8458200" cy="1417767"/>
          </a:xfrm>
        </p:grpSpPr>
        <p:sp>
          <p:nvSpPr>
            <p:cNvPr id="61445" name="Rectangle 5"/>
            <p:cNvSpPr>
              <a:spLocks noChangeArrowheads="1"/>
            </p:cNvSpPr>
            <p:nvPr/>
          </p:nvSpPr>
          <p:spPr bwMode="auto">
            <a:xfrm>
              <a:off x="313849" y="5321300"/>
              <a:ext cx="8458200" cy="1417767"/>
            </a:xfrm>
            <a:prstGeom prst="rect">
              <a:avLst/>
            </a:pr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4" name="Text Box 4"/>
            <p:cNvSpPr txBox="1">
              <a:spLocks noChangeArrowheads="1"/>
            </p:cNvSpPr>
            <p:nvPr/>
          </p:nvSpPr>
          <p:spPr bwMode="auto">
            <a:xfrm>
              <a:off x="415449" y="5400983"/>
              <a:ext cx="8289449" cy="126188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2400" dirty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</a:t>
              </a:r>
              <a:r>
                <a:rPr lang="en-US" sz="2800" b="1" dirty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Background </a:t>
              </a:r>
              <a:r>
                <a:rPr lang="en-US" sz="2800" b="1" baseline="30000" dirty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10</a:t>
              </a:r>
              <a:r>
                <a:rPr lang="en-US" sz="2800" b="1" dirty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 </a:t>
              </a:r>
              <a:r>
                <a:rPr lang="en-US" sz="2400" dirty="0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erosion rates from</a:t>
              </a:r>
              <a:r>
                <a:rPr lang="en-US" sz="2400" b="1" dirty="0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2800" b="1" dirty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large</a:t>
              </a:r>
              <a:r>
                <a:rPr lang="en-US" sz="2400" b="1" dirty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2400" dirty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Piedmont </a:t>
              </a:r>
              <a:r>
                <a:rPr lang="en-US" sz="2400" dirty="0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basins</a:t>
              </a:r>
            </a:p>
            <a:p>
              <a:r>
                <a:rPr lang="en-US" sz="2400" dirty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2400" dirty="0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are lower than human-induced hillslope or sediment yield</a:t>
              </a:r>
            </a:p>
            <a:p>
              <a:r>
                <a:rPr lang="en-US" sz="2400" dirty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2400" dirty="0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rates. </a:t>
              </a:r>
              <a:endParaRPr lang="en-US" sz="2400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119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Line 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8C1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0" y="762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Sampling </a:t>
            </a:r>
            <a:r>
              <a:rPr lang="en-US" sz="3200" b="1" dirty="0" smtClean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strategies – large basins</a:t>
            </a:r>
            <a:endParaRPr lang="en-US" sz="3200" b="1" dirty="0">
              <a:solidFill>
                <a:srgbClr val="FDF8C1"/>
              </a:solidFill>
            </a:endParaRPr>
          </a:p>
        </p:txBody>
      </p:sp>
      <p:pic>
        <p:nvPicPr>
          <p:cNvPr id="88068" name="Picture 4" descr="bigbas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90613"/>
            <a:ext cx="8991600" cy="5614987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6096000" y="5715000"/>
            <a:ext cx="2819400" cy="838200"/>
          </a:xfrm>
          <a:prstGeom prst="rect">
            <a:avLst/>
          </a:prstGeom>
          <a:solidFill>
            <a:srgbClr val="BEE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8082" name="Group 18"/>
          <p:cNvGrpSpPr>
            <a:grpSpLocks/>
          </p:cNvGrpSpPr>
          <p:nvPr/>
        </p:nvGrpSpPr>
        <p:grpSpPr bwMode="auto">
          <a:xfrm>
            <a:off x="2667000" y="1460500"/>
            <a:ext cx="5924550" cy="4787900"/>
            <a:chOff x="1680" y="920"/>
            <a:chExt cx="3732" cy="3016"/>
          </a:xfrm>
        </p:grpSpPr>
        <p:sp>
          <p:nvSpPr>
            <p:cNvPr id="88070" name="Oval 6"/>
            <p:cNvSpPr>
              <a:spLocks noChangeArrowheads="1"/>
            </p:cNvSpPr>
            <p:nvPr/>
          </p:nvSpPr>
          <p:spPr bwMode="auto">
            <a:xfrm>
              <a:off x="4320" y="2976"/>
              <a:ext cx="96" cy="96"/>
            </a:xfrm>
            <a:prstGeom prst="ellipse">
              <a:avLst/>
            </a:prstGeom>
            <a:solidFill>
              <a:srgbClr val="DEE32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71" name="Oval 7"/>
            <p:cNvSpPr>
              <a:spLocks noChangeArrowheads="1"/>
            </p:cNvSpPr>
            <p:nvPr/>
          </p:nvSpPr>
          <p:spPr bwMode="auto">
            <a:xfrm>
              <a:off x="3920" y="920"/>
              <a:ext cx="96" cy="96"/>
            </a:xfrm>
            <a:prstGeom prst="ellipse">
              <a:avLst/>
            </a:prstGeom>
            <a:solidFill>
              <a:srgbClr val="DEE32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72" name="Oval 8"/>
            <p:cNvSpPr>
              <a:spLocks noChangeArrowheads="1"/>
            </p:cNvSpPr>
            <p:nvPr/>
          </p:nvSpPr>
          <p:spPr bwMode="auto">
            <a:xfrm>
              <a:off x="3824" y="1248"/>
              <a:ext cx="96" cy="96"/>
            </a:xfrm>
            <a:prstGeom prst="ellipse">
              <a:avLst/>
            </a:prstGeom>
            <a:solidFill>
              <a:srgbClr val="DEE32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73" name="Oval 9"/>
            <p:cNvSpPr>
              <a:spLocks noChangeArrowheads="1"/>
            </p:cNvSpPr>
            <p:nvPr/>
          </p:nvSpPr>
          <p:spPr bwMode="auto">
            <a:xfrm>
              <a:off x="4176" y="1704"/>
              <a:ext cx="96" cy="96"/>
            </a:xfrm>
            <a:prstGeom prst="ellipse">
              <a:avLst/>
            </a:prstGeom>
            <a:solidFill>
              <a:srgbClr val="DEE32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Arial" charset="0"/>
              </a:endParaRPr>
            </a:p>
          </p:txBody>
        </p:sp>
        <p:sp>
          <p:nvSpPr>
            <p:cNvPr id="88074" name="Oval 10"/>
            <p:cNvSpPr>
              <a:spLocks noChangeArrowheads="1"/>
            </p:cNvSpPr>
            <p:nvPr/>
          </p:nvSpPr>
          <p:spPr bwMode="auto">
            <a:xfrm>
              <a:off x="3552" y="2112"/>
              <a:ext cx="96" cy="96"/>
            </a:xfrm>
            <a:prstGeom prst="ellipse">
              <a:avLst/>
            </a:prstGeom>
            <a:solidFill>
              <a:srgbClr val="DEE32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75" name="Oval 11"/>
            <p:cNvSpPr>
              <a:spLocks noChangeArrowheads="1"/>
            </p:cNvSpPr>
            <p:nvPr/>
          </p:nvSpPr>
          <p:spPr bwMode="auto">
            <a:xfrm>
              <a:off x="3408" y="2592"/>
              <a:ext cx="96" cy="96"/>
            </a:xfrm>
            <a:prstGeom prst="ellipse">
              <a:avLst/>
            </a:prstGeom>
            <a:solidFill>
              <a:srgbClr val="DEE32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76" name="Oval 12"/>
            <p:cNvSpPr>
              <a:spLocks noChangeArrowheads="1"/>
            </p:cNvSpPr>
            <p:nvPr/>
          </p:nvSpPr>
          <p:spPr bwMode="auto">
            <a:xfrm>
              <a:off x="3208" y="2792"/>
              <a:ext cx="96" cy="96"/>
            </a:xfrm>
            <a:prstGeom prst="ellipse">
              <a:avLst/>
            </a:prstGeom>
            <a:solidFill>
              <a:srgbClr val="DEE32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77" name="Oval 13"/>
            <p:cNvSpPr>
              <a:spLocks noChangeArrowheads="1"/>
            </p:cNvSpPr>
            <p:nvPr/>
          </p:nvSpPr>
          <p:spPr bwMode="auto">
            <a:xfrm>
              <a:off x="2784" y="3072"/>
              <a:ext cx="96" cy="96"/>
            </a:xfrm>
            <a:prstGeom prst="ellipse">
              <a:avLst/>
            </a:prstGeom>
            <a:solidFill>
              <a:srgbClr val="DEE32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78" name="Oval 14"/>
            <p:cNvSpPr>
              <a:spLocks noChangeArrowheads="1"/>
            </p:cNvSpPr>
            <p:nvPr/>
          </p:nvSpPr>
          <p:spPr bwMode="auto">
            <a:xfrm>
              <a:off x="2448" y="3408"/>
              <a:ext cx="96" cy="96"/>
            </a:xfrm>
            <a:prstGeom prst="ellipse">
              <a:avLst/>
            </a:prstGeom>
            <a:solidFill>
              <a:srgbClr val="DEE32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79" name="Oval 15"/>
            <p:cNvSpPr>
              <a:spLocks noChangeArrowheads="1"/>
            </p:cNvSpPr>
            <p:nvPr/>
          </p:nvSpPr>
          <p:spPr bwMode="auto">
            <a:xfrm>
              <a:off x="2256" y="3600"/>
              <a:ext cx="96" cy="96"/>
            </a:xfrm>
            <a:prstGeom prst="ellipse">
              <a:avLst/>
            </a:prstGeom>
            <a:solidFill>
              <a:srgbClr val="DEE32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80" name="Oval 16"/>
            <p:cNvSpPr>
              <a:spLocks noChangeArrowheads="1"/>
            </p:cNvSpPr>
            <p:nvPr/>
          </p:nvSpPr>
          <p:spPr bwMode="auto">
            <a:xfrm>
              <a:off x="1680" y="3840"/>
              <a:ext cx="96" cy="96"/>
            </a:xfrm>
            <a:prstGeom prst="ellipse">
              <a:avLst/>
            </a:prstGeom>
            <a:solidFill>
              <a:srgbClr val="DEE32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81" name="Text Box 17"/>
            <p:cNvSpPr txBox="1">
              <a:spLocks noChangeArrowheads="1"/>
            </p:cNvSpPr>
            <p:nvPr/>
          </p:nvSpPr>
          <p:spPr bwMode="auto">
            <a:xfrm>
              <a:off x="4392" y="2920"/>
              <a:ext cx="1020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-"/>
              </a:pPr>
              <a:r>
                <a:rPr lang="en-US"/>
                <a:t> Large Trimble </a:t>
              </a:r>
            </a:p>
            <a:p>
              <a:r>
                <a:rPr lang="en-US"/>
                <a:t>  Catchments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0031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4000" y="1422399"/>
            <a:ext cx="8623300" cy="51390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736602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Conceptual models of long- vs. short-term erosion: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pic>
        <p:nvPicPr>
          <p:cNvPr id="2" name="Picture 1" descr="thesis_fig2_crop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2" y="1578327"/>
            <a:ext cx="8086129" cy="282358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83141" y="2083599"/>
            <a:ext cx="7639394" cy="3083341"/>
            <a:chOff x="683141" y="2083599"/>
            <a:chExt cx="7639394" cy="3083341"/>
          </a:xfrm>
        </p:grpSpPr>
        <p:sp>
          <p:nvSpPr>
            <p:cNvPr id="3" name="Rectangle 2"/>
            <p:cNvSpPr/>
            <p:nvPr/>
          </p:nvSpPr>
          <p:spPr>
            <a:xfrm>
              <a:off x="2009738" y="2083599"/>
              <a:ext cx="4537323" cy="690423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83141" y="4520609"/>
              <a:ext cx="763939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ctr">
                <a:buFont typeface="Arial"/>
                <a:buChar char="•"/>
              </a:pPr>
              <a:r>
                <a:rPr lang="en-US" b="1" dirty="0" smtClean="0"/>
                <a:t>Rates of hillslope erosion integrated from 1700 - ~1950.</a:t>
              </a:r>
            </a:p>
            <a:p>
              <a:pPr marL="285750" indent="-285750" algn="ctr">
                <a:buFont typeface="Arial"/>
                <a:buChar char="•"/>
              </a:pPr>
              <a:r>
                <a:rPr lang="en-US" b="1" dirty="0" smtClean="0"/>
                <a:t>Sediment yield inferred rates ~1 year (1909)</a:t>
              </a:r>
              <a:endParaRPr lang="en-US" b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923987" y="2955532"/>
              <a:ext cx="1339491" cy="1199337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81213" y="1738387"/>
            <a:ext cx="7693722" cy="4154654"/>
            <a:chOff x="781213" y="1738387"/>
            <a:chExt cx="7693722" cy="4154654"/>
          </a:xfrm>
        </p:grpSpPr>
        <p:sp>
          <p:nvSpPr>
            <p:cNvPr id="10" name="Rectangle 9"/>
            <p:cNvSpPr/>
            <p:nvPr/>
          </p:nvSpPr>
          <p:spPr>
            <a:xfrm>
              <a:off x="781213" y="1738387"/>
              <a:ext cx="6000112" cy="349664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1213" y="3357937"/>
              <a:ext cx="6000112" cy="349664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5541" y="5523709"/>
              <a:ext cx="76393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ctr">
                <a:buFont typeface="Arial"/>
                <a:buChar char="•"/>
              </a:pPr>
              <a:r>
                <a:rPr lang="en-US" b="1" i="1" dirty="0" smtClean="0"/>
                <a:t>In situ </a:t>
              </a:r>
              <a:r>
                <a:rPr lang="en-US" b="1" baseline="-25000" dirty="0" smtClean="0"/>
                <a:t>10</a:t>
              </a:r>
              <a:r>
                <a:rPr lang="en-US" b="1" dirty="0" smtClean="0"/>
                <a:t>Be rates provide much longer-term averaged background rates.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77900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457200" y="1066800"/>
            <a:ext cx="8153400" cy="5486400"/>
          </a:xfrm>
          <a:prstGeom prst="rect">
            <a:avLst/>
          </a:prstGeom>
          <a:solidFill>
            <a:srgbClr val="454545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Seminar o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utline</a:t>
            </a:r>
            <a:endParaRPr lang="en-US" sz="3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609600" y="1066800"/>
            <a:ext cx="7924800" cy="534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SzPct val="75000"/>
              <a:buFont typeface="Wingdings" charset="0"/>
              <a:buChar char="Ø"/>
            </a:pPr>
            <a:r>
              <a:rPr lang="en-US" sz="20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Overview of Research</a:t>
            </a:r>
            <a:endParaRPr lang="en-US" sz="2800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Times" charset="0"/>
              <a:buChar char="•"/>
            </a:pPr>
            <a:r>
              <a:rPr lang="en-US" sz="1600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Landscape erosion </a:t>
            </a:r>
            <a:r>
              <a:rPr lang="en-US" sz="16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natural and human-induced</a:t>
            </a:r>
            <a:endParaRPr lang="en-US" sz="1600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Times" charset="0"/>
              <a:buChar char="•"/>
            </a:pPr>
            <a:r>
              <a:rPr lang="en-US" sz="1600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Methods of measurement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Times" charset="0"/>
              <a:buChar char="•"/>
            </a:pPr>
            <a:r>
              <a:rPr lang="en-US" sz="1600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Background rates with </a:t>
            </a:r>
            <a:r>
              <a:rPr lang="en-US" sz="1600" baseline="30000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1600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 vs. Short-term rates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Times" charset="0"/>
              <a:buChar char="•"/>
            </a:pPr>
            <a:r>
              <a:rPr lang="en-US" sz="1600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Introduction to Study Sites</a:t>
            </a:r>
          </a:p>
          <a:p>
            <a:pPr marL="742950" lvl="1" indent="-285750" eaLnBrk="1" hangingPunct="1">
              <a:lnSpc>
                <a:spcPct val="30000"/>
              </a:lnSpc>
              <a:spcBef>
                <a:spcPct val="20000"/>
              </a:spcBef>
              <a:buSzPct val="75000"/>
              <a:buFont typeface="Times" charset="0"/>
              <a:buChar char="•"/>
            </a:pPr>
            <a:endParaRPr lang="en-US" sz="1600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SzPct val="75000"/>
              <a:buFont typeface="Wingdings" charset="0"/>
              <a:buChar char="Ø"/>
            </a:pPr>
            <a:r>
              <a:rPr lang="en-US" sz="20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Primary Objectives</a:t>
            </a:r>
          </a:p>
          <a:p>
            <a:pPr marL="342900" indent="-342900" eaLnBrk="1" hangingPunct="1">
              <a:lnSpc>
                <a:spcPct val="30000"/>
              </a:lnSpc>
              <a:spcBef>
                <a:spcPct val="20000"/>
              </a:spcBef>
              <a:buSzPct val="75000"/>
              <a:buFont typeface="Wingdings" charset="0"/>
              <a:buChar char="Ø"/>
            </a:pPr>
            <a:endParaRPr lang="en-US" sz="2000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SzPct val="75000"/>
              <a:buFont typeface="Wingdings" charset="0"/>
              <a:buChar char="Ø"/>
            </a:pPr>
            <a:r>
              <a:rPr lang="en-US" sz="2000" b="1" i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situ </a:t>
            </a: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meteoric </a:t>
            </a:r>
            <a:r>
              <a:rPr lang="en-US" sz="2000" b="1" baseline="300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 systematics</a:t>
            </a:r>
          </a:p>
          <a:p>
            <a:pPr marL="342900" indent="-342900" eaLnBrk="1" hangingPunct="1">
              <a:spcBef>
                <a:spcPct val="20000"/>
              </a:spcBef>
              <a:buSzPct val="75000"/>
              <a:buFont typeface="Wingdings" charset="0"/>
              <a:buChar char="Ø"/>
            </a:pPr>
            <a:endParaRPr lang="en-US" sz="20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SzPct val="75000"/>
              <a:buFont typeface="Wingdings" charset="0"/>
              <a:buChar char="Ø"/>
            </a:pP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Background erosion and erosion prediction along the southern Appalachian Piedmont, Atlantic Passive Margin</a:t>
            </a:r>
          </a:p>
          <a:p>
            <a:pPr marL="342900" indent="-342900" eaLnBrk="1" hangingPunct="1">
              <a:spcBef>
                <a:spcPct val="20000"/>
              </a:spcBef>
              <a:buSzPct val="75000"/>
              <a:buFont typeface="Wingdings" charset="0"/>
              <a:buChar char="Ø"/>
            </a:pPr>
            <a:endParaRPr lang="en-US" sz="20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SzPct val="75000"/>
              <a:buFont typeface="Wingdings" charset="0"/>
              <a:buChar char="Ø"/>
            </a:pP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Sediment mixing and background erosion in the active and non-uniformly eroding Waipaoa Basin, North Island, New Zealand</a:t>
            </a:r>
          </a:p>
          <a:p>
            <a:pPr marL="342900" indent="-342900" eaLnBrk="1" hangingPunct="1">
              <a:spcBef>
                <a:spcPct val="20000"/>
              </a:spcBef>
              <a:buSzPct val="75000"/>
              <a:buFont typeface="Wingdings" charset="0"/>
              <a:buChar char="Ø"/>
            </a:pPr>
            <a:endParaRPr lang="en-US" sz="2000" b="1" dirty="0" smtClean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SzPct val="75000"/>
              <a:buFont typeface="Wingdings" charset="0"/>
              <a:buChar char="Ø"/>
            </a:pP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 and conclusions</a:t>
            </a:r>
            <a:endParaRPr lang="en-US" sz="20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SzPct val="75000"/>
              <a:buFont typeface="Wingdings" charset="0"/>
              <a:buChar char="Ø"/>
            </a:pPr>
            <a:endParaRPr lang="en-US" sz="20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SzPct val="75000"/>
              <a:buFont typeface="Wingdings" charset="0"/>
              <a:buChar char="Ø"/>
            </a:pPr>
            <a:endParaRPr lang="en-US" sz="24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6096000" y="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027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201" y="1440897"/>
            <a:ext cx="9075200" cy="53362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12212" y="1286097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68664" y="-134318"/>
            <a:ext cx="8621922" cy="138499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situ </a:t>
            </a:r>
            <a:r>
              <a:rPr lang="en-US" sz="2800" b="1" baseline="300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28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 results from this study compared</a:t>
            </a:r>
          </a:p>
          <a:p>
            <a:pPr algn="ctr"/>
            <a:r>
              <a:rPr lang="en-US" sz="28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28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hillslope erosion rate and sediment yield-</a:t>
            </a:r>
          </a:p>
          <a:p>
            <a:pPr algn="ctr"/>
            <a:r>
              <a:rPr lang="en-US" sz="28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derived erosion rates from Trimble, (1977).</a:t>
            </a:r>
            <a:endParaRPr lang="en-US" sz="2800" b="1" dirty="0">
              <a:solidFill>
                <a:srgbClr val="FDFDAD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2931" y="1619923"/>
            <a:ext cx="8304541" cy="4143668"/>
            <a:chOff x="192931" y="1619923"/>
            <a:chExt cx="8304541" cy="4143668"/>
          </a:xfrm>
        </p:grpSpPr>
        <p:pic>
          <p:nvPicPr>
            <p:cNvPr id="2" name="Picture 1" descr="thesis_fig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931" y="1619923"/>
              <a:ext cx="8280117" cy="414366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961041" y="2112502"/>
              <a:ext cx="1536431" cy="1782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thesis_fig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79" y="4217270"/>
            <a:ext cx="2725659" cy="249651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544733" y="1811867"/>
            <a:ext cx="2079932" cy="1569660"/>
            <a:chOff x="6544733" y="1811867"/>
            <a:chExt cx="2079932" cy="1569660"/>
          </a:xfrm>
        </p:grpSpPr>
        <p:sp>
          <p:nvSpPr>
            <p:cNvPr id="7" name="TextBox 6"/>
            <p:cNvSpPr txBox="1"/>
            <p:nvPr/>
          </p:nvSpPr>
          <p:spPr>
            <a:xfrm>
              <a:off x="7202882" y="1811867"/>
              <a:ext cx="142178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Hillslope rates</a:t>
              </a:r>
            </a:p>
            <a:p>
              <a:pPr algn="ctr"/>
              <a:r>
                <a:rPr lang="en-US" sz="1600" b="1" dirty="0" smtClean="0"/>
                <a:t>~950 m/My</a:t>
              </a:r>
            </a:p>
            <a:p>
              <a:pPr algn="ctr"/>
              <a:endParaRPr lang="en-US" sz="1600" dirty="0"/>
            </a:p>
            <a:p>
              <a:pPr algn="ctr"/>
              <a:r>
                <a:rPr lang="en-US" sz="1600" dirty="0" smtClean="0"/>
                <a:t>Sediment yield</a:t>
              </a:r>
            </a:p>
            <a:p>
              <a:pPr algn="ctr"/>
              <a:r>
                <a:rPr lang="en-US" sz="1600" dirty="0"/>
                <a:t>i</a:t>
              </a:r>
              <a:r>
                <a:rPr lang="en-US" sz="1600" dirty="0" smtClean="0"/>
                <a:t>nferred rates</a:t>
              </a:r>
            </a:p>
            <a:p>
              <a:pPr algn="ctr"/>
              <a:r>
                <a:rPr lang="en-US" sz="1600" b="1" dirty="0" smtClean="0"/>
                <a:t>~50 m/My</a:t>
              </a:r>
              <a:endParaRPr lang="en-US" sz="1600" b="1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6544733" y="1998133"/>
              <a:ext cx="728134" cy="5757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6646333" y="2743200"/>
              <a:ext cx="607617" cy="558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284019" y="3760070"/>
            <a:ext cx="6615967" cy="2822821"/>
            <a:chOff x="1284019" y="3760070"/>
            <a:chExt cx="6615967" cy="2822821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6781800" y="3760070"/>
              <a:ext cx="1118186" cy="13523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284019" y="4982453"/>
              <a:ext cx="4417470" cy="160043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Our </a:t>
              </a:r>
              <a:r>
                <a:rPr lang="en-US" b="1" i="1" dirty="0" smtClean="0"/>
                <a:t>in situ </a:t>
              </a:r>
              <a:r>
                <a:rPr lang="en-US" b="1" baseline="30000" dirty="0" smtClean="0"/>
                <a:t>10</a:t>
              </a:r>
              <a:r>
                <a:rPr lang="en-US" b="1" dirty="0" smtClean="0"/>
                <a:t>Be background erosion rates</a:t>
              </a:r>
            </a:p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~9 m/My</a:t>
              </a:r>
            </a:p>
            <a:p>
              <a:pPr algn="ctr"/>
              <a:endParaRPr lang="en-US" b="1" dirty="0"/>
            </a:p>
            <a:p>
              <a:pPr algn="ctr"/>
              <a:r>
                <a:rPr lang="en-US" b="1" dirty="0" smtClean="0"/>
                <a:t>Naturally, the Piedmont erodes 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&gt;100 times </a:t>
              </a:r>
            </a:p>
            <a:p>
              <a:pPr algn="ctr"/>
              <a:r>
                <a:rPr lang="en-US" b="1" dirty="0"/>
                <a:t>s</a:t>
              </a:r>
              <a:r>
                <a:rPr lang="en-US" b="1" dirty="0" smtClean="0"/>
                <a:t>lower than during peak agriculture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56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700" y="-25400"/>
            <a:ext cx="9144000" cy="1219202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12700" y="11938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469900" y="3"/>
            <a:ext cx="8267700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Where is all the sediment now?</a:t>
            </a:r>
          </a:p>
          <a:p>
            <a:pPr algn="ctr"/>
            <a:r>
              <a:rPr lang="en-US" sz="3200" b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Recovery from past landuse disturbances:</a:t>
            </a:r>
            <a:endParaRPr lang="en-US" sz="3200" b="1" dirty="0">
              <a:solidFill>
                <a:srgbClr val="FDFAAA"/>
              </a:solidFill>
            </a:endParaRPr>
          </a:p>
        </p:txBody>
      </p:sp>
      <p:pic>
        <p:nvPicPr>
          <p:cNvPr id="9" name="Picture 8" descr="thesis_fig2_crop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3" y="1380864"/>
            <a:ext cx="7700078" cy="26887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81923" y="4064001"/>
            <a:ext cx="7700078" cy="2793999"/>
            <a:chOff x="681923" y="4064001"/>
            <a:chExt cx="7700078" cy="2793999"/>
          </a:xfrm>
        </p:grpSpPr>
        <p:pic>
          <p:nvPicPr>
            <p:cNvPr id="2" name="Picture 1" descr="thesis_fig2_crop6_storag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923" y="4064001"/>
              <a:ext cx="7700078" cy="707574"/>
            </a:xfrm>
            <a:prstGeom prst="rect">
              <a:avLst/>
            </a:prstGeom>
          </p:spPr>
        </p:pic>
        <p:pic>
          <p:nvPicPr>
            <p:cNvPr id="3" name="Picture 2" descr="dam_trapeff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2300" y="4822190"/>
              <a:ext cx="2908300" cy="203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7345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381000" y="3940790"/>
            <a:ext cx="8458200" cy="2666999"/>
          </a:xfrm>
          <a:prstGeom prst="rect">
            <a:avLst/>
          </a:prstGeom>
          <a:solidFill>
            <a:srgbClr val="4545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2" name="Line 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AAA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Testable </a:t>
            </a:r>
            <a:r>
              <a:rPr lang="en-US" sz="3200" b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hypotheses </a:t>
            </a:r>
            <a:r>
              <a:rPr lang="en-US" sz="3200" b="1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</a:t>
            </a:r>
            <a:r>
              <a:rPr lang="en-US" sz="3200" b="1" baseline="30000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3200" b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 for small basins:</a:t>
            </a:r>
            <a:endParaRPr lang="en-US" sz="3200" b="1" dirty="0">
              <a:solidFill>
                <a:srgbClr val="FDFAAA"/>
              </a:solidFill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533400" y="4016989"/>
            <a:ext cx="8102600" cy="249299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Background </a:t>
            </a:r>
            <a:r>
              <a:rPr lang="en-US" sz="2400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rates of erosion in small sub-basins are related </a:t>
            </a:r>
            <a:endParaRPr lang="en-US" sz="2400" dirty="0" smtClean="0">
              <a:solidFill>
                <a:srgbClr val="FDFAA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400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to </a:t>
            </a:r>
            <a:r>
              <a:rPr lang="en-US" sz="2400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their </a:t>
            </a:r>
            <a:r>
              <a:rPr lang="en-US" sz="2800" b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average basin </a:t>
            </a:r>
            <a:r>
              <a:rPr lang="en-US" sz="2800" b="1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slopes</a:t>
            </a:r>
            <a:r>
              <a:rPr lang="en-US" sz="2400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sz="2400" dirty="0">
              <a:solidFill>
                <a:srgbClr val="FDFAA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endParaRPr lang="en-US" sz="2400" dirty="0" smtClean="0">
              <a:solidFill>
                <a:srgbClr val="FDFAA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relationship between average basin slope and background </a:t>
            </a:r>
            <a:r>
              <a:rPr lang="en-US" sz="2400" i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situ </a:t>
            </a:r>
            <a:r>
              <a:rPr lang="en-US" sz="2400" baseline="30000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2400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 erosion rates can be used to </a:t>
            </a:r>
            <a:r>
              <a:rPr lang="en-US" sz="2800" b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predict</a:t>
            </a:r>
            <a:r>
              <a:rPr lang="en-US" sz="2400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rates in drainage basins </a:t>
            </a:r>
            <a:r>
              <a:rPr lang="en-US" sz="2800" b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without </a:t>
            </a:r>
            <a:r>
              <a:rPr lang="en-US" sz="2800" b="1" baseline="30000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2800" b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 data.</a:t>
            </a:r>
            <a:endParaRPr lang="en-US" sz="2800" b="1" dirty="0">
              <a:solidFill>
                <a:srgbClr val="FDFAA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004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Oval 5"/>
          <p:cNvSpPr>
            <a:spLocks noChangeArrowheads="1"/>
          </p:cNvSpPr>
          <p:nvPr/>
        </p:nvSpPr>
        <p:spPr bwMode="auto">
          <a:xfrm rot="18693369">
            <a:off x="1447800" y="4076700"/>
            <a:ext cx="876300" cy="571500"/>
          </a:xfrm>
          <a:prstGeom prst="ellipse">
            <a:avLst/>
          </a:prstGeom>
          <a:solidFill>
            <a:srgbClr val="FDFF0C">
              <a:alpha val="25000"/>
            </a:srgbClr>
          </a:solidFill>
          <a:ln w="28575">
            <a:solidFill>
              <a:srgbClr val="FF6C1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5" name="Oval 7"/>
          <p:cNvSpPr>
            <a:spLocks noChangeArrowheads="1"/>
          </p:cNvSpPr>
          <p:nvPr/>
        </p:nvSpPr>
        <p:spPr bwMode="auto">
          <a:xfrm rot="18722409">
            <a:off x="2214563" y="3556000"/>
            <a:ext cx="711200" cy="298450"/>
          </a:xfrm>
          <a:prstGeom prst="ellipse">
            <a:avLst/>
          </a:prstGeom>
          <a:solidFill>
            <a:srgbClr val="FDFF0C">
              <a:alpha val="25000"/>
            </a:srgbClr>
          </a:solidFill>
          <a:ln w="28575">
            <a:solidFill>
              <a:srgbClr val="991B5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8" name="Line 10"/>
          <p:cNvSpPr>
            <a:spLocks noChangeShapeType="1"/>
          </p:cNvSpPr>
          <p:nvPr/>
        </p:nvSpPr>
        <p:spPr bwMode="auto">
          <a:xfrm flipV="1">
            <a:off x="1295400" y="4724400"/>
            <a:ext cx="381000" cy="914400"/>
          </a:xfrm>
          <a:prstGeom prst="line">
            <a:avLst/>
          </a:prstGeom>
          <a:noFill/>
          <a:ln w="28575">
            <a:solidFill>
              <a:srgbClr val="FF6C1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6" name="Text Box 18"/>
          <p:cNvSpPr txBox="1">
            <a:spLocks noChangeArrowheads="1"/>
          </p:cNvSpPr>
          <p:nvPr/>
        </p:nvSpPr>
        <p:spPr bwMode="auto">
          <a:xfrm>
            <a:off x="4038600" y="1384300"/>
            <a:ext cx="51054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/>
              <a:t>Potential controlling variables of erosion</a:t>
            </a:r>
          </a:p>
          <a:p>
            <a:pPr algn="ctr"/>
            <a:r>
              <a:rPr lang="en-US" b="1"/>
              <a:t>Rate tested in higher slope Appalachian terrain:</a:t>
            </a:r>
          </a:p>
          <a:p>
            <a:pPr algn="ctr">
              <a:buFontTx/>
              <a:buChar char="•"/>
            </a:pPr>
            <a:r>
              <a:rPr lang="en-US"/>
              <a:t>Physiographic province</a:t>
            </a:r>
          </a:p>
          <a:p>
            <a:pPr algn="ctr">
              <a:buFontTx/>
              <a:buChar char="•"/>
            </a:pPr>
            <a:r>
              <a:rPr lang="en-US"/>
              <a:t>Mean elevation</a:t>
            </a:r>
          </a:p>
          <a:p>
            <a:pPr algn="ctr">
              <a:buFontTx/>
              <a:buChar char="•"/>
            </a:pPr>
            <a:r>
              <a:rPr lang="en-US"/>
              <a:t>Land cover and land use</a:t>
            </a:r>
          </a:p>
          <a:p>
            <a:pPr algn="ctr">
              <a:buFontTx/>
              <a:buChar char="•"/>
            </a:pPr>
            <a:r>
              <a:rPr lang="en-US"/>
              <a:t>Mean basin slope</a:t>
            </a:r>
            <a:endParaRPr lang="en-US" b="1"/>
          </a:p>
        </p:txBody>
      </p:sp>
      <p:sp>
        <p:nvSpPr>
          <p:cNvPr id="63508" name="Rectangle 20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9" name="Line 21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8C1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0" y="182563"/>
            <a:ext cx="914400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DFAAA"/>
                </a:solidFill>
              </a:rPr>
              <a:t>Previous Appalachian </a:t>
            </a:r>
            <a:r>
              <a:rPr lang="en-US" sz="3200" b="1" baseline="30000" dirty="0">
                <a:solidFill>
                  <a:srgbClr val="FDFAAA"/>
                </a:solidFill>
              </a:rPr>
              <a:t>10</a:t>
            </a:r>
            <a:r>
              <a:rPr lang="en-US" sz="3200" b="1" dirty="0">
                <a:solidFill>
                  <a:srgbClr val="FDFAAA"/>
                </a:solidFill>
              </a:rPr>
              <a:t>Be </a:t>
            </a:r>
            <a:r>
              <a:rPr lang="en-US" sz="3200" b="1" dirty="0" smtClean="0">
                <a:solidFill>
                  <a:srgbClr val="FDFAAA"/>
                </a:solidFill>
              </a:rPr>
              <a:t>research</a:t>
            </a:r>
            <a:endParaRPr lang="en-US" sz="3200" b="1" dirty="0">
              <a:solidFill>
                <a:srgbClr val="FDFAAA"/>
              </a:solidFill>
            </a:endParaRPr>
          </a:p>
        </p:txBody>
      </p:sp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4114800" y="3214688"/>
            <a:ext cx="4741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Only significant variable appears to be </a:t>
            </a:r>
            <a:r>
              <a:rPr lang="en-US" sz="1800" b="1"/>
              <a:t>SLOPE</a:t>
            </a:r>
            <a:endParaRPr lang="en-US" b="1"/>
          </a:p>
        </p:txBody>
      </p:sp>
      <p:graphicFrame>
        <p:nvGraphicFramePr>
          <p:cNvPr id="63518" name="Object 30"/>
          <p:cNvGraphicFramePr>
            <a:graphicFrameLocks noChangeAspect="1"/>
          </p:cNvGraphicFramePr>
          <p:nvPr/>
        </p:nvGraphicFramePr>
        <p:xfrm>
          <a:off x="3962400" y="3505200"/>
          <a:ext cx="4800600" cy="328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0" name="Worksheet" r:id="rId5" imgW="36144200" imgH="24714200" progId="Excel.Sheet.8">
                  <p:embed/>
                </p:oleObj>
              </mc:Choice>
              <mc:Fallback>
                <p:oleObj name="Worksheet" r:id="rId5" imgW="36144200" imgH="247142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3505200"/>
                        <a:ext cx="4800600" cy="32829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19" name="Rectangle 31"/>
          <p:cNvSpPr>
            <a:spLocks noChangeArrowheads="1"/>
          </p:cNvSpPr>
          <p:nvPr/>
        </p:nvSpPr>
        <p:spPr bwMode="auto">
          <a:xfrm>
            <a:off x="3962400" y="3505200"/>
            <a:ext cx="48006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 rot="18082584">
            <a:off x="2876550" y="2574925"/>
            <a:ext cx="519112" cy="392113"/>
          </a:xfrm>
          <a:prstGeom prst="ellipse">
            <a:avLst/>
          </a:prstGeom>
          <a:solidFill>
            <a:srgbClr val="FDFF0C">
              <a:alpha val="25000"/>
            </a:srgbClr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76200" y="5562600"/>
            <a:ext cx="2133918" cy="584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 err="1"/>
              <a:t>Matmon</a:t>
            </a:r>
            <a:r>
              <a:rPr lang="en-US" b="1" dirty="0"/>
              <a:t>, </a:t>
            </a:r>
            <a:r>
              <a:rPr lang="en-US" b="1" i="1" dirty="0"/>
              <a:t>et al. </a:t>
            </a:r>
            <a:r>
              <a:rPr lang="en-US" b="1" dirty="0" smtClean="0"/>
              <a:t>2003</a:t>
            </a:r>
            <a:endParaRPr lang="en-US" sz="1400" dirty="0"/>
          </a:p>
          <a:p>
            <a:r>
              <a:rPr lang="en-US" sz="1400" dirty="0"/>
              <a:t>- </a:t>
            </a:r>
            <a:r>
              <a:rPr lang="en-US" sz="1400" b="1" dirty="0"/>
              <a:t>17 to 35</a:t>
            </a:r>
            <a:r>
              <a:rPr lang="en-US" sz="1400" dirty="0"/>
              <a:t> m/My</a:t>
            </a:r>
            <a:endParaRPr lang="en-US" sz="1800" b="1" dirty="0"/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0" y="2514600"/>
            <a:ext cx="1582484" cy="584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Duxbury, </a:t>
            </a:r>
            <a:r>
              <a:rPr lang="en-US" b="1" dirty="0" smtClean="0"/>
              <a:t>2006</a:t>
            </a:r>
            <a:endParaRPr lang="en-US" sz="1400" dirty="0"/>
          </a:p>
          <a:p>
            <a:r>
              <a:rPr lang="en-US" sz="1400" dirty="0"/>
              <a:t>- </a:t>
            </a:r>
            <a:r>
              <a:rPr lang="en-US" sz="1400" b="1" dirty="0"/>
              <a:t>4 to 14 m/My</a:t>
            </a:r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0" y="3489325"/>
            <a:ext cx="1528763" cy="549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Sullivan, 2006</a:t>
            </a:r>
            <a:endParaRPr lang="en-US" sz="1400" dirty="0"/>
          </a:p>
          <a:p>
            <a:r>
              <a:rPr lang="en-US" sz="1400" dirty="0"/>
              <a:t>- </a:t>
            </a:r>
            <a:r>
              <a:rPr lang="en-US" sz="1400" b="1" dirty="0"/>
              <a:t>6 to 37 m/My</a:t>
            </a:r>
            <a:endParaRPr lang="en-US" sz="1800" b="1" dirty="0"/>
          </a:p>
        </p:txBody>
      </p:sp>
      <p:sp>
        <p:nvSpPr>
          <p:cNvPr id="63502" name="Line 14"/>
          <p:cNvSpPr>
            <a:spLocks noChangeShapeType="1"/>
          </p:cNvSpPr>
          <p:nvPr/>
        </p:nvSpPr>
        <p:spPr bwMode="auto">
          <a:xfrm>
            <a:off x="1524000" y="2667000"/>
            <a:ext cx="137160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3" name="Line 15"/>
          <p:cNvSpPr>
            <a:spLocks noChangeShapeType="1"/>
          </p:cNvSpPr>
          <p:nvPr/>
        </p:nvSpPr>
        <p:spPr bwMode="auto">
          <a:xfrm>
            <a:off x="1524000" y="3581400"/>
            <a:ext cx="838200" cy="76200"/>
          </a:xfrm>
          <a:prstGeom prst="line">
            <a:avLst/>
          </a:prstGeom>
          <a:noFill/>
          <a:ln w="28575">
            <a:solidFill>
              <a:srgbClr val="991B5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523" name="Group 35"/>
          <p:cNvGrpSpPr>
            <a:grpSpLocks/>
          </p:cNvGrpSpPr>
          <p:nvPr/>
        </p:nvGrpSpPr>
        <p:grpSpPr bwMode="auto">
          <a:xfrm>
            <a:off x="1241425" y="2465388"/>
            <a:ext cx="7615238" cy="4291012"/>
            <a:chOff x="720" y="1555"/>
            <a:chExt cx="4797" cy="2703"/>
          </a:xfrm>
        </p:grpSpPr>
        <p:sp>
          <p:nvSpPr>
            <p:cNvPr id="63505" name="Freeform 17"/>
            <p:cNvSpPr>
              <a:spLocks/>
            </p:cNvSpPr>
            <p:nvPr/>
          </p:nvSpPr>
          <p:spPr bwMode="auto">
            <a:xfrm>
              <a:off x="720" y="1555"/>
              <a:ext cx="1536" cy="1872"/>
            </a:xfrm>
            <a:custGeom>
              <a:avLst/>
              <a:gdLst>
                <a:gd name="T0" fmla="*/ 240 w 1536"/>
                <a:gd name="T1" fmla="*/ 1392 h 1872"/>
                <a:gd name="T2" fmla="*/ 144 w 1536"/>
                <a:gd name="T3" fmla="*/ 1536 h 1872"/>
                <a:gd name="T4" fmla="*/ 0 w 1536"/>
                <a:gd name="T5" fmla="*/ 1680 h 1872"/>
                <a:gd name="T6" fmla="*/ 0 w 1536"/>
                <a:gd name="T7" fmla="*/ 1872 h 1872"/>
                <a:gd name="T8" fmla="*/ 240 w 1536"/>
                <a:gd name="T9" fmla="*/ 1872 h 1872"/>
                <a:gd name="T10" fmla="*/ 576 w 1536"/>
                <a:gd name="T11" fmla="*/ 1632 h 1872"/>
                <a:gd name="T12" fmla="*/ 912 w 1536"/>
                <a:gd name="T13" fmla="*/ 1392 h 1872"/>
                <a:gd name="T14" fmla="*/ 1152 w 1536"/>
                <a:gd name="T15" fmla="*/ 1200 h 1872"/>
                <a:gd name="T16" fmla="*/ 1396 w 1536"/>
                <a:gd name="T17" fmla="*/ 904 h 1872"/>
                <a:gd name="T18" fmla="*/ 1536 w 1536"/>
                <a:gd name="T19" fmla="*/ 672 h 1872"/>
                <a:gd name="T20" fmla="*/ 1488 w 1536"/>
                <a:gd name="T21" fmla="*/ 480 h 1872"/>
                <a:gd name="T22" fmla="*/ 1440 w 1536"/>
                <a:gd name="T23" fmla="*/ 288 h 1872"/>
                <a:gd name="T24" fmla="*/ 1440 w 1536"/>
                <a:gd name="T25" fmla="*/ 96 h 1872"/>
                <a:gd name="T26" fmla="*/ 1488 w 1536"/>
                <a:gd name="T27" fmla="*/ 0 h 1872"/>
                <a:gd name="T28" fmla="*/ 1392 w 1536"/>
                <a:gd name="T29" fmla="*/ 0 h 1872"/>
                <a:gd name="T30" fmla="*/ 1296 w 1536"/>
                <a:gd name="T31" fmla="*/ 96 h 1872"/>
                <a:gd name="T32" fmla="*/ 1248 w 1536"/>
                <a:gd name="T33" fmla="*/ 240 h 1872"/>
                <a:gd name="T34" fmla="*/ 1152 w 1536"/>
                <a:gd name="T35" fmla="*/ 432 h 1872"/>
                <a:gd name="T36" fmla="*/ 1056 w 1536"/>
                <a:gd name="T37" fmla="*/ 576 h 1872"/>
                <a:gd name="T38" fmla="*/ 960 w 1536"/>
                <a:gd name="T39" fmla="*/ 672 h 1872"/>
                <a:gd name="T40" fmla="*/ 816 w 1536"/>
                <a:gd name="T41" fmla="*/ 816 h 1872"/>
                <a:gd name="T42" fmla="*/ 720 w 1536"/>
                <a:gd name="T43" fmla="*/ 912 h 1872"/>
                <a:gd name="T44" fmla="*/ 624 w 1536"/>
                <a:gd name="T45" fmla="*/ 1008 h 1872"/>
                <a:gd name="T46" fmla="*/ 576 w 1536"/>
                <a:gd name="T47" fmla="*/ 1152 h 1872"/>
                <a:gd name="T48" fmla="*/ 528 w 1536"/>
                <a:gd name="T49" fmla="*/ 1200 h 1872"/>
                <a:gd name="T50" fmla="*/ 432 w 1536"/>
                <a:gd name="T51" fmla="*/ 1296 h 1872"/>
                <a:gd name="T52" fmla="*/ 240 w 1536"/>
                <a:gd name="T53" fmla="*/ 1392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36" h="1872">
                  <a:moveTo>
                    <a:pt x="240" y="1392"/>
                  </a:moveTo>
                  <a:lnTo>
                    <a:pt x="144" y="1536"/>
                  </a:lnTo>
                  <a:lnTo>
                    <a:pt x="0" y="1680"/>
                  </a:lnTo>
                  <a:lnTo>
                    <a:pt x="0" y="1872"/>
                  </a:lnTo>
                  <a:lnTo>
                    <a:pt x="240" y="1872"/>
                  </a:lnTo>
                  <a:lnTo>
                    <a:pt x="576" y="1632"/>
                  </a:lnTo>
                  <a:lnTo>
                    <a:pt x="912" y="1392"/>
                  </a:lnTo>
                  <a:lnTo>
                    <a:pt x="1152" y="1200"/>
                  </a:lnTo>
                  <a:cubicBezTo>
                    <a:pt x="1393" y="909"/>
                    <a:pt x="1336" y="1023"/>
                    <a:pt x="1396" y="904"/>
                  </a:cubicBezTo>
                  <a:lnTo>
                    <a:pt x="1536" y="672"/>
                  </a:lnTo>
                  <a:lnTo>
                    <a:pt x="1488" y="480"/>
                  </a:lnTo>
                  <a:lnTo>
                    <a:pt x="1440" y="288"/>
                  </a:lnTo>
                  <a:lnTo>
                    <a:pt x="1440" y="96"/>
                  </a:lnTo>
                  <a:lnTo>
                    <a:pt x="1488" y="0"/>
                  </a:lnTo>
                  <a:lnTo>
                    <a:pt x="1392" y="0"/>
                  </a:lnTo>
                  <a:lnTo>
                    <a:pt x="1296" y="96"/>
                  </a:lnTo>
                  <a:lnTo>
                    <a:pt x="1248" y="240"/>
                  </a:lnTo>
                  <a:lnTo>
                    <a:pt x="1152" y="432"/>
                  </a:lnTo>
                  <a:lnTo>
                    <a:pt x="1056" y="576"/>
                  </a:lnTo>
                  <a:lnTo>
                    <a:pt x="960" y="672"/>
                  </a:lnTo>
                  <a:lnTo>
                    <a:pt x="816" y="816"/>
                  </a:lnTo>
                  <a:lnTo>
                    <a:pt x="720" y="912"/>
                  </a:lnTo>
                  <a:lnTo>
                    <a:pt x="624" y="1008"/>
                  </a:lnTo>
                  <a:lnTo>
                    <a:pt x="576" y="1152"/>
                  </a:lnTo>
                  <a:lnTo>
                    <a:pt x="528" y="1200"/>
                  </a:lnTo>
                  <a:lnTo>
                    <a:pt x="432" y="1296"/>
                  </a:lnTo>
                  <a:lnTo>
                    <a:pt x="240" y="1392"/>
                  </a:lnTo>
                  <a:close/>
                </a:path>
              </a:pathLst>
            </a:custGeom>
            <a:solidFill>
              <a:srgbClr val="991B52">
                <a:alpha val="39999"/>
              </a:srgbClr>
            </a:solidFill>
            <a:ln w="3175" cmpd="sng">
              <a:solidFill>
                <a:srgbClr val="FDFF0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3" name="Text Box 25"/>
            <p:cNvSpPr txBox="1">
              <a:spLocks noChangeArrowheads="1"/>
            </p:cNvSpPr>
            <p:nvPr/>
          </p:nvSpPr>
          <p:spPr bwMode="auto">
            <a:xfrm>
              <a:off x="2485" y="2292"/>
              <a:ext cx="3032" cy="71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/>
                <a:t>This Study:</a:t>
              </a:r>
              <a:endParaRPr lang="en-US" b="1" dirty="0"/>
            </a:p>
            <a:p>
              <a:pPr algn="ctr"/>
              <a:endParaRPr lang="en-US" b="1" dirty="0"/>
            </a:p>
            <a:p>
              <a:pPr algn="ctr"/>
              <a:r>
                <a:rPr lang="en-US" b="1" dirty="0"/>
                <a:t>Can the lower slope piedmont help us</a:t>
              </a:r>
              <a:br>
                <a:rPr lang="en-US" b="1" dirty="0"/>
              </a:br>
              <a:r>
                <a:rPr lang="en-US" b="1" dirty="0"/>
                <a:t>understand better erosion of the Appalachians?</a:t>
              </a:r>
            </a:p>
          </p:txBody>
        </p:sp>
        <p:sp>
          <p:nvSpPr>
            <p:cNvPr id="63522" name="Text Box 34"/>
            <p:cNvSpPr txBox="1">
              <a:spLocks noChangeArrowheads="1"/>
            </p:cNvSpPr>
            <p:nvPr/>
          </p:nvSpPr>
          <p:spPr bwMode="auto">
            <a:xfrm>
              <a:off x="2832" y="3984"/>
              <a:ext cx="1439" cy="274"/>
            </a:xfrm>
            <a:prstGeom prst="rect">
              <a:avLst/>
            </a:prstGeom>
            <a:noFill/>
            <a:ln w="38100">
              <a:solidFill>
                <a:srgbClr val="A5101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/>
                <a:t>~2 to ~20 degrees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6411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25400"/>
            <a:ext cx="9144000" cy="1219202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2700" y="11938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69900" y="3"/>
            <a:ext cx="8267700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Rationales' for testing slope-dependence</a:t>
            </a:r>
          </a:p>
          <a:p>
            <a:pPr algn="ctr"/>
            <a:r>
              <a:rPr lang="en-US" sz="3200" b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 small-basin scales:</a:t>
            </a:r>
            <a:endParaRPr lang="en-US" sz="3200" b="1" dirty="0">
              <a:solidFill>
                <a:srgbClr val="FDFAAA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1000" y="2260600"/>
            <a:ext cx="8458200" cy="3801089"/>
            <a:chOff x="381000" y="2260600"/>
            <a:chExt cx="8458200" cy="3801089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381000" y="2260600"/>
              <a:ext cx="8458200" cy="3801089"/>
            </a:xfrm>
            <a:prstGeom prst="rect">
              <a:avLst/>
            </a:pr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533400" y="2289789"/>
              <a:ext cx="8102600" cy="372409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sz="2400" dirty="0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Represent the </a:t>
              </a:r>
              <a:r>
                <a:rPr lang="en-US" sz="2800" b="1" dirty="0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full range of slope </a:t>
              </a:r>
              <a:r>
                <a:rPr lang="en-US" sz="2400" dirty="0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conditions across the </a:t>
              </a:r>
            </a:p>
            <a:p>
              <a:r>
                <a:rPr lang="en-US" sz="2400" dirty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2400" dirty="0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 southern Piedmont.  </a:t>
              </a:r>
            </a:p>
            <a:p>
              <a:endParaRPr lang="en-US" sz="2400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342900" indent="-342900">
                <a:buFont typeface="Arial"/>
                <a:buChar char="•"/>
              </a:pPr>
              <a:r>
                <a:rPr lang="en-US" sz="2400" dirty="0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Generate a </a:t>
              </a:r>
              <a:r>
                <a:rPr lang="en-US" sz="2800" b="1" dirty="0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statistically robust </a:t>
              </a:r>
              <a:r>
                <a:rPr lang="en-US" sz="2400" dirty="0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relationship </a:t>
              </a:r>
              <a:r>
                <a:rPr lang="en-US" sz="2400" dirty="0" err="1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representa</a:t>
              </a:r>
              <a:r>
                <a:rPr lang="en-US" sz="2400" dirty="0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  </a:t>
              </a:r>
              <a:r>
                <a:rPr lang="en-US" sz="2400" dirty="0" err="1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tive</a:t>
              </a:r>
              <a:r>
                <a:rPr lang="en-US" sz="2400" dirty="0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of the slope-erosion rate relationship at a </a:t>
              </a:r>
              <a:r>
                <a:rPr lang="en-US" sz="2800" b="1" dirty="0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landscape-scale.</a:t>
              </a:r>
              <a:endParaRPr lang="en-US" sz="2800" b="1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endParaRPr lang="en-US" sz="2400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342900" indent="-342900">
                <a:buFont typeface="Arial"/>
                <a:buChar char="•"/>
              </a:pPr>
              <a:r>
                <a:rPr lang="en-US" sz="2400" dirty="0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Avoid the influence of </a:t>
              </a:r>
              <a:r>
                <a:rPr lang="en-US" sz="2800" b="1" dirty="0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dams</a:t>
              </a:r>
              <a:r>
                <a:rPr lang="en-US" sz="2400" dirty="0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along rivers draining very large</a:t>
              </a:r>
            </a:p>
            <a:p>
              <a:r>
                <a:rPr lang="en-US" sz="2400" b="1" dirty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2400" b="1" dirty="0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</a:t>
              </a:r>
              <a:r>
                <a:rPr lang="en-US" sz="2400" dirty="0" smtClean="0">
                  <a:solidFill>
                    <a:srgbClr val="FDFAA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drainage basins</a:t>
              </a:r>
              <a:endParaRPr lang="en-US" sz="2800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13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Line 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AAA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Sampling </a:t>
            </a:r>
            <a:r>
              <a:rPr lang="en-US" sz="3200" b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strategies </a:t>
            </a:r>
            <a:r>
              <a:rPr lang="en-US" sz="3200" b="1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small slope basins</a:t>
            </a:r>
            <a:endParaRPr lang="en-US" sz="3200" b="1" dirty="0">
              <a:solidFill>
                <a:srgbClr val="FDFAAA"/>
              </a:solidFill>
            </a:endParaRPr>
          </a:p>
        </p:txBody>
      </p:sp>
      <p:pic>
        <p:nvPicPr>
          <p:cNvPr id="90116" name="Picture 4" descr="bigbas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90613"/>
            <a:ext cx="8991600" cy="5614987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5562600" y="13716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/>
              <a:t>1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5105400" y="25146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/>
              <a:t>2</a:t>
            </a: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3810000" y="43434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/>
              <a:t>3</a:t>
            </a: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2514600" y="54864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/>
              <a:t>4</a:t>
            </a:r>
          </a:p>
        </p:txBody>
      </p:sp>
      <p:grpSp>
        <p:nvGrpSpPr>
          <p:cNvPr id="90125" name="Group 13"/>
          <p:cNvGrpSpPr>
            <a:grpSpLocks/>
          </p:cNvGrpSpPr>
          <p:nvPr/>
        </p:nvGrpSpPr>
        <p:grpSpPr bwMode="auto">
          <a:xfrm>
            <a:off x="1066800" y="2057400"/>
            <a:ext cx="7162800" cy="4781550"/>
            <a:chOff x="672" y="1296"/>
            <a:chExt cx="4512" cy="3012"/>
          </a:xfrm>
        </p:grpSpPr>
        <p:sp>
          <p:nvSpPr>
            <p:cNvPr id="90122" name="Rectangle 10"/>
            <p:cNvSpPr>
              <a:spLocks noChangeArrowheads="1"/>
            </p:cNvSpPr>
            <p:nvPr/>
          </p:nvSpPr>
          <p:spPr bwMode="auto">
            <a:xfrm>
              <a:off x="2928" y="1296"/>
              <a:ext cx="768" cy="81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0121" name="Picture 9" descr="slopebasin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958"/>
              <a:ext cx="4512" cy="2350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123" name="Line 11"/>
            <p:cNvSpPr>
              <a:spLocks noChangeShapeType="1"/>
            </p:cNvSpPr>
            <p:nvPr/>
          </p:nvSpPr>
          <p:spPr bwMode="auto">
            <a:xfrm flipH="1">
              <a:off x="672" y="1296"/>
              <a:ext cx="2256" cy="6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4" name="Line 12"/>
            <p:cNvSpPr>
              <a:spLocks noChangeShapeType="1"/>
            </p:cNvSpPr>
            <p:nvPr/>
          </p:nvSpPr>
          <p:spPr bwMode="auto">
            <a:xfrm>
              <a:off x="3696" y="1296"/>
              <a:ext cx="1488" cy="6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6889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50" name="Rectangle 34"/>
          <p:cNvSpPr>
            <a:spLocks noChangeArrowheads="1"/>
          </p:cNvSpPr>
          <p:nvPr/>
        </p:nvSpPr>
        <p:spPr bwMode="auto">
          <a:xfrm>
            <a:off x="304800" y="990600"/>
            <a:ext cx="8458200" cy="579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18" name="Line 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AAA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Slope </a:t>
            </a:r>
            <a:r>
              <a:rPr lang="en-US" sz="3200" b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distribution </a:t>
            </a:r>
            <a:r>
              <a:rPr lang="en-US" sz="3200" b="1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  <a:r>
              <a:rPr lang="en-US" sz="3200" b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potential sample basins</a:t>
            </a:r>
            <a:endParaRPr lang="en-US" sz="3200" b="1" dirty="0">
              <a:solidFill>
                <a:srgbClr val="FDFAAA"/>
              </a:solidFill>
            </a:endParaRPr>
          </a:p>
        </p:txBody>
      </p:sp>
      <p:pic>
        <p:nvPicPr>
          <p:cNvPr id="86020" name="Picture 4" descr="slphist_cumfreq_allbasi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7125"/>
            <a:ext cx="8115300" cy="399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75" name="Text Box 59"/>
          <p:cNvSpPr txBox="1">
            <a:spLocks noChangeArrowheads="1"/>
          </p:cNvSpPr>
          <p:nvPr/>
        </p:nvSpPr>
        <p:spPr bwMode="auto">
          <a:xfrm rot="-5405380">
            <a:off x="7215187" y="2611438"/>
            <a:ext cx="26066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/>
              <a:t>Cumulative Probability</a:t>
            </a:r>
          </a:p>
        </p:txBody>
      </p:sp>
      <p:grpSp>
        <p:nvGrpSpPr>
          <p:cNvPr id="86085" name="Group 69"/>
          <p:cNvGrpSpPr>
            <a:grpSpLocks/>
          </p:cNvGrpSpPr>
          <p:nvPr/>
        </p:nvGrpSpPr>
        <p:grpSpPr bwMode="auto">
          <a:xfrm>
            <a:off x="1155700" y="1143000"/>
            <a:ext cx="6845300" cy="3263900"/>
            <a:chOff x="728" y="720"/>
            <a:chExt cx="4312" cy="2056"/>
          </a:xfrm>
        </p:grpSpPr>
        <p:sp>
          <p:nvSpPr>
            <p:cNvPr id="86076" name="Oval 60"/>
            <p:cNvSpPr>
              <a:spLocks noChangeArrowheads="1"/>
            </p:cNvSpPr>
            <p:nvPr/>
          </p:nvSpPr>
          <p:spPr bwMode="auto">
            <a:xfrm>
              <a:off x="728" y="2680"/>
              <a:ext cx="96" cy="96"/>
            </a:xfrm>
            <a:prstGeom prst="ellipse">
              <a:avLst/>
            </a:prstGeom>
            <a:solidFill>
              <a:srgbClr val="D8CC0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77" name="Oval 61"/>
            <p:cNvSpPr>
              <a:spLocks noChangeArrowheads="1"/>
            </p:cNvSpPr>
            <p:nvPr/>
          </p:nvSpPr>
          <p:spPr bwMode="auto">
            <a:xfrm>
              <a:off x="2832" y="864"/>
              <a:ext cx="96" cy="96"/>
            </a:xfrm>
            <a:prstGeom prst="ellipse">
              <a:avLst/>
            </a:prstGeom>
            <a:solidFill>
              <a:srgbClr val="D8CC0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78" name="Oval 62"/>
            <p:cNvSpPr>
              <a:spLocks noChangeArrowheads="1"/>
            </p:cNvSpPr>
            <p:nvPr/>
          </p:nvSpPr>
          <p:spPr bwMode="auto">
            <a:xfrm>
              <a:off x="3936" y="736"/>
              <a:ext cx="96" cy="96"/>
            </a:xfrm>
            <a:prstGeom prst="ellipse">
              <a:avLst/>
            </a:prstGeom>
            <a:solidFill>
              <a:srgbClr val="D8CC0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79" name="Oval 63"/>
            <p:cNvSpPr>
              <a:spLocks noChangeArrowheads="1"/>
            </p:cNvSpPr>
            <p:nvPr/>
          </p:nvSpPr>
          <p:spPr bwMode="auto">
            <a:xfrm>
              <a:off x="1728" y="1112"/>
              <a:ext cx="96" cy="96"/>
            </a:xfrm>
            <a:prstGeom prst="ellipse">
              <a:avLst/>
            </a:prstGeom>
            <a:solidFill>
              <a:srgbClr val="D8CC0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80" name="Oval 64"/>
            <p:cNvSpPr>
              <a:spLocks noChangeArrowheads="1"/>
            </p:cNvSpPr>
            <p:nvPr/>
          </p:nvSpPr>
          <p:spPr bwMode="auto">
            <a:xfrm>
              <a:off x="4944" y="720"/>
              <a:ext cx="96" cy="96"/>
            </a:xfrm>
            <a:prstGeom prst="ellipse">
              <a:avLst/>
            </a:prstGeom>
            <a:solidFill>
              <a:srgbClr val="D8CC0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81" name="Oval 65"/>
            <p:cNvSpPr>
              <a:spLocks noChangeArrowheads="1"/>
            </p:cNvSpPr>
            <p:nvPr/>
          </p:nvSpPr>
          <p:spPr bwMode="auto">
            <a:xfrm>
              <a:off x="1176" y="1976"/>
              <a:ext cx="96" cy="96"/>
            </a:xfrm>
            <a:prstGeom prst="ellipse">
              <a:avLst/>
            </a:prstGeom>
            <a:solidFill>
              <a:srgbClr val="D8CC0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82" name="Oval 66"/>
            <p:cNvSpPr>
              <a:spLocks noChangeArrowheads="1"/>
            </p:cNvSpPr>
            <p:nvPr/>
          </p:nvSpPr>
          <p:spPr bwMode="auto">
            <a:xfrm>
              <a:off x="2256" y="960"/>
              <a:ext cx="96" cy="96"/>
            </a:xfrm>
            <a:prstGeom prst="ellipse">
              <a:avLst/>
            </a:prstGeom>
            <a:solidFill>
              <a:srgbClr val="D8CC0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83" name="Oval 67"/>
            <p:cNvSpPr>
              <a:spLocks noChangeArrowheads="1"/>
            </p:cNvSpPr>
            <p:nvPr/>
          </p:nvSpPr>
          <p:spPr bwMode="auto">
            <a:xfrm>
              <a:off x="3368" y="784"/>
              <a:ext cx="96" cy="96"/>
            </a:xfrm>
            <a:prstGeom prst="ellipse">
              <a:avLst/>
            </a:prstGeom>
            <a:solidFill>
              <a:srgbClr val="D8CC0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Arial" charset="0"/>
              </a:endParaRPr>
            </a:p>
          </p:txBody>
        </p:sp>
        <p:sp>
          <p:nvSpPr>
            <p:cNvPr id="86084" name="Oval 68"/>
            <p:cNvSpPr>
              <a:spLocks noChangeArrowheads="1"/>
            </p:cNvSpPr>
            <p:nvPr/>
          </p:nvSpPr>
          <p:spPr bwMode="auto">
            <a:xfrm>
              <a:off x="4464" y="720"/>
              <a:ext cx="96" cy="96"/>
            </a:xfrm>
            <a:prstGeom prst="ellipse">
              <a:avLst/>
            </a:prstGeom>
            <a:solidFill>
              <a:srgbClr val="D8CC0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6063" name="Group 47"/>
          <p:cNvGrpSpPr>
            <a:grpSpLocks/>
          </p:cNvGrpSpPr>
          <p:nvPr/>
        </p:nvGrpSpPr>
        <p:grpSpPr bwMode="auto">
          <a:xfrm>
            <a:off x="1562100" y="1470025"/>
            <a:ext cx="2552700" cy="2654300"/>
            <a:chOff x="984" y="912"/>
            <a:chExt cx="1608" cy="1672"/>
          </a:xfrm>
        </p:grpSpPr>
        <p:sp>
          <p:nvSpPr>
            <p:cNvPr id="86053" name="Oval 37"/>
            <p:cNvSpPr>
              <a:spLocks noChangeArrowheads="1"/>
            </p:cNvSpPr>
            <p:nvPr/>
          </p:nvSpPr>
          <p:spPr bwMode="auto">
            <a:xfrm>
              <a:off x="2496" y="912"/>
              <a:ext cx="96" cy="96"/>
            </a:xfrm>
            <a:prstGeom prst="ellipse">
              <a:avLst/>
            </a:prstGeom>
            <a:solidFill>
              <a:srgbClr val="FE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55" name="Oval 39"/>
            <p:cNvSpPr>
              <a:spLocks noChangeArrowheads="1"/>
            </p:cNvSpPr>
            <p:nvPr/>
          </p:nvSpPr>
          <p:spPr bwMode="auto">
            <a:xfrm>
              <a:off x="1728" y="1104"/>
              <a:ext cx="96" cy="96"/>
            </a:xfrm>
            <a:prstGeom prst="ellipse">
              <a:avLst/>
            </a:prstGeom>
            <a:solidFill>
              <a:srgbClr val="FE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Arial" charset="0"/>
              </a:endParaRPr>
            </a:p>
          </p:txBody>
        </p:sp>
        <p:sp>
          <p:nvSpPr>
            <p:cNvPr id="86056" name="Oval 40"/>
            <p:cNvSpPr>
              <a:spLocks noChangeArrowheads="1"/>
            </p:cNvSpPr>
            <p:nvPr/>
          </p:nvSpPr>
          <p:spPr bwMode="auto">
            <a:xfrm>
              <a:off x="1488" y="1296"/>
              <a:ext cx="96" cy="96"/>
            </a:xfrm>
            <a:prstGeom prst="ellipse">
              <a:avLst/>
            </a:prstGeom>
            <a:solidFill>
              <a:srgbClr val="FE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57" name="Oval 41"/>
            <p:cNvSpPr>
              <a:spLocks noChangeArrowheads="1"/>
            </p:cNvSpPr>
            <p:nvPr/>
          </p:nvSpPr>
          <p:spPr bwMode="auto">
            <a:xfrm>
              <a:off x="1360" y="1488"/>
              <a:ext cx="96" cy="96"/>
            </a:xfrm>
            <a:prstGeom prst="ellipse">
              <a:avLst/>
            </a:prstGeom>
            <a:solidFill>
              <a:srgbClr val="FE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58" name="Oval 42"/>
            <p:cNvSpPr>
              <a:spLocks noChangeArrowheads="1"/>
            </p:cNvSpPr>
            <p:nvPr/>
          </p:nvSpPr>
          <p:spPr bwMode="auto">
            <a:xfrm>
              <a:off x="1264" y="1712"/>
              <a:ext cx="96" cy="96"/>
            </a:xfrm>
            <a:prstGeom prst="ellipse">
              <a:avLst/>
            </a:prstGeom>
            <a:solidFill>
              <a:srgbClr val="FE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Arial" charset="0"/>
              </a:endParaRPr>
            </a:p>
          </p:txBody>
        </p:sp>
        <p:sp>
          <p:nvSpPr>
            <p:cNvPr id="86059" name="Oval 43"/>
            <p:cNvSpPr>
              <a:spLocks noChangeArrowheads="1"/>
            </p:cNvSpPr>
            <p:nvPr/>
          </p:nvSpPr>
          <p:spPr bwMode="auto">
            <a:xfrm>
              <a:off x="1208" y="1880"/>
              <a:ext cx="96" cy="96"/>
            </a:xfrm>
            <a:prstGeom prst="ellipse">
              <a:avLst/>
            </a:prstGeom>
            <a:solidFill>
              <a:srgbClr val="FE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Arial" charset="0"/>
              </a:endParaRPr>
            </a:p>
          </p:txBody>
        </p:sp>
        <p:sp>
          <p:nvSpPr>
            <p:cNvPr id="86060" name="Oval 44"/>
            <p:cNvSpPr>
              <a:spLocks noChangeArrowheads="1"/>
            </p:cNvSpPr>
            <p:nvPr/>
          </p:nvSpPr>
          <p:spPr bwMode="auto">
            <a:xfrm>
              <a:off x="1144" y="2088"/>
              <a:ext cx="96" cy="96"/>
            </a:xfrm>
            <a:prstGeom prst="ellipse">
              <a:avLst/>
            </a:prstGeom>
            <a:solidFill>
              <a:srgbClr val="FE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61" name="Oval 45"/>
            <p:cNvSpPr>
              <a:spLocks noChangeArrowheads="1"/>
            </p:cNvSpPr>
            <p:nvPr/>
          </p:nvSpPr>
          <p:spPr bwMode="auto">
            <a:xfrm>
              <a:off x="1072" y="2288"/>
              <a:ext cx="96" cy="96"/>
            </a:xfrm>
            <a:prstGeom prst="ellipse">
              <a:avLst/>
            </a:prstGeom>
            <a:solidFill>
              <a:srgbClr val="FE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62" name="Oval 46"/>
            <p:cNvSpPr>
              <a:spLocks noChangeArrowheads="1"/>
            </p:cNvSpPr>
            <p:nvPr/>
          </p:nvSpPr>
          <p:spPr bwMode="auto">
            <a:xfrm>
              <a:off x="984" y="2488"/>
              <a:ext cx="96" cy="96"/>
            </a:xfrm>
            <a:prstGeom prst="ellipse">
              <a:avLst/>
            </a:prstGeom>
            <a:solidFill>
              <a:srgbClr val="FE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6074" name="Group 58"/>
          <p:cNvGrpSpPr>
            <a:grpSpLocks/>
          </p:cNvGrpSpPr>
          <p:nvPr/>
        </p:nvGrpSpPr>
        <p:grpSpPr bwMode="auto">
          <a:xfrm>
            <a:off x="838200" y="1219200"/>
            <a:ext cx="7391400" cy="5592763"/>
            <a:chOff x="528" y="754"/>
            <a:chExt cx="4656" cy="3523"/>
          </a:xfrm>
        </p:grpSpPr>
        <p:grpSp>
          <p:nvGrpSpPr>
            <p:cNvPr id="86052" name="Group 36"/>
            <p:cNvGrpSpPr>
              <a:grpSpLocks/>
            </p:cNvGrpSpPr>
            <p:nvPr/>
          </p:nvGrpSpPr>
          <p:grpSpPr bwMode="auto">
            <a:xfrm>
              <a:off x="528" y="768"/>
              <a:ext cx="4656" cy="3509"/>
              <a:chOff x="528" y="758"/>
              <a:chExt cx="4656" cy="3509"/>
            </a:xfrm>
          </p:grpSpPr>
          <p:graphicFrame>
            <p:nvGraphicFramePr>
              <p:cNvPr id="86021" name="Object 5"/>
              <p:cNvGraphicFramePr>
                <a:graphicFrameLocks noChangeAspect="1"/>
              </p:cNvGraphicFramePr>
              <p:nvPr/>
            </p:nvGraphicFramePr>
            <p:xfrm>
              <a:off x="528" y="3254"/>
              <a:ext cx="4656" cy="10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57" name="Worksheet" r:id="rId5" imgW="44030900" imgH="9575800" progId="Excel.Sheet.8">
                      <p:embed/>
                    </p:oleObj>
                  </mc:Choice>
                  <mc:Fallback>
                    <p:oleObj name="Worksheet" r:id="rId5" imgW="44030900" imgH="9575800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8" y="3254"/>
                            <a:ext cx="4656" cy="10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6022" name="Line 6"/>
              <p:cNvSpPr>
                <a:spLocks noChangeShapeType="1"/>
              </p:cNvSpPr>
              <p:nvPr/>
            </p:nvSpPr>
            <p:spPr bwMode="auto">
              <a:xfrm flipV="1">
                <a:off x="974" y="2630"/>
                <a:ext cx="1" cy="1008"/>
              </a:xfrm>
              <a:prstGeom prst="line">
                <a:avLst/>
              </a:prstGeom>
              <a:noFill/>
              <a:ln w="38100">
                <a:solidFill>
                  <a:srgbClr val="89D1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23" name="Line 7"/>
              <p:cNvSpPr>
                <a:spLocks noChangeShapeType="1"/>
              </p:cNvSpPr>
              <p:nvPr/>
            </p:nvSpPr>
            <p:spPr bwMode="auto">
              <a:xfrm flipV="1">
                <a:off x="1268" y="1910"/>
                <a:ext cx="1" cy="1728"/>
              </a:xfrm>
              <a:prstGeom prst="line">
                <a:avLst/>
              </a:prstGeom>
              <a:noFill/>
              <a:ln w="38100">
                <a:solidFill>
                  <a:srgbClr val="89D1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24" name="Line 8"/>
              <p:cNvSpPr>
                <a:spLocks noChangeShapeType="1"/>
              </p:cNvSpPr>
              <p:nvPr/>
            </p:nvSpPr>
            <p:spPr bwMode="auto">
              <a:xfrm flipV="1">
                <a:off x="1556" y="1334"/>
                <a:ext cx="1" cy="2304"/>
              </a:xfrm>
              <a:prstGeom prst="line">
                <a:avLst/>
              </a:prstGeom>
              <a:noFill/>
              <a:ln w="38100">
                <a:solidFill>
                  <a:srgbClr val="89D1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25" name="Line 9"/>
              <p:cNvSpPr>
                <a:spLocks noChangeShapeType="1"/>
              </p:cNvSpPr>
              <p:nvPr/>
            </p:nvSpPr>
            <p:spPr bwMode="auto">
              <a:xfrm flipV="1">
                <a:off x="1838" y="1142"/>
                <a:ext cx="1" cy="2496"/>
              </a:xfrm>
              <a:prstGeom prst="line">
                <a:avLst/>
              </a:prstGeom>
              <a:noFill/>
              <a:ln w="38100">
                <a:solidFill>
                  <a:srgbClr val="89D1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26" name="Line 10"/>
              <p:cNvSpPr>
                <a:spLocks noChangeShapeType="1"/>
              </p:cNvSpPr>
              <p:nvPr/>
            </p:nvSpPr>
            <p:spPr bwMode="auto">
              <a:xfrm flipV="1">
                <a:off x="2126" y="1046"/>
                <a:ext cx="1" cy="2592"/>
              </a:xfrm>
              <a:prstGeom prst="line">
                <a:avLst/>
              </a:prstGeom>
              <a:noFill/>
              <a:ln w="38100">
                <a:solidFill>
                  <a:srgbClr val="89D1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27" name="Line 11"/>
              <p:cNvSpPr>
                <a:spLocks noChangeShapeType="1"/>
              </p:cNvSpPr>
              <p:nvPr/>
            </p:nvSpPr>
            <p:spPr bwMode="auto">
              <a:xfrm flipH="1" flipV="1">
                <a:off x="2400" y="998"/>
                <a:ext cx="7" cy="2640"/>
              </a:xfrm>
              <a:prstGeom prst="line">
                <a:avLst/>
              </a:prstGeom>
              <a:noFill/>
              <a:ln w="38100">
                <a:solidFill>
                  <a:srgbClr val="89D1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28" name="Line 12"/>
              <p:cNvSpPr>
                <a:spLocks noChangeShapeType="1"/>
              </p:cNvSpPr>
              <p:nvPr/>
            </p:nvSpPr>
            <p:spPr bwMode="auto">
              <a:xfrm flipH="1" flipV="1">
                <a:off x="2688" y="950"/>
                <a:ext cx="14" cy="2688"/>
              </a:xfrm>
              <a:prstGeom prst="line">
                <a:avLst/>
              </a:prstGeom>
              <a:noFill/>
              <a:ln w="38100">
                <a:solidFill>
                  <a:srgbClr val="89D1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29" name="Line 13"/>
              <p:cNvSpPr>
                <a:spLocks noChangeShapeType="1"/>
              </p:cNvSpPr>
              <p:nvPr/>
            </p:nvSpPr>
            <p:spPr bwMode="auto">
              <a:xfrm flipV="1">
                <a:off x="3407" y="806"/>
                <a:ext cx="1" cy="2832"/>
              </a:xfrm>
              <a:prstGeom prst="line">
                <a:avLst/>
              </a:prstGeom>
              <a:noFill/>
              <a:ln w="38100">
                <a:solidFill>
                  <a:srgbClr val="89D1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30" name="Line 14"/>
              <p:cNvSpPr>
                <a:spLocks noChangeShapeType="1"/>
              </p:cNvSpPr>
              <p:nvPr/>
            </p:nvSpPr>
            <p:spPr bwMode="auto">
              <a:xfrm flipV="1">
                <a:off x="4154" y="758"/>
                <a:ext cx="1" cy="2880"/>
              </a:xfrm>
              <a:prstGeom prst="line">
                <a:avLst/>
              </a:prstGeom>
              <a:noFill/>
              <a:ln w="38100">
                <a:solidFill>
                  <a:srgbClr val="89D1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31" name="Line 15"/>
              <p:cNvSpPr>
                <a:spLocks noChangeShapeType="1"/>
              </p:cNvSpPr>
              <p:nvPr/>
            </p:nvSpPr>
            <p:spPr bwMode="auto">
              <a:xfrm flipV="1">
                <a:off x="4869" y="758"/>
                <a:ext cx="1" cy="2880"/>
              </a:xfrm>
              <a:prstGeom prst="line">
                <a:avLst/>
              </a:prstGeom>
              <a:noFill/>
              <a:ln w="38100">
                <a:solidFill>
                  <a:srgbClr val="89D1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6064" name="Oval 48"/>
            <p:cNvSpPr>
              <a:spLocks noChangeArrowheads="1"/>
            </p:cNvSpPr>
            <p:nvPr/>
          </p:nvSpPr>
          <p:spPr bwMode="auto">
            <a:xfrm>
              <a:off x="4848" y="754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Arial" charset="0"/>
              </a:endParaRPr>
            </a:p>
          </p:txBody>
        </p:sp>
        <p:sp>
          <p:nvSpPr>
            <p:cNvPr id="86065" name="Oval 49"/>
            <p:cNvSpPr>
              <a:spLocks noChangeArrowheads="1"/>
            </p:cNvSpPr>
            <p:nvPr/>
          </p:nvSpPr>
          <p:spPr bwMode="auto">
            <a:xfrm>
              <a:off x="4128" y="761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Arial" charset="0"/>
              </a:endParaRPr>
            </a:p>
          </p:txBody>
        </p:sp>
        <p:sp>
          <p:nvSpPr>
            <p:cNvPr id="86066" name="Oval 50"/>
            <p:cNvSpPr>
              <a:spLocks noChangeArrowheads="1"/>
            </p:cNvSpPr>
            <p:nvPr/>
          </p:nvSpPr>
          <p:spPr bwMode="auto">
            <a:xfrm>
              <a:off x="3387" y="809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Arial" charset="0"/>
              </a:endParaRPr>
            </a:p>
          </p:txBody>
        </p:sp>
        <p:sp>
          <p:nvSpPr>
            <p:cNvPr id="86067" name="Oval 51"/>
            <p:cNvSpPr>
              <a:spLocks noChangeArrowheads="1"/>
            </p:cNvSpPr>
            <p:nvPr/>
          </p:nvSpPr>
          <p:spPr bwMode="auto">
            <a:xfrm>
              <a:off x="2661" y="919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Arial" charset="0"/>
              </a:endParaRPr>
            </a:p>
          </p:txBody>
        </p:sp>
        <p:sp>
          <p:nvSpPr>
            <p:cNvPr id="86068" name="Oval 52"/>
            <p:cNvSpPr>
              <a:spLocks noChangeArrowheads="1"/>
            </p:cNvSpPr>
            <p:nvPr/>
          </p:nvSpPr>
          <p:spPr bwMode="auto">
            <a:xfrm>
              <a:off x="2380" y="960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Arial" charset="0"/>
              </a:endParaRPr>
            </a:p>
          </p:txBody>
        </p:sp>
        <p:sp>
          <p:nvSpPr>
            <p:cNvPr id="86069" name="Oval 53"/>
            <p:cNvSpPr>
              <a:spLocks noChangeArrowheads="1"/>
            </p:cNvSpPr>
            <p:nvPr/>
          </p:nvSpPr>
          <p:spPr bwMode="auto">
            <a:xfrm>
              <a:off x="2098" y="1015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Arial" charset="0"/>
              </a:endParaRPr>
            </a:p>
          </p:txBody>
        </p:sp>
        <p:sp>
          <p:nvSpPr>
            <p:cNvPr id="86070" name="Oval 54"/>
            <p:cNvSpPr>
              <a:spLocks noChangeArrowheads="1"/>
            </p:cNvSpPr>
            <p:nvPr/>
          </p:nvSpPr>
          <p:spPr bwMode="auto">
            <a:xfrm>
              <a:off x="1817" y="1097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Arial" charset="0"/>
              </a:endParaRPr>
            </a:p>
          </p:txBody>
        </p:sp>
        <p:sp>
          <p:nvSpPr>
            <p:cNvPr id="86071" name="Oval 55"/>
            <p:cNvSpPr>
              <a:spLocks noChangeArrowheads="1"/>
            </p:cNvSpPr>
            <p:nvPr/>
          </p:nvSpPr>
          <p:spPr bwMode="auto">
            <a:xfrm>
              <a:off x="1529" y="1296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Arial" charset="0"/>
              </a:endParaRPr>
            </a:p>
          </p:txBody>
        </p:sp>
        <p:sp>
          <p:nvSpPr>
            <p:cNvPr id="86072" name="Oval 56"/>
            <p:cNvSpPr>
              <a:spLocks noChangeArrowheads="1"/>
            </p:cNvSpPr>
            <p:nvPr/>
          </p:nvSpPr>
          <p:spPr bwMode="auto">
            <a:xfrm>
              <a:off x="1248" y="1892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Arial" charset="0"/>
              </a:endParaRPr>
            </a:p>
          </p:txBody>
        </p:sp>
        <p:sp>
          <p:nvSpPr>
            <p:cNvPr id="86073" name="Oval 57"/>
            <p:cNvSpPr>
              <a:spLocks noChangeArrowheads="1"/>
            </p:cNvSpPr>
            <p:nvPr/>
          </p:nvSpPr>
          <p:spPr bwMode="auto">
            <a:xfrm>
              <a:off x="953" y="2612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935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What we find for the 37 small slope-test basins: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000" y="1071245"/>
            <a:ext cx="8623300" cy="54902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our_slope_basi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1460500"/>
            <a:ext cx="3882860" cy="3268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lp2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1460499"/>
            <a:ext cx="4330700" cy="3268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121400" y="3822700"/>
            <a:ext cx="205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basin slope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54300" y="1485900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1400" y="2286000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1600" y="3322310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3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" y="3997930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41500" y="4978400"/>
            <a:ext cx="575473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-Roanoke, Pee Dee, Savannah, and </a:t>
            </a:r>
            <a:r>
              <a:rPr lang="en-US" dirty="0" err="1" smtClean="0"/>
              <a:t>Chatahoochee</a:t>
            </a:r>
            <a:r>
              <a:rPr lang="en-US" dirty="0" smtClean="0"/>
              <a:t> basins</a:t>
            </a:r>
          </a:p>
          <a:p>
            <a:pPr algn="ctr"/>
            <a:r>
              <a:rPr lang="en-US" dirty="0" smtClean="0"/>
              <a:t>-Represent the NE to SW range across the entire study area</a:t>
            </a:r>
          </a:p>
          <a:p>
            <a:pPr algn="ctr"/>
            <a:endParaRPr lang="en-US" dirty="0"/>
          </a:p>
          <a:p>
            <a:pPr algn="ctr"/>
            <a:r>
              <a:rPr lang="en-US" sz="2000" b="1" dirty="0" smtClean="0"/>
              <a:t>~3050 </a:t>
            </a:r>
            <a:r>
              <a:rPr lang="en-US" dirty="0" smtClean="0"/>
              <a:t>potential sample basins </a:t>
            </a:r>
            <a:r>
              <a:rPr lang="en-US" sz="2000" b="1" dirty="0" smtClean="0"/>
              <a:t>~20 km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</a:t>
            </a:r>
            <a:r>
              <a:rPr lang="en-US" dirty="0" smtClean="0"/>
              <a:t>in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546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What we find for the 37 small slope-test basins: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000" y="1071245"/>
            <a:ext cx="8623300" cy="54902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hesis_fig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198183"/>
            <a:ext cx="8470900" cy="526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19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11303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42900" y="-25397"/>
            <a:ext cx="8534400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Also generated a stepwise multiple regression model using these 37 small basin-test results: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000" y="1422399"/>
            <a:ext cx="8623300" cy="51390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00401" y="2463800"/>
            <a:ext cx="4760738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Significant variables included in the model:</a:t>
            </a:r>
          </a:p>
          <a:p>
            <a:pPr marL="342900" indent="-342900" algn="ctr">
              <a:buFont typeface="Arial"/>
              <a:buChar char="•"/>
            </a:pPr>
            <a:r>
              <a:rPr lang="en-US" sz="2000" dirty="0" smtClean="0"/>
              <a:t>Average basin elevation</a:t>
            </a:r>
          </a:p>
          <a:p>
            <a:pPr marL="342900" indent="-342900" algn="ctr">
              <a:buFont typeface="Arial"/>
              <a:buChar char="•"/>
            </a:pPr>
            <a:r>
              <a:rPr lang="en-US" sz="2000" dirty="0" smtClean="0"/>
              <a:t>Basin relief</a:t>
            </a:r>
          </a:p>
          <a:p>
            <a:pPr marL="342900" indent="-342900" algn="ctr">
              <a:buFont typeface="Arial"/>
              <a:buChar char="•"/>
            </a:pPr>
            <a:r>
              <a:rPr lang="en-US" sz="2000" dirty="0" smtClean="0"/>
              <a:t>Average basin slope</a:t>
            </a:r>
          </a:p>
          <a:p>
            <a:pPr marL="342900" indent="-342900" algn="ctr">
              <a:buFont typeface="Arial"/>
              <a:buChar char="•"/>
            </a:pPr>
            <a:r>
              <a:rPr lang="en-US" sz="2000" dirty="0" smtClean="0"/>
              <a:t>MAP</a:t>
            </a:r>
          </a:p>
          <a:p>
            <a:pPr marL="342900" indent="-342900" algn="ctr">
              <a:buFont typeface="Arial"/>
              <a:buChar char="•"/>
            </a:pPr>
            <a:r>
              <a:rPr lang="en-US" sz="2000" dirty="0" smtClean="0"/>
              <a:t>MAT</a:t>
            </a:r>
          </a:p>
          <a:p>
            <a:pPr algn="ctr"/>
            <a:endParaRPr lang="en-US" dirty="0"/>
          </a:p>
          <a:p>
            <a:pPr algn="ctr"/>
            <a:r>
              <a:rPr lang="en-US" sz="2000" b="1" dirty="0" smtClean="0"/>
              <a:t>Adj. R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= 0.63</a:t>
            </a:r>
          </a:p>
          <a:p>
            <a:pPr algn="ctr"/>
            <a:r>
              <a:rPr lang="en-US" sz="2000" b="1" dirty="0" smtClean="0"/>
              <a:t>p&lt;0.0001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482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6075" y="4402138"/>
            <a:ext cx="8493125" cy="2215973"/>
            <a:chOff x="346075" y="4402138"/>
            <a:chExt cx="8493125" cy="2215973"/>
          </a:xfrm>
        </p:grpSpPr>
        <p:sp>
          <p:nvSpPr>
            <p:cNvPr id="15" name="Rectangle 14"/>
            <p:cNvSpPr/>
            <p:nvPr/>
          </p:nvSpPr>
          <p:spPr>
            <a:xfrm>
              <a:off x="346075" y="4402138"/>
              <a:ext cx="8493125" cy="221597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52" name="Rectangle 12"/>
            <p:cNvSpPr>
              <a:spLocks noChangeArrowheads="1"/>
            </p:cNvSpPr>
            <p:nvPr/>
          </p:nvSpPr>
          <p:spPr bwMode="auto">
            <a:xfrm>
              <a:off x="609600" y="4543248"/>
              <a:ext cx="7993063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Important Questions to ask: </a:t>
              </a:r>
            </a:p>
            <a:p>
              <a:endParaRPr lang="en-US" dirty="0"/>
            </a:p>
            <a:p>
              <a:pPr>
                <a:buFontTx/>
                <a:buChar char="•"/>
              </a:pPr>
              <a:r>
                <a:rPr lang="en-US" sz="2000" b="1" dirty="0"/>
                <a:t> How do you measure erosion?</a:t>
              </a:r>
            </a:p>
            <a:p>
              <a:pPr>
                <a:buFontTx/>
                <a:buChar char="•"/>
              </a:pPr>
              <a:endParaRPr lang="en-US" sz="2000" b="1" dirty="0"/>
            </a:p>
            <a:p>
              <a:pPr>
                <a:buFontTx/>
                <a:buChar char="•"/>
              </a:pPr>
              <a:r>
                <a:rPr lang="en-US" sz="2000" b="1" dirty="0"/>
                <a:t> What are the best ways to compare natural and human-induced</a:t>
              </a:r>
              <a:br>
                <a:rPr lang="en-US" sz="2000" b="1" dirty="0"/>
              </a:br>
              <a:r>
                <a:rPr lang="en-US" sz="2000" b="1" dirty="0"/>
                <a:t>	rates of erosion? </a:t>
              </a:r>
              <a:endParaRPr lang="en-US" b="1" dirty="0"/>
            </a:p>
          </p:txBody>
        </p:sp>
      </p:grpSp>
      <p:sp>
        <p:nvSpPr>
          <p:cNvPr id="10265" name="Rectangle 25"/>
          <p:cNvSpPr>
            <a:spLocks noChangeArrowheads="1"/>
          </p:cNvSpPr>
          <p:nvPr/>
        </p:nvSpPr>
        <p:spPr bwMode="auto">
          <a:xfrm>
            <a:off x="8915400" y="4572000"/>
            <a:ext cx="152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Why study erosion?</a:t>
            </a:r>
            <a:endParaRPr lang="en-US" sz="3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6075" y="992311"/>
            <a:ext cx="8569325" cy="3380149"/>
            <a:chOff x="346075" y="992311"/>
            <a:chExt cx="8569325" cy="3380149"/>
          </a:xfrm>
        </p:grpSpPr>
        <p:sp>
          <p:nvSpPr>
            <p:cNvPr id="2" name="Rectangle 1"/>
            <p:cNvSpPr/>
            <p:nvPr/>
          </p:nvSpPr>
          <p:spPr>
            <a:xfrm>
              <a:off x="346075" y="992311"/>
              <a:ext cx="8493125" cy="31639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5" name="Text Box 15"/>
            <p:cNvSpPr txBox="1">
              <a:spLocks noChangeArrowheads="1"/>
            </p:cNvSpPr>
            <p:nvPr/>
          </p:nvSpPr>
          <p:spPr bwMode="auto">
            <a:xfrm>
              <a:off x="495042" y="1171583"/>
              <a:ext cx="8420358" cy="3200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buFontTx/>
                <a:buChar char="•"/>
              </a:pPr>
              <a:r>
                <a:rPr lang="en-US" sz="2000" b="1" dirty="0"/>
                <a:t> Human activities elevate rates of </a:t>
              </a:r>
              <a:r>
                <a:rPr lang="en-US" sz="2000" b="1" dirty="0" smtClean="0"/>
                <a:t>erosion and change how sediment moves</a:t>
              </a:r>
            </a:p>
            <a:p>
              <a:r>
                <a:rPr lang="en-US" sz="2000" b="1" dirty="0"/>
                <a:t>	</a:t>
              </a:r>
              <a:r>
                <a:rPr lang="en-US" sz="2000" b="1" dirty="0" smtClean="0"/>
                <a:t>along hillslopes and in river channels.</a:t>
              </a:r>
              <a:endParaRPr lang="en-US" b="1" dirty="0"/>
            </a:p>
            <a:p>
              <a:pPr>
                <a:buFontTx/>
                <a:buChar char="•"/>
              </a:pPr>
              <a:endParaRPr lang="en-US" b="1" dirty="0"/>
            </a:p>
            <a:p>
              <a:pPr>
                <a:buFontTx/>
                <a:buChar char="•"/>
              </a:pPr>
              <a:r>
                <a:rPr lang="en-US" b="1" dirty="0"/>
                <a:t> </a:t>
              </a:r>
              <a:r>
                <a:rPr lang="en-US" b="1" dirty="0" smtClean="0"/>
                <a:t>Can cause deposition on flood plains and in estuaries and bays and cause increased</a:t>
              </a:r>
            </a:p>
            <a:p>
              <a:r>
                <a:rPr lang="en-US" b="1" dirty="0"/>
                <a:t>	</a:t>
              </a:r>
              <a:r>
                <a:rPr lang="en-US" b="1" dirty="0" smtClean="0"/>
                <a:t>flooding.</a:t>
              </a:r>
              <a:endParaRPr lang="en-US" b="1" dirty="0"/>
            </a:p>
            <a:p>
              <a:endParaRPr lang="en-US" b="1" dirty="0"/>
            </a:p>
            <a:p>
              <a:pPr>
                <a:buFontTx/>
                <a:buChar char="•"/>
              </a:pPr>
              <a:r>
                <a:rPr lang="en-US" b="1" dirty="0"/>
                <a:t> These changes have very real, and very costly repercussions</a:t>
              </a:r>
              <a:r>
                <a:rPr lang="en-US" b="1" dirty="0" smtClean="0"/>
                <a:t>.</a:t>
              </a:r>
            </a:p>
            <a:p>
              <a:pPr>
                <a:buFontTx/>
                <a:buChar char="•"/>
              </a:pPr>
              <a:endParaRPr lang="en-US" b="1" dirty="0"/>
            </a:p>
            <a:p>
              <a:pPr>
                <a:buFontTx/>
                <a:buChar char="•"/>
              </a:pPr>
              <a:r>
                <a:rPr lang="en-US" b="1" dirty="0"/>
                <a:t>Need to know BACKGROUND rates of sediment generation and </a:t>
              </a:r>
              <a:r>
                <a:rPr lang="en-US" b="1" dirty="0" smtClean="0"/>
                <a:t>erosion </a:t>
              </a:r>
              <a:r>
                <a:rPr lang="en-US" b="1" dirty="0"/>
                <a:t>	</a:t>
              </a:r>
              <a:endParaRPr lang="en-US" b="1" dirty="0" smtClean="0"/>
            </a:p>
            <a:p>
              <a:r>
                <a:rPr lang="en-US" b="1" dirty="0"/>
                <a:t>	</a:t>
              </a:r>
              <a:r>
                <a:rPr lang="en-US" b="1" dirty="0" smtClean="0"/>
                <a:t>for </a:t>
              </a:r>
              <a:r>
                <a:rPr lang="en-US" b="1" dirty="0"/>
                <a:t>effective management strategies!</a:t>
              </a:r>
            </a:p>
            <a:p>
              <a:pPr>
                <a:buFontTx/>
                <a:buChar char="•"/>
              </a:pP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9715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11303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42900" y="-25397"/>
            <a:ext cx="8534400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Predicted small-basin erosion rates made with both models: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000" y="1435099"/>
            <a:ext cx="8623300" cy="51390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hesis_figS2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676400"/>
            <a:ext cx="6007099" cy="461229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33600" y="5918200"/>
            <a:ext cx="1130300" cy="508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6373491">
            <a:off x="-322002" y="4432475"/>
            <a:ext cx="1714894" cy="508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08529" y="2425700"/>
            <a:ext cx="2365739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Predicted erosion rates </a:t>
            </a:r>
          </a:p>
          <a:p>
            <a:pPr algn="ctr"/>
            <a:r>
              <a:rPr lang="en-US" dirty="0" smtClean="0"/>
              <a:t>for all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5100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small basins 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/>
              <a:t>w</a:t>
            </a:r>
            <a:r>
              <a:rPr lang="en-US" dirty="0" smtClean="0"/>
              <a:t>ithin the 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10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dirty="0"/>
              <a:t>l</a:t>
            </a:r>
            <a:r>
              <a:rPr lang="en-US" dirty="0" smtClean="0"/>
              <a:t>arge Piedmont </a:t>
            </a:r>
          </a:p>
          <a:p>
            <a:pPr algn="ctr"/>
            <a:r>
              <a:rPr lang="en-US" dirty="0"/>
              <a:t>d</a:t>
            </a:r>
            <a:r>
              <a:rPr lang="en-US" dirty="0" smtClean="0"/>
              <a:t>rainage basins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943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11303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79400" y="3"/>
            <a:ext cx="8712200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Scaling up:</a:t>
            </a:r>
          </a:p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Predicting large basin erosion rates from models: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000" y="1422399"/>
            <a:ext cx="8623300" cy="51390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lopebasins_crop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2222500"/>
            <a:ext cx="3706045" cy="3911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72712" y="1523999"/>
            <a:ext cx="40262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Using lots of erosion rate predictions for small </a:t>
            </a:r>
          </a:p>
          <a:p>
            <a:pPr algn="ctr"/>
            <a:r>
              <a:rPr lang="en-US" sz="1600" dirty="0" smtClean="0"/>
              <a:t>basins made with both models…</a:t>
            </a:r>
            <a:endParaRPr lang="en-US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279900" y="1511299"/>
            <a:ext cx="4410983" cy="4622801"/>
            <a:chOff x="4279900" y="1511299"/>
            <a:chExt cx="4410983" cy="4622801"/>
          </a:xfrm>
        </p:grpSpPr>
        <p:pic>
          <p:nvPicPr>
            <p:cNvPr id="3" name="Picture 2" descr="slopebasins_crop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944" y="2222500"/>
              <a:ext cx="3752939" cy="3911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Oval 4"/>
            <p:cNvSpPr/>
            <p:nvPr/>
          </p:nvSpPr>
          <p:spPr>
            <a:xfrm>
              <a:off x="8178800" y="5562600"/>
              <a:ext cx="2032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960442" y="4292600"/>
              <a:ext cx="1421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Sample point</a:t>
              </a:r>
              <a:endParaRPr lang="en-US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7924800" y="4648200"/>
              <a:ext cx="254000" cy="7747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279900" y="4025900"/>
              <a:ext cx="495300" cy="0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812053" y="1511299"/>
              <a:ext cx="373141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 predict an area-weighted amalgamated</a:t>
              </a:r>
            </a:p>
            <a:p>
              <a:pPr algn="ctr"/>
              <a:r>
                <a:rPr lang="en-US" sz="1600" dirty="0"/>
                <a:t>e</a:t>
              </a:r>
              <a:r>
                <a:rPr lang="en-US" sz="1600" dirty="0" smtClean="0"/>
                <a:t>rosion for a large basin (</a:t>
              </a:r>
              <a:r>
                <a:rPr lang="en-US" sz="1600" i="1" dirty="0" err="1" smtClean="0"/>
                <a:t>E</a:t>
              </a:r>
              <a:r>
                <a:rPr lang="en-US" sz="1600" i="1" baseline="-25000" dirty="0" err="1" smtClean="0"/>
                <a:t>ps</a:t>
              </a:r>
              <a:r>
                <a:rPr lang="en-US" sz="1600" dirty="0" smtClean="0"/>
                <a:t> and </a:t>
              </a:r>
              <a:r>
                <a:rPr lang="en-US" sz="1600" i="1" dirty="0" err="1" smtClean="0"/>
                <a:t>E</a:t>
              </a:r>
              <a:r>
                <a:rPr lang="en-US" sz="1600" i="1" baseline="-25000" dirty="0" err="1" smtClean="0"/>
                <a:t>pm</a:t>
              </a:r>
              <a:r>
                <a:rPr lang="en-US" sz="1600" dirty="0" smtClean="0"/>
                <a:t>).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6088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Does it work?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000" y="854771"/>
            <a:ext cx="8623300" cy="592648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ig6_forpres_modelson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4" y="940246"/>
            <a:ext cx="3988224" cy="5741715"/>
          </a:xfrm>
          <a:prstGeom prst="rect">
            <a:avLst/>
          </a:prstGeom>
        </p:spPr>
      </p:pic>
      <p:pic>
        <p:nvPicPr>
          <p:cNvPr id="6" name="Picture 5" descr="thesis_fig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98" y="4107371"/>
            <a:ext cx="2725659" cy="2496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2334" y="1823346"/>
            <a:ext cx="38705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Amalgamated erosion rate predictions</a:t>
            </a:r>
          </a:p>
          <a:p>
            <a:pPr algn="ctr"/>
            <a:r>
              <a:rPr lang="en-US" b="1" dirty="0"/>
              <a:t>m</a:t>
            </a:r>
            <a:r>
              <a:rPr lang="en-US" b="1" dirty="0" smtClean="0"/>
              <a:t>ade with both models match </a:t>
            </a:r>
          </a:p>
          <a:p>
            <a:pPr algn="ctr"/>
            <a:r>
              <a:rPr lang="en-US" b="1" dirty="0" smtClean="0"/>
              <a:t>each other well.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08374" y="1026501"/>
            <a:ext cx="3711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Multiple regression model tracks the</a:t>
            </a:r>
          </a:p>
          <a:p>
            <a:pPr algn="ctr"/>
            <a:r>
              <a:rPr lang="en-US" b="1" dirty="0" smtClean="0"/>
              <a:t>rends of all variables included well.</a:t>
            </a:r>
          </a:p>
        </p:txBody>
      </p:sp>
      <p:cxnSp>
        <p:nvCxnSpPr>
          <p:cNvPr id="7" name="Straight Arrow Connector 6"/>
          <p:cNvCxnSpPr>
            <a:stCxn id="8" idx="1"/>
          </p:cNvCxnSpPr>
          <p:nvPr/>
        </p:nvCxnSpPr>
        <p:spPr>
          <a:xfrm flipH="1">
            <a:off x="3948046" y="1349667"/>
            <a:ext cx="760328" cy="863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84770" y="2724074"/>
            <a:ext cx="29177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Implication: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Average basin slope </a:t>
            </a:r>
            <a:r>
              <a:rPr lang="en-US" dirty="0" smtClean="0">
                <a:solidFill>
                  <a:srgbClr val="FF0000"/>
                </a:solidFill>
              </a:rPr>
              <a:t>alone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Is a powerful and robust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redictor of erosion rates.</a:t>
            </a:r>
          </a:p>
        </p:txBody>
      </p:sp>
    </p:spTree>
    <p:extLst>
      <p:ext uri="{BB962C8B-B14F-4D97-AF65-F5344CB8AC3E}">
        <p14:creationId xmlns:p14="http://schemas.microsoft.com/office/powerpoint/2010/main" val="2356459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5399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How do predictions compare to </a:t>
            </a:r>
            <a:r>
              <a:rPr lang="en-US" sz="3000" b="1" baseline="300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3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 data for outlets?</a:t>
            </a:r>
            <a:endParaRPr lang="en-US" sz="3000" b="1" dirty="0">
              <a:solidFill>
                <a:srgbClr val="FDFDA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000" y="854771"/>
            <a:ext cx="8623300" cy="592648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30" y="940246"/>
            <a:ext cx="3969512" cy="5741715"/>
          </a:xfrm>
          <a:prstGeom prst="rect">
            <a:avLst/>
          </a:prstGeom>
        </p:spPr>
      </p:pic>
      <p:pic>
        <p:nvPicPr>
          <p:cNvPr id="6" name="Picture 5" descr="thesis_fig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98" y="4107371"/>
            <a:ext cx="2725659" cy="249651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53816" y="1516921"/>
            <a:ext cx="7439706" cy="4166380"/>
            <a:chOff x="653816" y="1516921"/>
            <a:chExt cx="7439706" cy="4166380"/>
          </a:xfrm>
        </p:grpSpPr>
        <p:sp>
          <p:nvSpPr>
            <p:cNvPr id="3" name="TextBox 2"/>
            <p:cNvSpPr txBox="1"/>
            <p:nvPr/>
          </p:nvSpPr>
          <p:spPr>
            <a:xfrm>
              <a:off x="4975774" y="1516921"/>
              <a:ext cx="311774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Predicted and measured rates</a:t>
              </a:r>
            </a:p>
            <a:p>
              <a:pPr algn="ctr"/>
              <a:r>
                <a:rPr lang="en-US" b="1" dirty="0"/>
                <a:t>a</a:t>
              </a:r>
              <a:r>
                <a:rPr lang="en-US" b="1" dirty="0" smtClean="0"/>
                <a:t>gree well in the northeastern</a:t>
              </a:r>
            </a:p>
            <a:p>
              <a:pPr algn="ctr"/>
              <a:r>
                <a:rPr lang="en-US" b="1" dirty="0" smtClean="0"/>
                <a:t>basins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653816" y="1823346"/>
              <a:ext cx="1961450" cy="1094015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8550976">
              <a:off x="6082666" y="4596962"/>
              <a:ext cx="1372763" cy="799915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615266" y="1471256"/>
            <a:ext cx="5234925" cy="4841476"/>
            <a:chOff x="2615266" y="1471256"/>
            <a:chExt cx="5234925" cy="4841476"/>
          </a:xfrm>
        </p:grpSpPr>
        <p:sp>
          <p:nvSpPr>
            <p:cNvPr id="14" name="Rectangle 13"/>
            <p:cNvSpPr/>
            <p:nvPr/>
          </p:nvSpPr>
          <p:spPr>
            <a:xfrm>
              <a:off x="2615266" y="1471256"/>
              <a:ext cx="1722976" cy="1459407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8550976">
              <a:off x="5627455" y="5478160"/>
              <a:ext cx="869228" cy="799915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23913" y="2920971"/>
              <a:ext cx="23262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But not so well for the </a:t>
              </a:r>
            </a:p>
            <a:p>
              <a:pPr algn="ctr"/>
              <a:r>
                <a:rPr lang="en-US" b="1" dirty="0"/>
                <a:t>s</a:t>
              </a:r>
              <a:r>
                <a:rPr lang="en-US" b="1" dirty="0" smtClean="0"/>
                <a:t>outhwestern basins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896533" y="2021765"/>
            <a:ext cx="200574" cy="2765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04736" y="1516921"/>
            <a:ext cx="200574" cy="421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3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Potential explanation for N vs. S differences: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000" y="907557"/>
            <a:ext cx="8623300" cy="58248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ig6_forpres_alldata_crop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1" y="1007225"/>
            <a:ext cx="7916638" cy="40470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0807" y="5486007"/>
            <a:ext cx="3775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No discernable differences in geology</a:t>
            </a:r>
          </a:p>
          <a:p>
            <a:pPr algn="ctr"/>
            <a:r>
              <a:rPr lang="en-US" b="1" dirty="0" smtClean="0"/>
              <a:t>climate, or landuse history, BUT…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289435" y="1081199"/>
            <a:ext cx="0" cy="3973047"/>
          </a:xfrm>
          <a:prstGeom prst="line">
            <a:avLst/>
          </a:prstGeom>
          <a:ln w="57150" cmpd="sng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39105" y="2613556"/>
            <a:ext cx="729690" cy="11221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621951" y="1952242"/>
            <a:ext cx="729690" cy="11221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23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Damn dams – (dam-pair sampling):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000" y="907557"/>
            <a:ext cx="8623300" cy="58248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ig6_forpres_alldata_crop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36" y="1007226"/>
            <a:ext cx="5868423" cy="2999964"/>
          </a:xfrm>
          <a:prstGeom prst="rect">
            <a:avLst/>
          </a:prstGeom>
        </p:spPr>
      </p:pic>
      <p:pic>
        <p:nvPicPr>
          <p:cNvPr id="11" name="Picture 10" descr="dam_trapef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60" y="2132228"/>
            <a:ext cx="2445962" cy="171217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1858" y="1616653"/>
            <a:ext cx="8342896" cy="5115756"/>
            <a:chOff x="451858" y="1616653"/>
            <a:chExt cx="8342896" cy="5115756"/>
          </a:xfrm>
        </p:grpSpPr>
        <p:pic>
          <p:nvPicPr>
            <p:cNvPr id="3" name="Picture 2" descr="reservoir_map_crop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858" y="4212806"/>
              <a:ext cx="3541582" cy="24387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3993440" y="4212806"/>
              <a:ext cx="48013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I collected samples up and downstream of dams</a:t>
              </a:r>
            </a:p>
            <a:p>
              <a:pPr algn="ctr"/>
              <a:r>
                <a:rPr lang="en-US" b="1" dirty="0" smtClean="0"/>
                <a:t>All southern rivers sampled below dams</a:t>
              </a:r>
              <a:endParaRPr lang="en-US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17980" y="2194560"/>
              <a:ext cx="653473" cy="1812630"/>
            </a:xfrm>
            <a:prstGeom prst="rect">
              <a:avLst/>
            </a:prstGeom>
            <a:noFill/>
            <a:ln w="571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15810" y="1616653"/>
              <a:ext cx="653473" cy="2390537"/>
            </a:xfrm>
            <a:prstGeom prst="rect">
              <a:avLst/>
            </a:prstGeom>
            <a:noFill/>
            <a:ln w="571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727451" y="6535145"/>
              <a:ext cx="184946" cy="19726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771506" y="4483506"/>
              <a:ext cx="184946" cy="19726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22172" y="4313170"/>
              <a:ext cx="2249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Upstream of reservoir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12397" y="6333037"/>
              <a:ext cx="2105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Downstream of dam</a:t>
              </a:r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354060" y="4980908"/>
            <a:ext cx="430606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Implication:</a:t>
            </a:r>
          </a:p>
          <a:p>
            <a:pPr algn="ctr"/>
            <a:r>
              <a:rPr lang="en-US" b="1" dirty="0" smtClean="0"/>
              <a:t>Samples collected downstream may reflect</a:t>
            </a:r>
          </a:p>
          <a:p>
            <a:pPr algn="ctr"/>
            <a:r>
              <a:rPr lang="en-US" sz="2000" b="1" dirty="0"/>
              <a:t>l</a:t>
            </a:r>
            <a:r>
              <a:rPr lang="en-US" sz="2000" b="1" dirty="0" smtClean="0"/>
              <a:t>ocally sourced material</a:t>
            </a:r>
          </a:p>
          <a:p>
            <a:pPr algn="ctr"/>
            <a:r>
              <a:rPr lang="en-US" sz="2000" b="1" dirty="0" smtClean="0"/>
              <a:t>Thus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Don’t represent basin-scale erosion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11359" y="1176534"/>
            <a:ext cx="2185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Dams impede flow of </a:t>
            </a:r>
          </a:p>
          <a:p>
            <a:pPr algn="ctr"/>
            <a:r>
              <a:rPr lang="en-US" dirty="0"/>
              <a:t>w</a:t>
            </a:r>
            <a:r>
              <a:rPr lang="en-US" dirty="0" smtClean="0"/>
              <a:t>ater AND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river sediment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02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Never before tested assumption: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000" y="907557"/>
            <a:ext cx="8623300" cy="58248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33822" y="1851248"/>
            <a:ext cx="3978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Very real implication for</a:t>
            </a:r>
          </a:p>
          <a:p>
            <a:pPr algn="ctr"/>
            <a:r>
              <a:rPr lang="en-US" b="1" dirty="0"/>
              <a:t>i</a:t>
            </a:r>
            <a:r>
              <a:rPr lang="en-US" b="1" dirty="0" smtClean="0"/>
              <a:t>nterpreting drainage basin background</a:t>
            </a:r>
          </a:p>
          <a:p>
            <a:pPr algn="ctr"/>
            <a:r>
              <a:rPr lang="en-US" b="1" dirty="0"/>
              <a:t>e</a:t>
            </a:r>
            <a:r>
              <a:rPr lang="en-US" b="1" dirty="0" smtClean="0"/>
              <a:t>rosion rates made with 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</a:rPr>
              <a:t>i</a:t>
            </a:r>
            <a:r>
              <a:rPr lang="en-US" b="1" i="1" dirty="0" smtClean="0">
                <a:solidFill>
                  <a:srgbClr val="FF0000"/>
                </a:solidFill>
              </a:rPr>
              <a:t>n situ </a:t>
            </a:r>
            <a:r>
              <a:rPr lang="en-US" b="1" baseline="30000" dirty="0" smtClean="0">
                <a:solidFill>
                  <a:srgbClr val="FF0000"/>
                </a:solidFill>
              </a:rPr>
              <a:t>10</a:t>
            </a:r>
            <a:r>
              <a:rPr lang="en-US" b="1" dirty="0" smtClean="0">
                <a:solidFill>
                  <a:srgbClr val="FF0000"/>
                </a:solidFill>
              </a:rPr>
              <a:t>Be in large river basins.</a:t>
            </a:r>
          </a:p>
        </p:txBody>
      </p:sp>
      <p:pic>
        <p:nvPicPr>
          <p:cNvPr id="3" name="Picture 2" descr="thesis_fig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9" y="995582"/>
            <a:ext cx="3744339" cy="5698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96583" y="4543764"/>
            <a:ext cx="35534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Our </a:t>
            </a:r>
            <a:r>
              <a:rPr lang="en-US" b="1" dirty="0" smtClean="0">
                <a:solidFill>
                  <a:srgbClr val="FF0000"/>
                </a:solidFill>
              </a:rPr>
              <a:t>small-basin </a:t>
            </a:r>
            <a:r>
              <a:rPr lang="en-US" b="1" i="1" dirty="0">
                <a:solidFill>
                  <a:srgbClr val="FF0000"/>
                </a:solidFill>
              </a:rPr>
              <a:t>in situ </a:t>
            </a:r>
            <a:r>
              <a:rPr lang="en-US" b="1" baseline="30000" dirty="0" smtClean="0">
                <a:solidFill>
                  <a:srgbClr val="FF0000"/>
                </a:solidFill>
              </a:rPr>
              <a:t>10</a:t>
            </a:r>
            <a:r>
              <a:rPr lang="en-US" b="1" dirty="0" smtClean="0">
                <a:solidFill>
                  <a:srgbClr val="FF0000"/>
                </a:solidFill>
              </a:rPr>
              <a:t>Be-</a:t>
            </a:r>
            <a:r>
              <a:rPr lang="en-US" b="1" dirty="0" smtClean="0">
                <a:solidFill>
                  <a:srgbClr val="000000"/>
                </a:solidFill>
              </a:rPr>
              <a:t>derived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a</a:t>
            </a:r>
            <a:r>
              <a:rPr lang="en-US" b="1" dirty="0" smtClean="0">
                <a:solidFill>
                  <a:srgbClr val="000000"/>
                </a:solidFill>
              </a:rPr>
              <a:t>malgamated erosion rates may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be more reliable estimates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o</a:t>
            </a:r>
            <a:r>
              <a:rPr lang="en-US" b="1" dirty="0" smtClean="0">
                <a:solidFill>
                  <a:srgbClr val="000000"/>
                </a:solidFill>
              </a:rPr>
              <a:t>f background erosion rates.</a:t>
            </a:r>
          </a:p>
        </p:txBody>
      </p:sp>
    </p:spTree>
    <p:extLst>
      <p:ext uri="{BB962C8B-B14F-4D97-AF65-F5344CB8AC3E}">
        <p14:creationId xmlns:p14="http://schemas.microsoft.com/office/powerpoint/2010/main" val="196967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0" y="887686"/>
            <a:ext cx="8623300" cy="58685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41670" y="57275"/>
            <a:ext cx="8712200" cy="53161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Scalability of small-basin slope-based model: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pic>
        <p:nvPicPr>
          <p:cNvPr id="2" name="Picture 1" descr="slopebasins_crop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1" y="1548887"/>
            <a:ext cx="2110494" cy="222755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slopebasins_crop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31" y="4405385"/>
            <a:ext cx="2157322" cy="224852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44200" y="887686"/>
            <a:ext cx="258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Amalgamated small basin</a:t>
            </a:r>
          </a:p>
          <a:p>
            <a:pPr algn="ctr"/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2547" y="3784553"/>
            <a:ext cx="2164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Whole-basin average </a:t>
            </a:r>
          </a:p>
          <a:p>
            <a:pPr algn="ctr"/>
            <a:r>
              <a:rPr lang="en-US" dirty="0" smtClean="0"/>
              <a:t>slope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747153" y="979152"/>
            <a:ext cx="5928489" cy="4303373"/>
            <a:chOff x="2747153" y="979152"/>
            <a:chExt cx="5928489" cy="4303373"/>
          </a:xfrm>
        </p:grpSpPr>
        <p:pic>
          <p:nvPicPr>
            <p:cNvPr id="7" name="Picture 6" descr="thesis_fig7_crop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233" y="979152"/>
              <a:ext cx="5883409" cy="369611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923467" y="4882415"/>
              <a:ext cx="36984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Simple slope model is </a:t>
              </a:r>
              <a:r>
                <a:rPr lang="en-US" sz="2000" b="1" dirty="0" smtClean="0"/>
                <a:t>fully scalable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441957" y="4270896"/>
              <a:ext cx="1719005" cy="5080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16373491">
              <a:off x="2143706" y="3147727"/>
              <a:ext cx="1714894" cy="5080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413464" y="5512656"/>
            <a:ext cx="47184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Implication:</a:t>
            </a:r>
          </a:p>
          <a:p>
            <a:pPr algn="ctr"/>
            <a:r>
              <a:rPr lang="en-US" b="1" dirty="0" smtClean="0"/>
              <a:t>Potentially, we can predict a background</a:t>
            </a:r>
          </a:p>
          <a:p>
            <a:pPr algn="ctr"/>
            <a:r>
              <a:rPr lang="en-US" b="1" dirty="0" smtClean="0"/>
              <a:t>Erosion rate </a:t>
            </a:r>
            <a:r>
              <a:rPr lang="en-US" b="1" dirty="0" smtClean="0">
                <a:solidFill>
                  <a:srgbClr val="FF0000"/>
                </a:solidFill>
              </a:rPr>
              <a:t>at any point along a river network.</a:t>
            </a:r>
          </a:p>
        </p:txBody>
      </p:sp>
    </p:spTree>
    <p:extLst>
      <p:ext uri="{BB962C8B-B14F-4D97-AF65-F5344CB8AC3E}">
        <p14:creationId xmlns:p14="http://schemas.microsoft.com/office/powerpoint/2010/main" val="310515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457200" y="1066800"/>
            <a:ext cx="8153400" cy="5486400"/>
          </a:xfrm>
          <a:prstGeom prst="rect">
            <a:avLst/>
          </a:prstGeom>
          <a:solidFill>
            <a:srgbClr val="454545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 of finding from the southern Piedmont:</a:t>
            </a:r>
            <a:endParaRPr lang="en-US" sz="3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609600" y="1251735"/>
            <a:ext cx="7924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SzPct val="75000"/>
              <a:buFont typeface="Wingdings" charset="0"/>
              <a:buChar char="Ø"/>
            </a:pPr>
            <a:r>
              <a:rPr lang="en-US" sz="24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Human landuse practices on the Piedmont increased rates of hillslope erosion by more than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100-fold </a:t>
            </a:r>
            <a:r>
              <a:rPr lang="en-US" sz="24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above background.</a:t>
            </a:r>
          </a:p>
          <a:p>
            <a:pPr marL="342900" indent="-342900" eaLnBrk="1" hangingPunct="1">
              <a:spcBef>
                <a:spcPct val="20000"/>
              </a:spcBef>
              <a:buSzPct val="75000"/>
              <a:buFont typeface="Wingdings" charset="0"/>
              <a:buChar char="Ø"/>
            </a:pPr>
            <a:endParaRPr lang="en-US" sz="24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SzPct val="75000"/>
              <a:buFont typeface="Wingdings" charset="0"/>
              <a:buChar char="Ø"/>
            </a:pPr>
            <a:r>
              <a:rPr lang="en-US" sz="24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Much of the sediment is still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stored </a:t>
            </a:r>
            <a:r>
              <a:rPr lang="en-US" sz="24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the landscape and trapped in dam reservoirs.</a:t>
            </a:r>
          </a:p>
          <a:p>
            <a:pPr marL="342900" indent="-342900" eaLnBrk="1" hangingPunct="1">
              <a:spcBef>
                <a:spcPct val="20000"/>
              </a:spcBef>
              <a:buSzPct val="75000"/>
              <a:buFont typeface="Wingdings" charset="0"/>
              <a:buChar char="Ø"/>
            </a:pPr>
            <a:endParaRPr lang="en-US" sz="24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SzPct val="75000"/>
              <a:buFont typeface="Wingdings" charset="0"/>
              <a:buChar char="Ø"/>
            </a:pPr>
            <a:r>
              <a:rPr lang="en-US" sz="24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can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predict </a:t>
            </a:r>
            <a:r>
              <a:rPr lang="en-US" sz="24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background erosion rates with simple statistical models.</a:t>
            </a:r>
          </a:p>
          <a:p>
            <a:pPr marL="342900" indent="-342900" eaLnBrk="1" hangingPunct="1">
              <a:spcBef>
                <a:spcPct val="20000"/>
              </a:spcBef>
              <a:buSzPct val="75000"/>
              <a:buFont typeface="Wingdings" charset="0"/>
              <a:buChar char="Ø"/>
            </a:pPr>
            <a:endParaRPr lang="en-US" sz="24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SzPct val="75000"/>
              <a:buFont typeface="Wingdings" charset="0"/>
              <a:buChar char="Ø"/>
            </a:pPr>
            <a:r>
              <a:rPr lang="en-US" sz="24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influence of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dams </a:t>
            </a:r>
            <a:r>
              <a:rPr lang="en-US" sz="24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must be considered with using </a:t>
            </a:r>
            <a:r>
              <a:rPr lang="en-US" sz="2400" b="1" i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situ</a:t>
            </a:r>
            <a:r>
              <a:rPr lang="en-US" sz="24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baseline="300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24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 to infer background erosion in LARGE basins.</a:t>
            </a:r>
            <a:endParaRPr lang="en-US" sz="3200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3200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6096000" y="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98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736602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Real-world implications: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7200" y="1942158"/>
            <a:ext cx="8153400" cy="3075740"/>
            <a:chOff x="457200" y="1066800"/>
            <a:chExt cx="8153400" cy="3075740"/>
          </a:xfrm>
        </p:grpSpPr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457200" y="1066800"/>
              <a:ext cx="8153400" cy="3075740"/>
            </a:xfrm>
            <a:prstGeom prst="rect">
              <a:avLst/>
            </a:prstGeom>
            <a:solidFill>
              <a:srgbClr val="454545"/>
            </a:solidFill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609600" y="1066800"/>
              <a:ext cx="7924800" cy="3075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eaLnBrk="1" hangingPunct="1">
                <a:spcBef>
                  <a:spcPct val="20000"/>
                </a:spcBef>
                <a:buSzPct val="75000"/>
                <a:buFont typeface="Wingdings" charset="0"/>
                <a:buChar char="Ø"/>
              </a:pPr>
              <a:r>
                <a:rPr lang="en-US" sz="2400" b="1" dirty="0" smtClean="0">
                  <a:solidFill>
                    <a:srgbClr val="FDFDA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Using the simple, and scalable average basin slope – based model we can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predict erosion rates</a:t>
              </a:r>
              <a:r>
                <a:rPr lang="en-US" sz="2400" b="1" dirty="0" smtClean="0">
                  <a:solidFill>
                    <a:srgbClr val="FDFDA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and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mass fluxes </a:t>
              </a:r>
              <a:r>
                <a:rPr lang="en-US" sz="2400" b="1" dirty="0" smtClean="0">
                  <a:solidFill>
                    <a:srgbClr val="FDFDA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of sediment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at any point</a:t>
              </a:r>
              <a:r>
                <a:rPr lang="en-US" sz="2400" b="1" dirty="0" smtClean="0">
                  <a:solidFill>
                    <a:srgbClr val="FDFDA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along a river network on the southern Piedmont.</a:t>
              </a:r>
            </a:p>
            <a:p>
              <a:pPr marL="342900" indent="-342900" eaLnBrk="1" hangingPunct="1">
                <a:spcBef>
                  <a:spcPct val="20000"/>
                </a:spcBef>
                <a:buSzPct val="75000"/>
                <a:buFont typeface="Wingdings" charset="0"/>
                <a:buChar char="Ø"/>
              </a:pPr>
              <a:endParaRPr lang="en-US" sz="24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342900" indent="-342900" eaLnBrk="1" hangingPunct="1">
                <a:spcBef>
                  <a:spcPct val="20000"/>
                </a:spcBef>
                <a:buSzPct val="75000"/>
                <a:buFont typeface="Wingdings" charset="0"/>
                <a:buChar char="Ø"/>
              </a:pPr>
              <a:r>
                <a:rPr lang="en-US" sz="2400" b="1" dirty="0" smtClean="0">
                  <a:solidFill>
                    <a:srgbClr val="FDFDA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Could be used to establish realistic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TMDL levels </a:t>
              </a:r>
              <a:r>
                <a:rPr lang="en-US" sz="2400" b="1" dirty="0" smtClean="0">
                  <a:solidFill>
                    <a:srgbClr val="FDFDA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of sediment and associated pollutants.  </a:t>
              </a:r>
              <a:endParaRPr lang="en-US" sz="3200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6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Methods of 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measuring erosion</a:t>
            </a:r>
            <a:r>
              <a:rPr lang="en-US" sz="32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28600" y="1066800"/>
            <a:ext cx="8763000" cy="563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81000" y="1752600"/>
            <a:ext cx="8382000" cy="0"/>
          </a:xfrm>
          <a:prstGeom prst="line">
            <a:avLst/>
          </a:prstGeom>
          <a:noFill/>
          <a:ln w="76200">
            <a:solidFill>
              <a:srgbClr val="AD0B09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609600" y="1143000"/>
            <a:ext cx="1577975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000" i="1"/>
              <a:t>Short-term: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200" i="1"/>
              <a:t>(years to decades)</a:t>
            </a:r>
            <a:endParaRPr lang="en-US" sz="2000" i="1"/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6400800" y="1066800"/>
            <a:ext cx="259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/>
              <a:t>Long-term:</a:t>
            </a:r>
            <a:br>
              <a:rPr lang="en-US" sz="2000" i="1"/>
            </a:br>
            <a:r>
              <a:rPr lang="en-US" sz="1200" i="1"/>
              <a:t>(millions to hunderds of millions)</a:t>
            </a:r>
            <a:endParaRPr lang="en-US" sz="2000" i="1"/>
          </a:p>
        </p:txBody>
      </p:sp>
      <p:grpSp>
        <p:nvGrpSpPr>
          <p:cNvPr id="14380" name="Group 44"/>
          <p:cNvGrpSpPr>
            <a:grpSpLocks/>
          </p:cNvGrpSpPr>
          <p:nvPr/>
        </p:nvGrpSpPr>
        <p:grpSpPr bwMode="auto">
          <a:xfrm>
            <a:off x="228600" y="1981200"/>
            <a:ext cx="8701088" cy="4697413"/>
            <a:chOff x="144" y="1248"/>
            <a:chExt cx="5481" cy="2959"/>
          </a:xfrm>
        </p:grpSpPr>
        <p:grpSp>
          <p:nvGrpSpPr>
            <p:cNvPr id="14348" name="Group 12"/>
            <p:cNvGrpSpPr>
              <a:grpSpLocks/>
            </p:cNvGrpSpPr>
            <p:nvPr/>
          </p:nvGrpSpPr>
          <p:grpSpPr bwMode="auto">
            <a:xfrm>
              <a:off x="144" y="1248"/>
              <a:ext cx="1863" cy="1392"/>
              <a:chOff x="144" y="1152"/>
              <a:chExt cx="1863" cy="1392"/>
            </a:xfrm>
          </p:grpSpPr>
          <p:sp>
            <p:nvSpPr>
              <p:cNvPr id="14347" name="Rectangle 11"/>
              <p:cNvSpPr>
                <a:spLocks noChangeArrowheads="1"/>
              </p:cNvSpPr>
              <p:nvPr/>
            </p:nvSpPr>
            <p:spPr bwMode="auto">
              <a:xfrm>
                <a:off x="192" y="1152"/>
                <a:ext cx="1776" cy="139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6" name="Text Box 10"/>
              <p:cNvSpPr txBox="1">
                <a:spLocks noChangeArrowheads="1"/>
              </p:cNvSpPr>
              <p:nvPr/>
            </p:nvSpPr>
            <p:spPr bwMode="auto">
              <a:xfrm>
                <a:off x="144" y="1152"/>
                <a:ext cx="1863" cy="10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n-US" sz="1800"/>
                  <a:t>Reservoir Infilling Rates</a:t>
                </a:r>
              </a:p>
              <a:p>
                <a:endParaRPr lang="en-US" sz="1800"/>
              </a:p>
              <a:p>
                <a:pPr>
                  <a:buFontTx/>
                  <a:buChar char="•"/>
                </a:pPr>
                <a:r>
                  <a:rPr lang="en-US" sz="1800"/>
                  <a:t>Water body infilling rates</a:t>
                </a:r>
              </a:p>
              <a:p>
                <a:endParaRPr lang="en-US" sz="1800"/>
              </a:p>
              <a:p>
                <a:pPr>
                  <a:buFontTx/>
                  <a:buChar char="•"/>
                </a:pPr>
                <a:r>
                  <a:rPr lang="en-US" sz="1800"/>
                  <a:t>Sediment Yields (Delivery)</a:t>
                </a:r>
              </a:p>
              <a:p>
                <a:r>
                  <a:rPr lang="en-US" sz="1800"/>
                  <a:t>  from Rivers</a:t>
                </a:r>
              </a:p>
            </p:txBody>
          </p:sp>
        </p:grpSp>
        <p:grpSp>
          <p:nvGrpSpPr>
            <p:cNvPr id="14352" name="Group 16"/>
            <p:cNvGrpSpPr>
              <a:grpSpLocks/>
            </p:cNvGrpSpPr>
            <p:nvPr/>
          </p:nvGrpSpPr>
          <p:grpSpPr bwMode="auto">
            <a:xfrm>
              <a:off x="3792" y="1248"/>
              <a:ext cx="1833" cy="1392"/>
              <a:chOff x="3792" y="1104"/>
              <a:chExt cx="1833" cy="1392"/>
            </a:xfrm>
          </p:grpSpPr>
          <p:sp>
            <p:nvSpPr>
              <p:cNvPr id="14350" name="Rectangle 14"/>
              <p:cNvSpPr>
                <a:spLocks noChangeArrowheads="1"/>
              </p:cNvSpPr>
              <p:nvPr/>
            </p:nvSpPr>
            <p:spPr bwMode="auto">
              <a:xfrm>
                <a:off x="3849" y="1104"/>
                <a:ext cx="1776" cy="139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51" name="Text Box 15"/>
              <p:cNvSpPr txBox="1">
                <a:spLocks noChangeArrowheads="1"/>
              </p:cNvSpPr>
              <p:nvPr/>
            </p:nvSpPr>
            <p:spPr bwMode="auto">
              <a:xfrm>
                <a:off x="3792" y="1104"/>
                <a:ext cx="1824" cy="10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n-US" sz="1800"/>
                  <a:t>Thermochronometry</a:t>
                </a:r>
              </a:p>
              <a:p>
                <a:pPr lvl="1">
                  <a:buFontTx/>
                  <a:buChar char="•"/>
                </a:pPr>
                <a:r>
                  <a:rPr lang="en-US" sz="1800"/>
                  <a:t>Fission Track</a:t>
                </a:r>
              </a:p>
              <a:p>
                <a:pPr lvl="1">
                  <a:buFontTx/>
                  <a:buChar char="•"/>
                </a:pPr>
                <a:r>
                  <a:rPr lang="en-US" sz="1800"/>
                  <a:t>(U-Th)/He</a:t>
                </a:r>
              </a:p>
              <a:p>
                <a:endParaRPr lang="en-US" sz="1800"/>
              </a:p>
              <a:p>
                <a:pPr>
                  <a:buFontTx/>
                  <a:buChar char="•"/>
                </a:pPr>
                <a:r>
                  <a:rPr lang="en-US" sz="1800"/>
                  <a:t>Offshore Sedimentation</a:t>
                </a:r>
              </a:p>
              <a:p>
                <a:r>
                  <a:rPr lang="en-US" sz="1800"/>
                  <a:t>  Rates</a:t>
                </a:r>
              </a:p>
            </p:txBody>
          </p:sp>
        </p:grpSp>
        <p:grpSp>
          <p:nvGrpSpPr>
            <p:cNvPr id="14364" name="Group 28"/>
            <p:cNvGrpSpPr>
              <a:grpSpLocks/>
            </p:cNvGrpSpPr>
            <p:nvPr/>
          </p:nvGrpSpPr>
          <p:grpSpPr bwMode="auto">
            <a:xfrm>
              <a:off x="192" y="2688"/>
              <a:ext cx="5424" cy="1519"/>
              <a:chOff x="192" y="2688"/>
              <a:chExt cx="5424" cy="1519"/>
            </a:xfrm>
          </p:grpSpPr>
          <p:grpSp>
            <p:nvGrpSpPr>
              <p:cNvPr id="14362" name="Group 26"/>
              <p:cNvGrpSpPr>
                <a:grpSpLocks/>
              </p:cNvGrpSpPr>
              <p:nvPr/>
            </p:nvGrpSpPr>
            <p:grpSpPr bwMode="auto">
              <a:xfrm>
                <a:off x="192" y="2688"/>
                <a:ext cx="1776" cy="1440"/>
                <a:chOff x="192" y="2688"/>
                <a:chExt cx="1776" cy="1440"/>
              </a:xfrm>
            </p:grpSpPr>
            <p:sp>
              <p:nvSpPr>
                <p:cNvPr id="14353" name="Rectangle 17"/>
                <p:cNvSpPr>
                  <a:spLocks noChangeArrowheads="1"/>
                </p:cNvSpPr>
                <p:nvPr/>
              </p:nvSpPr>
              <p:spPr bwMode="auto">
                <a:xfrm>
                  <a:off x="192" y="2688"/>
                  <a:ext cx="1776" cy="1440"/>
                </a:xfrm>
                <a:prstGeom prst="rect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28" y="2736"/>
                  <a:ext cx="1023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i="1"/>
                    <a:t>Limitations:</a:t>
                  </a:r>
                </a:p>
              </p:txBody>
            </p:sp>
            <p:sp>
              <p:nvSpPr>
                <p:cNvPr id="1435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192" y="3024"/>
                  <a:ext cx="1632" cy="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buFontTx/>
                    <a:buChar char="•"/>
                  </a:pPr>
                  <a:r>
                    <a:rPr lang="en-US" sz="1800"/>
                    <a:t>Very short integration</a:t>
                  </a:r>
                  <a:br>
                    <a:rPr lang="en-US" sz="1800"/>
                  </a:br>
                  <a:r>
                    <a:rPr lang="en-US" sz="1800"/>
                    <a:t>  periods </a:t>
                  </a:r>
                  <a:r>
                    <a:rPr lang="en-US" sz="1200"/>
                    <a:t>(episodic delivery)</a:t>
                  </a:r>
                  <a:endParaRPr lang="en-US" sz="1800"/>
                </a:p>
                <a:p>
                  <a:pPr>
                    <a:spcBef>
                      <a:spcPct val="50000"/>
                    </a:spcBef>
                    <a:buFontTx/>
                    <a:buChar char="•"/>
                  </a:pPr>
                  <a:r>
                    <a:rPr lang="en-US" sz="1800"/>
                    <a:t>Extreme sensitivity to</a:t>
                  </a:r>
                  <a:br>
                    <a:rPr lang="en-US" sz="1800"/>
                  </a:br>
                  <a:r>
                    <a:rPr lang="en-US" sz="1800"/>
                    <a:t>  landuse history </a:t>
                  </a:r>
                </a:p>
              </p:txBody>
            </p:sp>
          </p:grpSp>
          <p:grpSp>
            <p:nvGrpSpPr>
              <p:cNvPr id="14363" name="Group 27"/>
              <p:cNvGrpSpPr>
                <a:grpSpLocks/>
              </p:cNvGrpSpPr>
              <p:nvPr/>
            </p:nvGrpSpPr>
            <p:grpSpPr bwMode="auto">
              <a:xfrm>
                <a:off x="3840" y="2688"/>
                <a:ext cx="1776" cy="1519"/>
                <a:chOff x="3840" y="2688"/>
                <a:chExt cx="1776" cy="1519"/>
              </a:xfrm>
            </p:grpSpPr>
            <p:sp>
              <p:nvSpPr>
                <p:cNvPr id="14354" name="Rectangle 18"/>
                <p:cNvSpPr>
                  <a:spLocks noChangeArrowheads="1"/>
                </p:cNvSpPr>
                <p:nvPr/>
              </p:nvSpPr>
              <p:spPr bwMode="auto">
                <a:xfrm>
                  <a:off x="3840" y="2688"/>
                  <a:ext cx="1776" cy="1488"/>
                </a:xfrm>
                <a:prstGeom prst="rect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224" y="2736"/>
                  <a:ext cx="1023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i="1"/>
                    <a:t>Limitations:</a:t>
                  </a:r>
                </a:p>
              </p:txBody>
            </p:sp>
            <p:sp>
              <p:nvSpPr>
                <p:cNvPr id="1436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3936" y="3024"/>
                  <a:ext cx="1632" cy="1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buFontTx/>
                    <a:buChar char="•"/>
                  </a:pPr>
                  <a:r>
                    <a:rPr lang="en-US" sz="1800"/>
                    <a:t>Long integration time.</a:t>
                  </a:r>
                </a:p>
                <a:p>
                  <a:pPr>
                    <a:spcBef>
                      <a:spcPct val="50000"/>
                    </a:spcBef>
                    <a:buFontTx/>
                    <a:buChar char="•"/>
                  </a:pPr>
                  <a:r>
                    <a:rPr lang="en-US" sz="1800"/>
                    <a:t>Records reflect</a:t>
                  </a:r>
                  <a:br>
                    <a:rPr lang="en-US" sz="1800"/>
                  </a:br>
                  <a:r>
                    <a:rPr lang="en-US" sz="1800"/>
                    <a:t>periods of vastly different climatic and potentially tectonic conditions</a:t>
                  </a:r>
                </a:p>
              </p:txBody>
            </p:sp>
          </p:grpSp>
        </p:grpSp>
      </p:grpSp>
      <p:grpSp>
        <p:nvGrpSpPr>
          <p:cNvPr id="14381" name="Group 45"/>
          <p:cNvGrpSpPr>
            <a:grpSpLocks/>
          </p:cNvGrpSpPr>
          <p:nvPr/>
        </p:nvGrpSpPr>
        <p:grpSpPr bwMode="auto">
          <a:xfrm>
            <a:off x="2514600" y="990600"/>
            <a:ext cx="4114800" cy="5791200"/>
            <a:chOff x="1584" y="624"/>
            <a:chExt cx="2592" cy="3648"/>
          </a:xfrm>
        </p:grpSpPr>
        <p:grpSp>
          <p:nvGrpSpPr>
            <p:cNvPr id="14377" name="Group 41"/>
            <p:cNvGrpSpPr>
              <a:grpSpLocks/>
            </p:cNvGrpSpPr>
            <p:nvPr/>
          </p:nvGrpSpPr>
          <p:grpSpPr bwMode="auto">
            <a:xfrm>
              <a:off x="1584" y="624"/>
              <a:ext cx="2592" cy="3648"/>
              <a:chOff x="1584" y="624"/>
              <a:chExt cx="2592" cy="3648"/>
            </a:xfrm>
          </p:grpSpPr>
          <p:sp>
            <p:nvSpPr>
              <p:cNvPr id="14365" name="Rectangle 29"/>
              <p:cNvSpPr>
                <a:spLocks noChangeArrowheads="1"/>
              </p:cNvSpPr>
              <p:nvPr/>
            </p:nvSpPr>
            <p:spPr bwMode="auto">
              <a:xfrm>
                <a:off x="1920" y="624"/>
                <a:ext cx="1920" cy="364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8100" dist="76199" dir="2700000" algn="ctr" rotWithShape="0">
                  <a:srgbClr val="000000">
                    <a:alpha val="81000"/>
                  </a:srgb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800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4366" name="Text Box 30"/>
              <p:cNvSpPr txBox="1">
                <a:spLocks noChangeArrowheads="1"/>
              </p:cNvSpPr>
              <p:nvPr/>
            </p:nvSpPr>
            <p:spPr bwMode="auto">
              <a:xfrm>
                <a:off x="1584" y="624"/>
                <a:ext cx="259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i="1"/>
                  <a:t>Intermediate Time Frame:</a:t>
                </a:r>
                <a:br>
                  <a:rPr lang="en-US" sz="2000" i="1"/>
                </a:br>
                <a:r>
                  <a:rPr lang="en-US" sz="1200" i="1"/>
                  <a:t>(Typically thousands to tens of thousands)</a:t>
                </a:r>
                <a:endParaRPr lang="en-US" sz="2000" i="1"/>
              </a:p>
            </p:txBody>
          </p:sp>
          <p:sp>
            <p:nvSpPr>
              <p:cNvPr id="14367" name="Text Box 31"/>
              <p:cNvSpPr txBox="1">
                <a:spLocks noChangeArrowheads="1"/>
              </p:cNvSpPr>
              <p:nvPr/>
            </p:nvSpPr>
            <p:spPr bwMode="auto">
              <a:xfrm>
                <a:off x="1976" y="1200"/>
                <a:ext cx="1779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/>
                  <a:t>Cosmogenic Isotopes</a:t>
                </a:r>
                <a:br>
                  <a:rPr lang="en-US" sz="2000" b="1"/>
                </a:br>
                <a:r>
                  <a:rPr lang="en-US" sz="2000" b="1"/>
                  <a:t>such as </a:t>
                </a:r>
                <a:r>
                  <a:rPr lang="en-US" sz="2000" b="1" baseline="30000"/>
                  <a:t>10</a:t>
                </a:r>
                <a:r>
                  <a:rPr lang="en-US" sz="2000" b="1"/>
                  <a:t>Be</a:t>
                </a:r>
              </a:p>
            </p:txBody>
          </p:sp>
        </p:grpSp>
        <p:grpSp>
          <p:nvGrpSpPr>
            <p:cNvPr id="14379" name="Group 43"/>
            <p:cNvGrpSpPr>
              <a:grpSpLocks/>
            </p:cNvGrpSpPr>
            <p:nvPr/>
          </p:nvGrpSpPr>
          <p:grpSpPr bwMode="auto">
            <a:xfrm>
              <a:off x="2016" y="1728"/>
              <a:ext cx="1738" cy="1650"/>
              <a:chOff x="2016" y="1728"/>
              <a:chExt cx="1738" cy="1650"/>
            </a:xfrm>
          </p:grpSpPr>
          <p:sp>
            <p:nvSpPr>
              <p:cNvPr id="14368" name="Text Box 32"/>
              <p:cNvSpPr txBox="1">
                <a:spLocks noChangeArrowheads="1"/>
              </p:cNvSpPr>
              <p:nvPr/>
            </p:nvSpPr>
            <p:spPr bwMode="auto">
              <a:xfrm>
                <a:off x="2016" y="1728"/>
                <a:ext cx="1738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buFontTx/>
                  <a:buChar char="•"/>
                </a:pPr>
                <a:r>
                  <a:rPr lang="en-US"/>
                  <a:t>Erosion at discrete points</a:t>
                </a:r>
              </a:p>
              <a:p>
                <a:pPr algn="ctr"/>
                <a:r>
                  <a:rPr lang="en-US"/>
                  <a:t>-or-</a:t>
                </a:r>
              </a:p>
            </p:txBody>
          </p:sp>
          <p:grpSp>
            <p:nvGrpSpPr>
              <p:cNvPr id="14372" name="Group 36"/>
              <p:cNvGrpSpPr>
                <a:grpSpLocks/>
              </p:cNvGrpSpPr>
              <p:nvPr/>
            </p:nvGrpSpPr>
            <p:grpSpPr bwMode="auto">
              <a:xfrm>
                <a:off x="2016" y="2160"/>
                <a:ext cx="1738" cy="1218"/>
                <a:chOff x="2016" y="2160"/>
                <a:chExt cx="1738" cy="1218"/>
              </a:xfrm>
            </p:grpSpPr>
            <p:sp>
              <p:nvSpPr>
                <p:cNvPr id="14369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2016" y="2160"/>
                  <a:ext cx="1738" cy="5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buFontTx/>
                    <a:buChar char="•"/>
                  </a:pPr>
                  <a:r>
                    <a:rPr lang="en-US">
                      <a:solidFill>
                        <a:srgbClr val="AD0B09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Spatially and Temporally Averaged Drainage Basin-Scale Erosion Rates</a:t>
                  </a:r>
                  <a:endParaRPr lang="en-US"/>
                </a:p>
              </p:txBody>
            </p:sp>
            <p:sp>
              <p:nvSpPr>
                <p:cNvPr id="1437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016" y="2858"/>
                  <a:ext cx="1738" cy="5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buFontTx/>
                    <a:buChar char="•"/>
                  </a:pPr>
                  <a:r>
                    <a:rPr lang="en-US" b="1"/>
                    <a:t>Good for comparing natural and human- induced rates</a:t>
                  </a:r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11359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eep_on_slopes_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6762" y="160277"/>
            <a:ext cx="790174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Lets transition to an utterly different environment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7201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0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AAA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0" y="106363"/>
            <a:ext cx="914400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AAA"/>
                </a:solidFill>
              </a:rPr>
              <a:t>2. </a:t>
            </a:r>
            <a:r>
              <a:rPr lang="en-US" sz="3200" b="1" dirty="0">
                <a:solidFill>
                  <a:srgbClr val="FDFAAA"/>
                </a:solidFill>
              </a:rPr>
              <a:t>Waipaoa Basin, North Island, NZ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89668" y="5474072"/>
            <a:ext cx="5006499" cy="138499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Very different from Appalachians:</a:t>
            </a:r>
          </a:p>
          <a:p>
            <a:pPr marL="342900" indent="-342900" algn="ctr">
              <a:buFontTx/>
              <a:buChar char="-"/>
            </a:pPr>
            <a:r>
              <a:rPr lang="en-US" sz="2000" dirty="0" smtClean="0"/>
              <a:t>Episodic and non-uniform erosion</a:t>
            </a:r>
          </a:p>
          <a:p>
            <a:pPr marL="342900" indent="-342900" algn="ctr">
              <a:buFontTx/>
              <a:buChar char="-"/>
            </a:pPr>
            <a:r>
              <a:rPr lang="en-US" sz="2000" dirty="0"/>
              <a:t>C</a:t>
            </a:r>
            <a:r>
              <a:rPr lang="en-US" sz="2000" dirty="0" smtClean="0"/>
              <a:t>hallenging environment for application of</a:t>
            </a:r>
          </a:p>
          <a:p>
            <a:pPr algn="ctr"/>
            <a:r>
              <a:rPr lang="en-US" sz="2000" dirty="0"/>
              <a:t>	</a:t>
            </a:r>
            <a:r>
              <a:rPr lang="en-US" sz="2000" dirty="0" smtClean="0"/>
              <a:t>cosmogenic techniques.</a:t>
            </a:r>
          </a:p>
        </p:txBody>
      </p:sp>
    </p:spTree>
    <p:extLst>
      <p:ext uri="{BB962C8B-B14F-4D97-AF65-F5344CB8AC3E}">
        <p14:creationId xmlns:p14="http://schemas.microsoft.com/office/powerpoint/2010/main" val="276534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Erosion in the Waipaoa Basin:</a:t>
            </a:r>
            <a:endParaRPr lang="en-US" sz="3200" b="1" dirty="0">
              <a:solidFill>
                <a:srgbClr val="FDFAAA"/>
              </a:solidFill>
              <a:latin typeface="Helvetica" charset="0"/>
            </a:endParaRPr>
          </a:p>
        </p:txBody>
      </p:sp>
      <p:pic>
        <p:nvPicPr>
          <p:cNvPr id="6147" name="Picture 3" descr="NZ_srtm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254317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AAA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49" name="Picture 5" descr="eastcape_dem_basin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47800"/>
            <a:ext cx="6159500" cy="52355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1981200" y="1676400"/>
            <a:ext cx="3810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2362200" y="1447800"/>
            <a:ext cx="3810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2362200" y="2133600"/>
            <a:ext cx="381000" cy="449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3732213" y="3429000"/>
            <a:ext cx="1449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latin typeface="Helvetica" charset="0"/>
              </a:rPr>
              <a:t>Waipaoa Basin</a:t>
            </a:r>
          </a:p>
        </p:txBody>
      </p:sp>
      <p:pic>
        <p:nvPicPr>
          <p:cNvPr id="6154" name="Picture 10" descr="NZhalfbred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2667000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5867400" y="1524000"/>
            <a:ext cx="2743200" cy="5105400"/>
          </a:xfrm>
          <a:prstGeom prst="rect">
            <a:avLst/>
          </a:prstGeom>
          <a:solidFill>
            <a:schemeClr val="bg1">
              <a:alpha val="22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5966600" y="1524000"/>
            <a:ext cx="2592426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Helvetica" charset="0"/>
              </a:rPr>
              <a:t>Tectonically-active -</a:t>
            </a:r>
          </a:p>
          <a:p>
            <a:pPr algn="ctr"/>
            <a:r>
              <a:rPr lang="en-US" sz="2000" b="1" dirty="0" err="1" smtClean="0">
                <a:latin typeface="Helvetica" charset="0"/>
              </a:rPr>
              <a:t>Subduction</a:t>
            </a:r>
            <a:r>
              <a:rPr lang="en-US" sz="2000" b="1" dirty="0" smtClean="0">
                <a:latin typeface="Helvetica" charset="0"/>
              </a:rPr>
              <a:t> </a:t>
            </a:r>
            <a:r>
              <a:rPr lang="en-US" sz="2000" b="1" dirty="0">
                <a:latin typeface="Helvetica" charset="0"/>
              </a:rPr>
              <a:t>Margin:</a:t>
            </a:r>
          </a:p>
          <a:p>
            <a:pPr algn="ctr"/>
            <a:r>
              <a:rPr lang="en-US" sz="1800" dirty="0">
                <a:latin typeface="Helvetica" charset="0"/>
              </a:rPr>
              <a:t>1-10 mm/</a:t>
            </a:r>
            <a:r>
              <a:rPr lang="en-US" sz="1800" dirty="0" err="1">
                <a:latin typeface="Helvetica" charset="0"/>
              </a:rPr>
              <a:t>yr</a:t>
            </a:r>
            <a:endParaRPr lang="en-US" sz="2000" b="1" dirty="0">
              <a:latin typeface="Helvetica" charset="0"/>
            </a:endParaRP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5877628" y="2286000"/>
            <a:ext cx="2735444" cy="422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en-US" sz="2000" b="1" dirty="0">
              <a:latin typeface="Helvetica" charset="0"/>
            </a:endParaRPr>
          </a:p>
          <a:p>
            <a:pPr algn="ctr"/>
            <a:r>
              <a:rPr lang="en-US" sz="1600" b="1" u="sng" dirty="0">
                <a:latin typeface="Helvetica" charset="0"/>
              </a:rPr>
              <a:t>Area:</a:t>
            </a:r>
            <a:endParaRPr lang="en-US" sz="1600" b="1" dirty="0">
              <a:latin typeface="Helvetica" charset="0"/>
            </a:endParaRPr>
          </a:p>
          <a:p>
            <a:pPr algn="ctr"/>
            <a:r>
              <a:rPr lang="en-US" sz="1600" b="1" dirty="0">
                <a:latin typeface="Helvetica" charset="0"/>
              </a:rPr>
              <a:t>2200 km</a:t>
            </a:r>
            <a:r>
              <a:rPr lang="en-US" sz="1600" b="1" baseline="30000" dirty="0">
                <a:latin typeface="Helvetica" charset="0"/>
              </a:rPr>
              <a:t>2</a:t>
            </a:r>
          </a:p>
          <a:p>
            <a:pPr algn="ctr"/>
            <a:endParaRPr lang="en-US" sz="1600" b="1" baseline="30000" dirty="0">
              <a:latin typeface="Helvetica" charset="0"/>
            </a:endParaRPr>
          </a:p>
          <a:p>
            <a:pPr algn="ctr"/>
            <a:r>
              <a:rPr lang="en-US" sz="1600" b="1" u="sng" dirty="0">
                <a:latin typeface="Helvetica" charset="0"/>
              </a:rPr>
              <a:t>Sediment yield:</a:t>
            </a:r>
            <a:endParaRPr lang="en-US" sz="1600" b="1" dirty="0">
              <a:latin typeface="Helvetica" charset="0"/>
            </a:endParaRPr>
          </a:p>
          <a:p>
            <a:pPr algn="ctr"/>
            <a:r>
              <a:rPr lang="en-US" sz="1600" b="1" dirty="0">
                <a:latin typeface="Helvetica" charset="0"/>
              </a:rPr>
              <a:t>~15 Million tons per year</a:t>
            </a:r>
          </a:p>
          <a:p>
            <a:pPr algn="ctr"/>
            <a:endParaRPr lang="en-US" sz="1600" b="1" dirty="0">
              <a:latin typeface="Helvetica" charset="0"/>
            </a:endParaRPr>
          </a:p>
          <a:p>
            <a:pPr algn="ctr"/>
            <a:r>
              <a:rPr lang="en-US" sz="1600" b="1" u="sng" dirty="0" smtClean="0">
                <a:latin typeface="Helvetica" charset="0"/>
              </a:rPr>
              <a:t>Inferred short</a:t>
            </a:r>
            <a:r>
              <a:rPr lang="en-US" sz="1600" b="1" u="sng" dirty="0">
                <a:latin typeface="Helvetica" charset="0"/>
              </a:rPr>
              <a:t>-term rate:</a:t>
            </a:r>
            <a:r>
              <a:rPr lang="en-US" sz="1600" b="1" dirty="0">
                <a:latin typeface="Helvetica" charset="0"/>
              </a:rPr>
              <a:t/>
            </a:r>
            <a:br>
              <a:rPr lang="en-US" sz="1600" b="1" dirty="0">
                <a:latin typeface="Helvetica" charset="0"/>
              </a:rPr>
            </a:br>
            <a:r>
              <a:rPr lang="en-US" b="1" dirty="0">
                <a:solidFill>
                  <a:srgbClr val="FD17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3 </a:t>
            </a:r>
            <a:r>
              <a:rPr lang="en-US" b="1" dirty="0" smtClean="0">
                <a:solidFill>
                  <a:srgbClr val="FD17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km/My</a:t>
            </a:r>
          </a:p>
          <a:p>
            <a:pPr algn="ctr"/>
            <a:endParaRPr lang="en-US" b="1" dirty="0">
              <a:solidFill>
                <a:srgbClr val="FD171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 algn="ctr"/>
            <a:r>
              <a:rPr lang="en-US" sz="2000" b="1" dirty="0">
                <a:latin typeface="Helvetica" charset="0"/>
              </a:rPr>
              <a:t>One of the fastest on </a:t>
            </a:r>
            <a:br>
              <a:rPr lang="en-US" sz="2000" b="1" dirty="0">
                <a:latin typeface="Helvetica" charset="0"/>
              </a:rPr>
            </a:br>
            <a:r>
              <a:rPr lang="en-US" sz="2000" b="1" dirty="0">
                <a:latin typeface="Helvetica" charset="0"/>
              </a:rPr>
              <a:t>earth</a:t>
            </a:r>
            <a:endParaRPr lang="en-US" b="1" dirty="0">
              <a:solidFill>
                <a:srgbClr val="FD171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 algn="ctr"/>
            <a:endParaRPr lang="en-US" b="1" dirty="0">
              <a:solidFill>
                <a:srgbClr val="FD171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 algn="ctr"/>
            <a:r>
              <a:rPr lang="en-US" sz="1600" b="1" dirty="0">
                <a:latin typeface="Helvetica" charset="0"/>
              </a:rPr>
              <a:t>Appalachian </a:t>
            </a:r>
            <a:r>
              <a:rPr lang="en-US" sz="1600" b="1" dirty="0" err="1">
                <a:latin typeface="Helvetica" charset="0"/>
              </a:rPr>
              <a:t>Mtns</a:t>
            </a:r>
            <a:r>
              <a:rPr lang="en-US" sz="1600" b="1" dirty="0">
                <a:latin typeface="Helvetica" charset="0"/>
              </a:rPr>
              <a:t>:</a:t>
            </a:r>
          </a:p>
          <a:p>
            <a:pPr algn="ctr"/>
            <a:r>
              <a:rPr lang="en-US" sz="1600" dirty="0" smtClean="0">
                <a:latin typeface="Helvetica" charset="0"/>
              </a:rPr>
              <a:t>20 </a:t>
            </a:r>
            <a:r>
              <a:rPr lang="en-US" sz="1600" dirty="0">
                <a:latin typeface="Helvetica" charset="0"/>
              </a:rPr>
              <a:t>m</a:t>
            </a:r>
            <a:r>
              <a:rPr lang="en-US" sz="1600" dirty="0" smtClean="0">
                <a:latin typeface="Helvetica" charset="0"/>
              </a:rPr>
              <a:t>/</a:t>
            </a:r>
            <a:r>
              <a:rPr lang="en-US" sz="1600" dirty="0">
                <a:latin typeface="Helvetica" charset="0"/>
              </a:rPr>
              <a:t>M</a:t>
            </a:r>
            <a:r>
              <a:rPr lang="en-US" sz="1600" dirty="0" smtClean="0">
                <a:latin typeface="Helvetica" charset="0"/>
              </a:rPr>
              <a:t>y</a:t>
            </a:r>
            <a:endParaRPr lang="en-US" sz="1600" dirty="0">
              <a:latin typeface="Helvetica" charset="0"/>
            </a:endParaRPr>
          </a:p>
          <a:p>
            <a:pPr algn="ctr"/>
            <a:r>
              <a:rPr lang="en-US" sz="1600" dirty="0">
                <a:latin typeface="Helvetica" charset="0"/>
              </a:rPr>
              <a:t>More than 100 times faster</a:t>
            </a:r>
            <a:endParaRPr lang="en-US" sz="2000" b="1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238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6146800" y="1498600"/>
            <a:ext cx="838200" cy="3302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FDF8C1"/>
                </a:solidFill>
                <a:latin typeface="Helvetica" charset="0"/>
              </a:rPr>
              <a:t>Erosion in the Waipaoa Basin: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8C1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52400" y="1127125"/>
            <a:ext cx="7515225" cy="2530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Wingdings" charset="0"/>
              <a:buChar char="Ø"/>
            </a:pPr>
            <a:r>
              <a:rPr lang="en-US" sz="2000" dirty="0">
                <a:solidFill>
                  <a:srgbClr val="FDF8C1"/>
                </a:solidFill>
                <a:latin typeface="Helvetica" charset="0"/>
              </a:rPr>
              <a:t>Waipaoa Basin displays some of the most </a:t>
            </a:r>
            <a:br>
              <a:rPr lang="en-US" sz="2000" dirty="0">
                <a:solidFill>
                  <a:srgbClr val="FDF8C1"/>
                </a:solidFill>
                <a:latin typeface="Helvetica" charset="0"/>
              </a:rPr>
            </a:br>
            <a:r>
              <a:rPr lang="en-US" sz="2000" dirty="0">
                <a:solidFill>
                  <a:srgbClr val="FDF8C1"/>
                </a:solidFill>
                <a:latin typeface="Helvetica" charset="0"/>
              </a:rPr>
              <a:t>   dramatic erosional features found anywhere in the world</a:t>
            </a:r>
          </a:p>
          <a:p>
            <a:pPr>
              <a:buFont typeface="Wingdings" charset="0"/>
              <a:buChar char="Ø"/>
            </a:pPr>
            <a:endParaRPr lang="en-US" sz="2000" dirty="0">
              <a:solidFill>
                <a:srgbClr val="FDF8C1"/>
              </a:solidFill>
              <a:latin typeface="Helvetica" charset="0"/>
            </a:endParaRPr>
          </a:p>
          <a:p>
            <a:pPr>
              <a:buFont typeface="Wingdings" charset="0"/>
              <a:buChar char="Ø"/>
            </a:pPr>
            <a:r>
              <a:rPr lang="en-US" sz="2000" dirty="0">
                <a:solidFill>
                  <a:srgbClr val="FDF8C1"/>
                </a:solidFill>
                <a:latin typeface="Helvetica" charset="0"/>
              </a:rPr>
              <a:t>Has attracted researchers from around the globe over the past</a:t>
            </a:r>
            <a:br>
              <a:rPr lang="en-US" sz="2000" dirty="0">
                <a:solidFill>
                  <a:srgbClr val="FDF8C1"/>
                </a:solidFill>
                <a:latin typeface="Helvetica" charset="0"/>
              </a:rPr>
            </a:br>
            <a:r>
              <a:rPr lang="en-US" sz="2000" dirty="0">
                <a:solidFill>
                  <a:srgbClr val="FDF8C1"/>
                </a:solidFill>
                <a:latin typeface="Helvetica" charset="0"/>
              </a:rPr>
              <a:t>  several decades</a:t>
            </a:r>
          </a:p>
          <a:p>
            <a:pPr>
              <a:buFont typeface="Wingdings" charset="0"/>
              <a:buChar char="Ø"/>
            </a:pPr>
            <a:endParaRPr lang="en-US" sz="2000" dirty="0">
              <a:solidFill>
                <a:srgbClr val="FDF8C1"/>
              </a:solidFill>
              <a:latin typeface="Helvetica" charset="0"/>
            </a:endParaRPr>
          </a:p>
          <a:p>
            <a:pPr>
              <a:buFont typeface="Wingdings" charset="0"/>
              <a:buChar char="Ø"/>
            </a:pPr>
            <a:r>
              <a:rPr lang="en-US" sz="2000" dirty="0">
                <a:solidFill>
                  <a:srgbClr val="FDF8C1"/>
                </a:solidFill>
                <a:latin typeface="Helvetica" charset="0"/>
              </a:rPr>
              <a:t>Complex story of natural </a:t>
            </a:r>
            <a:r>
              <a:rPr lang="en-US" sz="2000" dirty="0" err="1">
                <a:solidFill>
                  <a:srgbClr val="FDF8C1"/>
                </a:solidFill>
                <a:latin typeface="Helvetica" charset="0"/>
              </a:rPr>
              <a:t>erodibility</a:t>
            </a:r>
            <a:r>
              <a:rPr lang="en-US" sz="2000" dirty="0">
                <a:solidFill>
                  <a:srgbClr val="FDF8C1"/>
                </a:solidFill>
                <a:latin typeface="Helvetica" charset="0"/>
              </a:rPr>
              <a:t>, extensive </a:t>
            </a:r>
            <a:r>
              <a:rPr lang="en-US" sz="2000" dirty="0" err="1">
                <a:solidFill>
                  <a:srgbClr val="FDF8C1"/>
                </a:solidFill>
                <a:latin typeface="Helvetica" charset="0"/>
              </a:rPr>
              <a:t>landclearance</a:t>
            </a:r>
            <a:r>
              <a:rPr lang="en-US" sz="2000" dirty="0">
                <a:solidFill>
                  <a:srgbClr val="FDF8C1"/>
                </a:solidFill>
                <a:latin typeface="Helvetica" charset="0"/>
              </a:rPr>
              <a:t> for</a:t>
            </a:r>
            <a:br>
              <a:rPr lang="en-US" sz="2000" dirty="0">
                <a:solidFill>
                  <a:srgbClr val="FDF8C1"/>
                </a:solidFill>
                <a:latin typeface="Helvetica" charset="0"/>
              </a:rPr>
            </a:br>
            <a:r>
              <a:rPr lang="en-US" sz="2000" dirty="0">
                <a:solidFill>
                  <a:srgbClr val="FDF8C1"/>
                </a:solidFill>
                <a:latin typeface="Helvetica" charset="0"/>
              </a:rPr>
              <a:t>  agriculture, and subsequent reforestation efforts.</a:t>
            </a:r>
          </a:p>
        </p:txBody>
      </p:sp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381000" y="3565525"/>
            <a:ext cx="8153400" cy="3292475"/>
            <a:chOff x="240" y="2246"/>
            <a:chExt cx="5136" cy="2074"/>
          </a:xfrm>
        </p:grpSpPr>
        <p:sp>
          <p:nvSpPr>
            <p:cNvPr id="8200" name="Rectangle 8"/>
            <p:cNvSpPr>
              <a:spLocks noChangeArrowheads="1"/>
            </p:cNvSpPr>
            <p:nvPr/>
          </p:nvSpPr>
          <p:spPr bwMode="auto">
            <a:xfrm>
              <a:off x="240" y="2256"/>
              <a:ext cx="5136" cy="20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1" name="Rectangle 9"/>
            <p:cNvSpPr>
              <a:spLocks noChangeArrowheads="1"/>
            </p:cNvSpPr>
            <p:nvPr/>
          </p:nvSpPr>
          <p:spPr bwMode="auto">
            <a:xfrm>
              <a:off x="1872" y="2544"/>
              <a:ext cx="1776" cy="16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202" name="Picture 10" descr="NZ_earthquake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544"/>
              <a:ext cx="1536" cy="169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3" name="Picture 11" descr="nztect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544"/>
              <a:ext cx="1438" cy="168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4" name="Text Box 12"/>
            <p:cNvSpPr txBox="1">
              <a:spLocks noChangeArrowheads="1"/>
            </p:cNvSpPr>
            <p:nvPr/>
          </p:nvSpPr>
          <p:spPr bwMode="auto">
            <a:xfrm>
              <a:off x="4469" y="3773"/>
              <a:ext cx="73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latin typeface="Helvetica" charset="0"/>
                </a:rPr>
                <a:t>Earthquake, </a:t>
              </a:r>
            </a:p>
            <a:p>
              <a:r>
                <a:rPr lang="en-US" sz="1000">
                  <a:latin typeface="Helvetica" charset="0"/>
                </a:rPr>
                <a:t>March 31st, 2007</a:t>
              </a:r>
            </a:p>
          </p:txBody>
        </p:sp>
        <p:pic>
          <p:nvPicPr>
            <p:cNvPr id="8205" name="Picture 13" descr="accretionary_wedge_revers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2894"/>
              <a:ext cx="1680" cy="1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6" name="Oval 14"/>
            <p:cNvSpPr>
              <a:spLocks noChangeArrowheads="1"/>
            </p:cNvSpPr>
            <p:nvPr/>
          </p:nvSpPr>
          <p:spPr bwMode="auto">
            <a:xfrm>
              <a:off x="2304" y="2976"/>
              <a:ext cx="480" cy="360"/>
            </a:xfrm>
            <a:prstGeom prst="ellipse">
              <a:avLst/>
            </a:prstGeom>
            <a:noFill/>
            <a:ln w="38100">
              <a:solidFill>
                <a:srgbClr val="FD171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7" name="Text Box 15"/>
            <p:cNvSpPr txBox="1">
              <a:spLocks noChangeArrowheads="1"/>
            </p:cNvSpPr>
            <p:nvPr/>
          </p:nvSpPr>
          <p:spPr bwMode="auto">
            <a:xfrm>
              <a:off x="1680" y="2246"/>
              <a:ext cx="22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Helvetica" charset="0"/>
                </a:rPr>
                <a:t>Natural Causes for Erosion:</a:t>
              </a:r>
            </a:p>
          </p:txBody>
        </p:sp>
        <p:sp>
          <p:nvSpPr>
            <p:cNvPr id="8208" name="Text Box 16"/>
            <p:cNvSpPr txBox="1">
              <a:spLocks noChangeArrowheads="1"/>
            </p:cNvSpPr>
            <p:nvPr/>
          </p:nvSpPr>
          <p:spPr bwMode="auto">
            <a:xfrm>
              <a:off x="336" y="2544"/>
              <a:ext cx="1275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Helvetica" charset="0"/>
                </a:rPr>
                <a:t>Active Subduction </a:t>
              </a:r>
              <a:br>
                <a:rPr lang="en-US" sz="1600" b="1">
                  <a:latin typeface="Helvetica" charset="0"/>
                </a:rPr>
              </a:br>
              <a:r>
                <a:rPr lang="en-US" sz="1600" b="1">
                  <a:latin typeface="Helvetica" charset="0"/>
                </a:rPr>
                <a:t>Margin</a:t>
              </a:r>
              <a:endParaRPr lang="en-US" sz="2000" b="1">
                <a:latin typeface="Helvetica" charset="0"/>
              </a:endParaRPr>
            </a:p>
          </p:txBody>
        </p:sp>
        <p:sp>
          <p:nvSpPr>
            <p:cNvPr id="8209" name="Text Box 17"/>
            <p:cNvSpPr txBox="1">
              <a:spLocks noChangeArrowheads="1"/>
            </p:cNvSpPr>
            <p:nvPr/>
          </p:nvSpPr>
          <p:spPr bwMode="auto">
            <a:xfrm>
              <a:off x="1964" y="2572"/>
              <a:ext cx="15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Helvetica" charset="0"/>
                </a:rPr>
                <a:t>Physical Rock Strength:</a:t>
              </a:r>
              <a:endParaRPr lang="en-US" sz="2000" b="1">
                <a:latin typeface="Helvetica" charset="0"/>
              </a:endParaRPr>
            </a:p>
          </p:txBody>
        </p:sp>
        <p:sp>
          <p:nvSpPr>
            <p:cNvPr id="8210" name="Text Box 18"/>
            <p:cNvSpPr txBox="1">
              <a:spLocks noChangeArrowheads="1"/>
            </p:cNvSpPr>
            <p:nvPr/>
          </p:nvSpPr>
          <p:spPr bwMode="auto">
            <a:xfrm>
              <a:off x="3744" y="2544"/>
              <a:ext cx="1489" cy="366"/>
            </a:xfrm>
            <a:prstGeom prst="rect">
              <a:avLst/>
            </a:prstGeom>
            <a:solidFill>
              <a:schemeClr val="bg1">
                <a:alpha val="490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Helvetica" charset="0"/>
                </a:rPr>
                <a:t>Frequent Volcanic and</a:t>
              </a:r>
              <a:br>
                <a:rPr lang="en-US" sz="1600" b="1">
                  <a:latin typeface="Helvetica" charset="0"/>
                </a:rPr>
              </a:br>
              <a:r>
                <a:rPr lang="en-US" sz="1600" b="1">
                  <a:latin typeface="Helvetica" charset="0"/>
                </a:rPr>
                <a:t>earthquake activity</a:t>
              </a:r>
              <a:endParaRPr lang="en-US" sz="2000" b="1">
                <a:latin typeface="Helvetica" charset="0"/>
              </a:endParaRPr>
            </a:p>
          </p:txBody>
        </p:sp>
      </p:grpSp>
      <p:grpSp>
        <p:nvGrpSpPr>
          <p:cNvPr id="8211" name="Group 19"/>
          <p:cNvGrpSpPr>
            <a:grpSpLocks/>
          </p:cNvGrpSpPr>
          <p:nvPr/>
        </p:nvGrpSpPr>
        <p:grpSpPr bwMode="auto">
          <a:xfrm>
            <a:off x="2971800" y="4038600"/>
            <a:ext cx="5410200" cy="2667000"/>
            <a:chOff x="1872" y="2544"/>
            <a:chExt cx="3408" cy="1680"/>
          </a:xfrm>
        </p:grpSpPr>
        <p:sp>
          <p:nvSpPr>
            <p:cNvPr id="8212" name="Rectangle 20"/>
            <p:cNvSpPr>
              <a:spLocks noChangeArrowheads="1"/>
            </p:cNvSpPr>
            <p:nvPr/>
          </p:nvSpPr>
          <p:spPr bwMode="auto">
            <a:xfrm>
              <a:off x="1872" y="2544"/>
              <a:ext cx="3408" cy="16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3" name="Text Box 21"/>
            <p:cNvSpPr txBox="1">
              <a:spLocks noChangeArrowheads="1"/>
            </p:cNvSpPr>
            <p:nvPr/>
          </p:nvSpPr>
          <p:spPr bwMode="auto">
            <a:xfrm>
              <a:off x="2016" y="2784"/>
              <a:ext cx="3203" cy="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Helvetica" charset="0"/>
                </a:rPr>
                <a:t>Temperate Maritime Climate:</a:t>
              </a:r>
            </a:p>
            <a:p>
              <a:r>
                <a:rPr lang="en-US" sz="1600">
                  <a:latin typeface="Helvetica" charset="0"/>
                </a:rPr>
                <a:t>-highly seasonal precipitation (1.3 to 2.5 m/yr)</a:t>
              </a:r>
            </a:p>
            <a:p>
              <a:r>
                <a:rPr lang="en-US" sz="1600">
                  <a:latin typeface="Helvetica" charset="0"/>
                </a:rPr>
                <a:t>-periodic cyclonic activity (ENSO related)</a:t>
              </a:r>
            </a:p>
            <a:p>
              <a:r>
                <a:rPr lang="en-US" sz="1600">
                  <a:latin typeface="Helvetica" charset="0"/>
                </a:rPr>
                <a:t>-frequent intense rainfall events</a:t>
              </a:r>
              <a:br>
                <a:rPr lang="en-US" sz="1600">
                  <a:latin typeface="Helvetica" charset="0"/>
                </a:rPr>
              </a:br>
              <a:r>
                <a:rPr lang="en-US" sz="1600">
                  <a:latin typeface="Helvetica" charset="0"/>
                </a:rPr>
                <a:t>	(29% chance every year, 99% every ten)</a:t>
              </a:r>
            </a:p>
            <a:p>
              <a:r>
                <a:rPr lang="en-US" sz="1600">
                  <a:latin typeface="Helvetica" charset="0"/>
                </a:rPr>
                <a:t>-hydrologically triggered mass movements (landslides)</a:t>
              </a:r>
              <a:endParaRPr lang="en-US" sz="1800" b="1">
                <a:latin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0543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026"/>
          <p:cNvSpPr txBox="1">
            <a:spLocks noChangeArrowheads="1"/>
          </p:cNvSpPr>
          <p:nvPr/>
        </p:nvSpPr>
        <p:spPr bwMode="auto">
          <a:xfrm>
            <a:off x="0" y="1676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No More Trees!</a:t>
            </a:r>
            <a:endParaRPr lang="en-US" b="1">
              <a:solidFill>
                <a:srgbClr val="FDF8C1"/>
              </a:solidFill>
              <a:latin typeface="Helvetica" charset="0"/>
            </a:endParaRPr>
          </a:p>
        </p:txBody>
      </p:sp>
      <p:sp>
        <p:nvSpPr>
          <p:cNvPr id="32771" name="Rectangle 1027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Text Box 1028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DF8C1"/>
                </a:solidFill>
                <a:latin typeface="Helvetica" charset="0"/>
              </a:rPr>
              <a:t>Region Primed For Erosion:</a:t>
            </a:r>
          </a:p>
        </p:txBody>
      </p:sp>
      <p:sp>
        <p:nvSpPr>
          <p:cNvPr id="32773" name="Line 1029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8C1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2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-76200" y="0"/>
            <a:ext cx="845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Deforestation = massive erosion in the Waipaoa</a:t>
            </a:r>
            <a:endParaRPr lang="en-US" sz="2800" b="1">
              <a:latin typeface="Helvetica" charset="0"/>
            </a:endParaRPr>
          </a:p>
        </p:txBody>
      </p:sp>
      <p:pic>
        <p:nvPicPr>
          <p:cNvPr id="12291" name="Picture 3" descr="shee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495675"/>
            <a:ext cx="448310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52400" y="481013"/>
            <a:ext cx="654538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800" dirty="0">
                <a:latin typeface="Helvetica" charset="0"/>
              </a:rPr>
              <a:t> </a:t>
            </a:r>
            <a:r>
              <a:rPr lang="en-US" sz="1800" dirty="0" err="1">
                <a:latin typeface="Helvetica" charset="0"/>
              </a:rPr>
              <a:t>Mauri</a:t>
            </a:r>
            <a:r>
              <a:rPr lang="en-US" sz="1800" dirty="0">
                <a:latin typeface="Helvetica" charset="0"/>
              </a:rPr>
              <a:t> settlement ~700 </a:t>
            </a:r>
            <a:r>
              <a:rPr lang="en-US" sz="1800" dirty="0" err="1">
                <a:latin typeface="Helvetica" charset="0"/>
              </a:rPr>
              <a:t>yr</a:t>
            </a:r>
            <a:r>
              <a:rPr lang="en-US" sz="1800" dirty="0">
                <a:latin typeface="Helvetica" charset="0"/>
              </a:rPr>
              <a:t> BP.</a:t>
            </a:r>
          </a:p>
          <a:p>
            <a:pPr>
              <a:buFontTx/>
              <a:buChar char="•"/>
            </a:pPr>
            <a:r>
              <a:rPr lang="en-US" sz="1800" dirty="0">
                <a:latin typeface="Helvetica" charset="0"/>
              </a:rPr>
              <a:t> Commenced in early 1800</a:t>
            </a:r>
            <a:r>
              <a:rPr lang="ja-JP" altLang="en-US" sz="1800" dirty="0">
                <a:latin typeface="Helvetica" charset="0"/>
              </a:rPr>
              <a:t>’</a:t>
            </a:r>
            <a:r>
              <a:rPr lang="en-US" sz="1800" dirty="0">
                <a:latin typeface="Helvetica" charset="0"/>
              </a:rPr>
              <a:t>s with European settlement of NZ</a:t>
            </a:r>
          </a:p>
          <a:p>
            <a:pPr>
              <a:buFontTx/>
              <a:buChar char="•"/>
            </a:pPr>
            <a:r>
              <a:rPr lang="en-US" sz="1800" dirty="0">
                <a:latin typeface="Helvetica" charset="0"/>
              </a:rPr>
              <a:t> By 1880, downstream portions of basin cleared</a:t>
            </a:r>
          </a:p>
          <a:p>
            <a:pPr>
              <a:buFontTx/>
              <a:buChar char="•"/>
            </a:pPr>
            <a:r>
              <a:rPr lang="en-US" sz="1800" dirty="0">
                <a:latin typeface="Helvetica" charset="0"/>
              </a:rPr>
              <a:t> By 1920, upstream portions cleared</a:t>
            </a:r>
          </a:p>
          <a:p>
            <a:pPr>
              <a:buFontTx/>
              <a:buChar char="•"/>
            </a:pPr>
            <a:r>
              <a:rPr lang="en-US" sz="1800" dirty="0">
                <a:latin typeface="Helvetica" charset="0"/>
              </a:rPr>
              <a:t> Today, only 3% of basin</a:t>
            </a:r>
            <a:br>
              <a:rPr lang="en-US" sz="1800" dirty="0">
                <a:latin typeface="Helvetica" charset="0"/>
              </a:rPr>
            </a:br>
            <a:r>
              <a:rPr lang="en-US" sz="1800" dirty="0">
                <a:latin typeface="Helvetica" charset="0"/>
              </a:rPr>
              <a:t>   remains </a:t>
            </a:r>
            <a:r>
              <a:rPr lang="en-US" sz="1800" dirty="0" smtClean="0">
                <a:latin typeface="Helvetica" charset="0"/>
              </a:rPr>
              <a:t>covered in</a:t>
            </a:r>
          </a:p>
          <a:p>
            <a:r>
              <a:rPr lang="en-US" dirty="0">
                <a:latin typeface="Helvetica" charset="0"/>
              </a:rPr>
              <a:t> </a:t>
            </a:r>
            <a:r>
              <a:rPr lang="en-US" dirty="0" smtClean="0">
                <a:latin typeface="Helvetica" charset="0"/>
              </a:rPr>
              <a:t>  </a:t>
            </a:r>
            <a:r>
              <a:rPr lang="en-US" sz="1800" dirty="0" smtClean="0">
                <a:latin typeface="Helvetica" charset="0"/>
              </a:rPr>
              <a:t>native </a:t>
            </a:r>
            <a:r>
              <a:rPr lang="en-US" sz="1800" dirty="0">
                <a:latin typeface="Helvetica" charset="0"/>
              </a:rPr>
              <a:t>vegetation</a:t>
            </a:r>
          </a:p>
        </p:txBody>
      </p:sp>
    </p:spTree>
    <p:extLst>
      <p:ext uri="{BB962C8B-B14F-4D97-AF65-F5344CB8AC3E}">
        <p14:creationId xmlns:p14="http://schemas.microsoft.com/office/powerpoint/2010/main" val="99692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asemap_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484688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Oval 3"/>
          <p:cNvSpPr>
            <a:spLocks noChangeArrowheads="1"/>
          </p:cNvSpPr>
          <p:nvPr/>
        </p:nvSpPr>
        <p:spPr bwMode="auto">
          <a:xfrm>
            <a:off x="1524000" y="914400"/>
            <a:ext cx="1752600" cy="1981200"/>
          </a:xfrm>
          <a:prstGeom prst="ellipse">
            <a:avLst/>
          </a:prstGeom>
          <a:solidFill>
            <a:srgbClr val="FD1719">
              <a:alpha val="48000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Oval 4"/>
          <p:cNvSpPr>
            <a:spLocks noChangeArrowheads="1"/>
          </p:cNvSpPr>
          <p:nvPr/>
        </p:nvSpPr>
        <p:spPr bwMode="auto">
          <a:xfrm>
            <a:off x="304800" y="2667000"/>
            <a:ext cx="1752600" cy="1981200"/>
          </a:xfrm>
          <a:prstGeom prst="ellipse">
            <a:avLst/>
          </a:prstGeom>
          <a:solidFill>
            <a:srgbClr val="FDFD33">
              <a:alpha val="48000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Oval 5"/>
          <p:cNvSpPr>
            <a:spLocks noChangeArrowheads="1"/>
          </p:cNvSpPr>
          <p:nvPr/>
        </p:nvSpPr>
        <p:spPr bwMode="auto">
          <a:xfrm rot="-911364">
            <a:off x="2320925" y="2900363"/>
            <a:ext cx="914400" cy="2514600"/>
          </a:xfrm>
          <a:prstGeom prst="ellipse">
            <a:avLst/>
          </a:prstGeom>
          <a:solidFill>
            <a:schemeClr val="accent2">
              <a:alpha val="48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1600200" y="5715000"/>
            <a:ext cx="914400" cy="914400"/>
          </a:xfrm>
          <a:prstGeom prst="ellipse">
            <a:avLst/>
          </a:prstGeom>
          <a:solidFill>
            <a:srgbClr val="0EA316">
              <a:alpha val="75000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5334000" y="1235075"/>
            <a:ext cx="3502025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DF8C1"/>
                </a:solidFill>
                <a:latin typeface="Helvetica" charset="0"/>
              </a:rPr>
              <a:t>Severe Gullying:</a:t>
            </a:r>
            <a:br>
              <a:rPr lang="en-US" sz="2000" b="1">
                <a:solidFill>
                  <a:srgbClr val="FDF8C1"/>
                </a:solidFill>
                <a:latin typeface="Helvetica" charset="0"/>
              </a:rPr>
            </a:br>
            <a:r>
              <a:rPr lang="en-US" sz="2000">
                <a:solidFill>
                  <a:srgbClr val="FDF8C1"/>
                </a:solidFill>
                <a:latin typeface="Helvetica" charset="0"/>
              </a:rPr>
              <a:t>weak rocks, faulted, fractured</a:t>
            </a:r>
            <a:endParaRPr lang="en-US" sz="2000" b="1">
              <a:solidFill>
                <a:srgbClr val="FDF8C1"/>
              </a:solidFill>
              <a:latin typeface="Helvetica" charset="0"/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5334000" y="3048000"/>
            <a:ext cx="320357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DF8C1"/>
                </a:solidFill>
                <a:latin typeface="Helvetica" charset="0"/>
              </a:rPr>
              <a:t>Widespread Landsliding: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5289550" y="4267200"/>
            <a:ext cx="2836863" cy="1006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DF8C1"/>
                </a:solidFill>
                <a:latin typeface="Helvetica" charset="0"/>
              </a:rPr>
              <a:t>Channel Aggradation:</a:t>
            </a:r>
            <a:br>
              <a:rPr lang="en-US" sz="2000" b="1">
                <a:solidFill>
                  <a:srgbClr val="FDF8C1"/>
                </a:solidFill>
                <a:latin typeface="Helvetica" charset="0"/>
              </a:rPr>
            </a:br>
            <a:r>
              <a:rPr lang="en-US" sz="2000">
                <a:solidFill>
                  <a:srgbClr val="FDF8C1"/>
                </a:solidFill>
                <a:latin typeface="Helvetica" charset="0"/>
              </a:rPr>
              <a:t>deposition of upstream </a:t>
            </a:r>
            <a:br>
              <a:rPr lang="en-US" sz="2000">
                <a:solidFill>
                  <a:srgbClr val="FDF8C1"/>
                </a:solidFill>
                <a:latin typeface="Helvetica" charset="0"/>
              </a:rPr>
            </a:br>
            <a:r>
              <a:rPr lang="en-US" sz="2000">
                <a:solidFill>
                  <a:srgbClr val="FDF8C1"/>
                </a:solidFill>
                <a:latin typeface="Helvetica" charset="0"/>
              </a:rPr>
              <a:t>sediment</a:t>
            </a:r>
            <a:endParaRPr lang="en-US" sz="2000" b="1">
              <a:solidFill>
                <a:srgbClr val="FDF8C1"/>
              </a:solidFill>
              <a:latin typeface="Helvetica" charset="0"/>
            </a:endParaRP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5334000" y="5867400"/>
            <a:ext cx="2936875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DF8C1"/>
                </a:solidFill>
                <a:latin typeface="Helvetica" charset="0"/>
              </a:rPr>
              <a:t>Only remaining Native </a:t>
            </a:r>
            <a:br>
              <a:rPr lang="en-US" sz="2000" b="1">
                <a:solidFill>
                  <a:srgbClr val="FDF8C1"/>
                </a:solidFill>
                <a:latin typeface="Helvetica" charset="0"/>
              </a:rPr>
            </a:br>
            <a:r>
              <a:rPr lang="en-US" sz="2000" b="1">
                <a:solidFill>
                  <a:srgbClr val="FDF8C1"/>
                </a:solidFill>
                <a:latin typeface="Helvetica" charset="0"/>
              </a:rPr>
              <a:t>Vegetation</a:t>
            </a:r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flipH="1">
            <a:off x="2819400" y="1447800"/>
            <a:ext cx="2438400" cy="60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 flipH="1">
            <a:off x="1600200" y="3276600"/>
            <a:ext cx="36576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 flipH="1" flipV="1">
            <a:off x="2971800" y="4267200"/>
            <a:ext cx="2362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 flipH="1" flipV="1">
            <a:off x="2209800" y="6172200"/>
            <a:ext cx="297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0" y="106363"/>
            <a:ext cx="914400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DF8C1"/>
                </a:solidFill>
                <a:latin typeface="Helvetica" charset="0"/>
              </a:rPr>
              <a:t>Variable </a:t>
            </a:r>
            <a:r>
              <a:rPr lang="en-US" sz="3200" b="1" dirty="0" smtClean="0">
                <a:solidFill>
                  <a:srgbClr val="FDF8C1"/>
                </a:solidFill>
                <a:latin typeface="Helvetica" charset="0"/>
              </a:rPr>
              <a:t>response </a:t>
            </a:r>
            <a:r>
              <a:rPr lang="en-US" sz="3200" b="1" dirty="0">
                <a:solidFill>
                  <a:srgbClr val="FDF8C1"/>
                </a:solidFill>
                <a:latin typeface="Helvetica" charset="0"/>
              </a:rPr>
              <a:t>to </a:t>
            </a:r>
            <a:r>
              <a:rPr lang="en-US" sz="3200" b="1" dirty="0" smtClean="0">
                <a:solidFill>
                  <a:srgbClr val="FDF8C1"/>
                </a:solidFill>
                <a:latin typeface="Helvetica" charset="0"/>
              </a:rPr>
              <a:t>land</a:t>
            </a:r>
            <a:r>
              <a:rPr lang="en-US" sz="3200" b="1" dirty="0">
                <a:solidFill>
                  <a:srgbClr val="FDF8C1"/>
                </a:solidFill>
                <a:latin typeface="Helvetica" charset="0"/>
              </a:rPr>
              <a:t> </a:t>
            </a:r>
            <a:r>
              <a:rPr lang="en-US" sz="3200" b="1" dirty="0" smtClean="0">
                <a:solidFill>
                  <a:srgbClr val="FDF8C1"/>
                </a:solidFill>
                <a:latin typeface="Helvetica" charset="0"/>
              </a:rPr>
              <a:t>clearance</a:t>
            </a:r>
            <a:r>
              <a:rPr lang="en-US" sz="3200" b="1" dirty="0">
                <a:solidFill>
                  <a:srgbClr val="FDF8C1"/>
                </a:solidFill>
                <a:latin typeface="Helvetica" charset="0"/>
              </a:rPr>
              <a:t>:</a:t>
            </a:r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8C1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4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360738" y="0"/>
            <a:ext cx="284321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Helvetica" charset="0"/>
              </a:rPr>
              <a:t>Native Vegetation:</a:t>
            </a:r>
          </a:p>
          <a:p>
            <a:pPr algn="ctr"/>
            <a:r>
              <a:rPr lang="en-US">
                <a:latin typeface="Helvetica" charset="0"/>
              </a:rPr>
              <a:t>what we think the </a:t>
            </a:r>
          </a:p>
          <a:p>
            <a:pPr algn="ctr"/>
            <a:r>
              <a:rPr lang="en-US">
                <a:latin typeface="Helvetica" charset="0"/>
              </a:rPr>
              <a:t>Waipaoa used </a:t>
            </a:r>
          </a:p>
          <a:p>
            <a:pPr algn="ctr"/>
            <a:r>
              <a:rPr lang="en-US">
                <a:latin typeface="Helvetica" charset="0"/>
              </a:rPr>
              <a:t>to look like</a:t>
            </a:r>
            <a:endParaRPr lang="en-US" b="1">
              <a:latin typeface="Helvetica" charset="0"/>
            </a:endParaRPr>
          </a:p>
        </p:txBody>
      </p:sp>
      <p:pic>
        <p:nvPicPr>
          <p:cNvPr id="20484" name="Picture 4" descr="basemap_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204311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685800" y="3276600"/>
            <a:ext cx="381000" cy="346075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37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797618" y="0"/>
            <a:ext cx="218585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" charset="0"/>
              </a:rPr>
              <a:t>Native Vegetation: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" charset="0"/>
              </a:rPr>
              <a:t>what we think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" charset="0"/>
              </a:rPr>
              <a:t>Waipaoa used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" charset="0"/>
              </a:rPr>
              <a:t>to look like</a:t>
            </a:r>
            <a:endParaRPr lang="en-US" b="1" dirty="0">
              <a:solidFill>
                <a:schemeClr val="bg1"/>
              </a:solidFill>
              <a:latin typeface="Helvetica" charset="0"/>
            </a:endParaRPr>
          </a:p>
        </p:txBody>
      </p:sp>
      <p:pic>
        <p:nvPicPr>
          <p:cNvPr id="20484" name="Picture 4" descr="basemap_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204311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685800" y="3276600"/>
            <a:ext cx="381000" cy="346075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09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52400" y="5486400"/>
            <a:ext cx="3144838" cy="1190625"/>
          </a:xfrm>
          <a:prstGeom prst="rect">
            <a:avLst/>
          </a:prstGeom>
          <a:solidFill>
            <a:schemeClr val="bg1">
              <a:alpha val="53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Helvetica" charset="0"/>
              </a:rPr>
              <a:t>Pervasive landsliding</a:t>
            </a:r>
            <a:br>
              <a:rPr lang="en-US" sz="1800" b="1">
                <a:latin typeface="Helvetica" charset="0"/>
              </a:rPr>
            </a:br>
            <a:r>
              <a:rPr lang="en-US" sz="1800">
                <a:latin typeface="Helvetica" charset="0"/>
              </a:rPr>
              <a:t>-Hydrologically triggered</a:t>
            </a:r>
            <a:br>
              <a:rPr lang="en-US" sz="1800">
                <a:latin typeface="Helvetica" charset="0"/>
              </a:rPr>
            </a:br>
            <a:r>
              <a:rPr lang="en-US" sz="1800">
                <a:latin typeface="Helvetica" charset="0"/>
              </a:rPr>
              <a:t>-Extreme rainfall events</a:t>
            </a:r>
            <a:br>
              <a:rPr lang="en-US" sz="1800">
                <a:latin typeface="Helvetica" charset="0"/>
              </a:rPr>
            </a:br>
            <a:r>
              <a:rPr lang="en-US" sz="1800">
                <a:latin typeface="Helvetica" charset="0"/>
              </a:rPr>
              <a:t>-No trees to anchor hillslopes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228600"/>
            <a:ext cx="9144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DF8C1"/>
                </a:solidFill>
                <a:latin typeface="Helvetica" charset="0"/>
              </a:rPr>
              <a:t>By 1910, the erosional effects of clearance were widespread</a:t>
            </a:r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8C1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438" name="Picture 6" descr="basemap_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204311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152400" y="1828800"/>
            <a:ext cx="838200" cy="7620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61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Study 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regions</a:t>
            </a:r>
            <a:r>
              <a:rPr lang="en-US" sz="32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pic>
        <p:nvPicPr>
          <p:cNvPr id="40964" name="Picture 4" descr="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8270875" cy="28194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355600" y="990600"/>
            <a:ext cx="8305800" cy="2743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2073026" y="990600"/>
            <a:ext cx="4814138" cy="136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Char char="•"/>
            </a:pPr>
            <a:r>
              <a:rPr lang="en-US" b="1" dirty="0"/>
              <a:t>B</a:t>
            </a:r>
            <a:r>
              <a:rPr lang="en-US" sz="1800" b="1" dirty="0" smtClean="0"/>
              <a:t>road </a:t>
            </a:r>
            <a:r>
              <a:rPr lang="en-US" sz="1800" b="1" dirty="0"/>
              <a:t>geographic regions along </a:t>
            </a:r>
            <a:r>
              <a:rPr lang="en-US" sz="1800" b="1" dirty="0" smtClean="0"/>
              <a:t>several </a:t>
            </a:r>
            <a:r>
              <a:rPr lang="en-US" sz="1800" b="1" dirty="0"/>
              <a:t>well- </a:t>
            </a:r>
          </a:p>
          <a:p>
            <a:pPr algn="ctr"/>
            <a:r>
              <a:rPr lang="en-US" sz="1800" b="1" dirty="0"/>
              <a:t>characterized continental margins</a:t>
            </a:r>
          </a:p>
          <a:p>
            <a:pPr algn="ctr">
              <a:lnSpc>
                <a:spcPct val="60000"/>
              </a:lnSpc>
            </a:pPr>
            <a:endParaRPr lang="en-US" sz="1800" b="1" dirty="0"/>
          </a:p>
          <a:p>
            <a:pPr algn="ctr">
              <a:buFontTx/>
              <a:buChar char="•"/>
            </a:pPr>
            <a:r>
              <a:rPr lang="en-US" sz="1800" b="1" dirty="0"/>
              <a:t>Widely </a:t>
            </a:r>
            <a:r>
              <a:rPr lang="en-US" sz="1800" b="1" dirty="0">
                <a:solidFill>
                  <a:srgbClr val="FF0000"/>
                </a:solidFill>
              </a:rPr>
              <a:t>differing</a:t>
            </a:r>
            <a:r>
              <a:rPr lang="en-US" sz="1800" b="1" dirty="0"/>
              <a:t> tectonic and climate gradients, </a:t>
            </a:r>
            <a:endParaRPr lang="en-US" b="1" dirty="0"/>
          </a:p>
          <a:p>
            <a:pPr algn="ctr"/>
            <a:r>
              <a:rPr lang="en-US" b="1" dirty="0" smtClean="0"/>
              <a:t>But share </a:t>
            </a:r>
            <a:r>
              <a:rPr lang="en-US" b="1" dirty="0" smtClean="0">
                <a:solidFill>
                  <a:srgbClr val="FF0000"/>
                </a:solidFill>
              </a:rPr>
              <a:t>similar</a:t>
            </a:r>
            <a:r>
              <a:rPr lang="en-US" b="1" dirty="0" smtClean="0"/>
              <a:t> landuse histories (agricultural)</a:t>
            </a:r>
            <a:endParaRPr lang="en-US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1438275" y="2357128"/>
            <a:ext cx="2590800" cy="2421247"/>
            <a:chOff x="1438275" y="2357128"/>
            <a:chExt cx="2590800" cy="2421247"/>
          </a:xfrm>
        </p:grpSpPr>
        <p:sp>
          <p:nvSpPr>
            <p:cNvPr id="40967" name="AutoShape 7"/>
            <p:cNvSpPr>
              <a:spLocks noChangeArrowheads="1"/>
            </p:cNvSpPr>
            <p:nvPr/>
          </p:nvSpPr>
          <p:spPr bwMode="auto">
            <a:xfrm rot="18842579">
              <a:off x="2613025" y="4549775"/>
              <a:ext cx="304800" cy="15240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AD0B0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69" name="Rectangle 9"/>
            <p:cNvSpPr>
              <a:spLocks noChangeArrowheads="1"/>
            </p:cNvSpPr>
            <p:nvPr/>
          </p:nvSpPr>
          <p:spPr bwMode="auto">
            <a:xfrm>
              <a:off x="1438275" y="2357128"/>
              <a:ext cx="2590800" cy="1295400"/>
            </a:xfrm>
            <a:prstGeom prst="rect">
              <a:avLst/>
            </a:prstGeom>
            <a:solidFill>
              <a:srgbClr val="E3977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3" name="Text Box 13"/>
            <p:cNvSpPr txBox="1">
              <a:spLocks noChangeArrowheads="1"/>
            </p:cNvSpPr>
            <p:nvPr/>
          </p:nvSpPr>
          <p:spPr bwMode="auto">
            <a:xfrm>
              <a:off x="1552574" y="2357128"/>
              <a:ext cx="2397126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/>
                <a:t>Southern Appalachian </a:t>
              </a:r>
            </a:p>
            <a:p>
              <a:pPr algn="ctr"/>
              <a:r>
                <a:rPr lang="en-US" b="1" dirty="0"/>
                <a:t>Piedmont</a:t>
              </a:r>
            </a:p>
          </p:txBody>
        </p:sp>
        <p:sp>
          <p:nvSpPr>
            <p:cNvPr id="40974" name="Text Box 14"/>
            <p:cNvSpPr txBox="1">
              <a:spLocks noChangeArrowheads="1"/>
            </p:cNvSpPr>
            <p:nvPr/>
          </p:nvSpPr>
          <p:spPr bwMode="auto">
            <a:xfrm>
              <a:off x="1516063" y="2966728"/>
              <a:ext cx="2398713" cy="639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200" dirty="0"/>
                <a:t>Passive Margin Environment</a:t>
              </a:r>
            </a:p>
            <a:p>
              <a:pPr>
                <a:buFontTx/>
                <a:buChar char="•"/>
              </a:pPr>
              <a:r>
                <a:rPr lang="en-US" sz="1200" dirty="0"/>
                <a:t>Intense agricultural disturbance </a:t>
              </a:r>
            </a:p>
            <a:p>
              <a:r>
                <a:rPr lang="en-US" sz="1200" dirty="0"/>
                <a:t>Between 1700 and ~1920</a:t>
              </a:r>
            </a:p>
          </p:txBody>
        </p:sp>
        <p:sp>
          <p:nvSpPr>
            <p:cNvPr id="40980" name="Line 20"/>
            <p:cNvSpPr>
              <a:spLocks noChangeShapeType="1"/>
            </p:cNvSpPr>
            <p:nvPr/>
          </p:nvSpPr>
          <p:spPr bwMode="auto">
            <a:xfrm>
              <a:off x="2630873" y="3574143"/>
              <a:ext cx="180975" cy="88930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03575" y="2311090"/>
            <a:ext cx="5457825" cy="3505513"/>
            <a:chOff x="3203575" y="2311090"/>
            <a:chExt cx="5457825" cy="3505513"/>
          </a:xfrm>
        </p:grpSpPr>
        <p:sp>
          <p:nvSpPr>
            <p:cNvPr id="40970" name="Rectangle 10"/>
            <p:cNvSpPr>
              <a:spLocks noChangeArrowheads="1"/>
            </p:cNvSpPr>
            <p:nvPr/>
          </p:nvSpPr>
          <p:spPr bwMode="auto">
            <a:xfrm>
              <a:off x="5308600" y="2353953"/>
              <a:ext cx="2590800" cy="1295401"/>
            </a:xfrm>
            <a:prstGeom prst="rect">
              <a:avLst/>
            </a:prstGeom>
            <a:solidFill>
              <a:srgbClr val="FDFDA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2" name="Oval 12"/>
            <p:cNvSpPr>
              <a:spLocks noChangeArrowheads="1"/>
            </p:cNvSpPr>
            <p:nvPr/>
          </p:nvSpPr>
          <p:spPr bwMode="auto">
            <a:xfrm>
              <a:off x="8432800" y="5664203"/>
              <a:ext cx="228600" cy="152400"/>
            </a:xfrm>
            <a:prstGeom prst="ellipse">
              <a:avLst/>
            </a:prstGeom>
            <a:noFill/>
            <a:ln w="57150">
              <a:solidFill>
                <a:srgbClr val="D8CC0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Arial" charset="0"/>
              </a:endParaRPr>
            </a:p>
          </p:txBody>
        </p:sp>
        <p:sp>
          <p:nvSpPr>
            <p:cNvPr id="40977" name="Text Box 17"/>
            <p:cNvSpPr txBox="1">
              <a:spLocks noChangeArrowheads="1"/>
            </p:cNvSpPr>
            <p:nvPr/>
          </p:nvSpPr>
          <p:spPr bwMode="auto">
            <a:xfrm>
              <a:off x="5492750" y="2311090"/>
              <a:ext cx="2193925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/>
                <a:t>Waipaoa River Basin</a:t>
              </a:r>
            </a:p>
            <a:p>
              <a:pPr algn="ctr"/>
              <a:r>
                <a:rPr lang="en-US" b="1" dirty="0"/>
                <a:t>North Island, NZ</a:t>
              </a:r>
            </a:p>
          </p:txBody>
        </p:sp>
        <p:sp>
          <p:nvSpPr>
            <p:cNvPr id="40978" name="Text Box 18"/>
            <p:cNvSpPr txBox="1">
              <a:spLocks noChangeArrowheads="1"/>
            </p:cNvSpPr>
            <p:nvPr/>
          </p:nvSpPr>
          <p:spPr bwMode="auto">
            <a:xfrm>
              <a:off x="5384800" y="2830203"/>
              <a:ext cx="2403475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200" dirty="0"/>
                <a:t>Active </a:t>
              </a:r>
              <a:r>
                <a:rPr lang="en-US" sz="1200" dirty="0" err="1"/>
                <a:t>subduction</a:t>
              </a:r>
              <a:r>
                <a:rPr lang="en-US" sz="1200" dirty="0"/>
                <a:t> margin</a:t>
              </a:r>
            </a:p>
            <a:p>
              <a:pPr>
                <a:buFontTx/>
                <a:buChar char="•"/>
              </a:pPr>
              <a:r>
                <a:rPr lang="en-US" sz="1200" dirty="0"/>
                <a:t>Widespread agricultural land-</a:t>
              </a:r>
            </a:p>
            <a:p>
              <a:r>
                <a:rPr lang="en-US" sz="1200" dirty="0"/>
                <a:t>Clearance.  Modern afforestation</a:t>
              </a:r>
            </a:p>
            <a:p>
              <a:r>
                <a:rPr lang="en-US" sz="1200" dirty="0"/>
                <a:t>Efforts.</a:t>
              </a:r>
            </a:p>
          </p:txBody>
        </p:sp>
        <p:sp>
          <p:nvSpPr>
            <p:cNvPr id="40981" name="Line 21"/>
            <p:cNvSpPr>
              <a:spLocks noChangeShapeType="1"/>
            </p:cNvSpPr>
            <p:nvPr/>
          </p:nvSpPr>
          <p:spPr bwMode="auto">
            <a:xfrm>
              <a:off x="7239000" y="3657602"/>
              <a:ext cx="1143000" cy="198120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" name="Straight Arrow Connector 2"/>
            <p:cNvCxnSpPr/>
            <p:nvPr/>
          </p:nvCxnSpPr>
          <p:spPr>
            <a:xfrm>
              <a:off x="3203575" y="4788498"/>
              <a:ext cx="4954277" cy="875705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5621544" y="5332808"/>
              <a:ext cx="1315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~9000 miles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19211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172200" y="984250"/>
            <a:ext cx="9461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Helvetica" charset="0"/>
              </a:rPr>
              <a:t>Gully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775325" y="4549775"/>
            <a:ext cx="2114550" cy="7318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Helvetica" charset="0"/>
              </a:rPr>
              <a:t>Fan</a:t>
            </a:r>
          </a:p>
          <a:p>
            <a:r>
              <a:rPr lang="en-US" sz="1800">
                <a:solidFill>
                  <a:srgbClr val="FF0000"/>
                </a:solidFill>
                <a:latin typeface="Helvetica" charset="0"/>
              </a:rPr>
              <a:t>Temporary storage</a:t>
            </a:r>
            <a:endParaRPr lang="en-US" b="1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153400" y="6318250"/>
            <a:ext cx="819150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Helvetica" charset="0"/>
              </a:rPr>
              <a:t>Truck</a:t>
            </a: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5105400" y="1219200"/>
            <a:ext cx="1066800" cy="304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524000" y="6394450"/>
            <a:ext cx="2233613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Helvetica" charset="0"/>
              </a:rPr>
              <a:t>River Channel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65125" y="4391025"/>
            <a:ext cx="39195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Helvetica" charset="0"/>
              </a:rPr>
              <a:t>-Rapidly eroding weak terrain</a:t>
            </a:r>
          </a:p>
          <a:p>
            <a:r>
              <a:rPr lang="en-US" sz="1800">
                <a:latin typeface="Helvetica" charset="0"/>
              </a:rPr>
              <a:t>-Constant erosion and sedimentation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0" y="165100"/>
            <a:ext cx="9144000" cy="46166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DF8C1"/>
                </a:solidFill>
                <a:latin typeface="Helvetica" charset="0"/>
              </a:rPr>
              <a:t>By 1910, the erosional effects of clearance were widespread</a:t>
            </a: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8C1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395" name="Picture 11" descr="basemap_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204311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6" name="Oval 12"/>
          <p:cNvSpPr>
            <a:spLocks noChangeArrowheads="1"/>
          </p:cNvSpPr>
          <p:nvPr/>
        </p:nvSpPr>
        <p:spPr bwMode="auto">
          <a:xfrm>
            <a:off x="820738" y="1066800"/>
            <a:ext cx="533400" cy="7620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44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arndale_aerial_1972_resize.jpg                                0007DB30Zweena                         BB61094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800600" y="6019800"/>
            <a:ext cx="42052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Tarndale and Mangatu Gullies</a:t>
            </a:r>
          </a:p>
          <a:p>
            <a:pPr algn="ctr"/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1972</a:t>
            </a:r>
          </a:p>
        </p:txBody>
      </p:sp>
    </p:spTree>
    <p:extLst>
      <p:ext uri="{BB962C8B-B14F-4D97-AF65-F5344CB8AC3E}">
        <p14:creationId xmlns:p14="http://schemas.microsoft.com/office/powerpoint/2010/main" val="2271917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icfromgindi.jpg                                               0007DA38Zweena                         BB61094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1028700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144805"/>
            <a:ext cx="9144000" cy="83099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DF8C1"/>
                </a:solidFill>
                <a:latin typeface="Helvetica" charset="0"/>
              </a:rPr>
              <a:t>Today, gully-derived sediment overwhelms material in the Waipaoa mainstem channel</a:t>
            </a:r>
            <a:endParaRPr lang="en-US" sz="2400" b="1" dirty="0">
              <a:solidFill>
                <a:srgbClr val="FDF8C1"/>
              </a:solidFill>
              <a:latin typeface="Helvetica" charset="0"/>
            </a:endParaRP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1028700"/>
            <a:ext cx="9144000" cy="0"/>
          </a:xfrm>
          <a:prstGeom prst="line">
            <a:avLst/>
          </a:prstGeom>
          <a:noFill/>
          <a:ln w="76200">
            <a:solidFill>
              <a:srgbClr val="FDF8C1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21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ip_Brigde_1994_reisize.jpg                                    0007E041Zweena                         BB61094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313"/>
            <a:ext cx="9145588" cy="617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04800" y="533400"/>
            <a:ext cx="3622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Channel aggradation 1994</a:t>
            </a:r>
          </a:p>
          <a:p>
            <a:r>
              <a:rPr lang="en-US" b="1">
                <a:solidFill>
                  <a:srgbClr val="FFFF00"/>
                </a:solidFill>
              </a:rPr>
              <a:t>Rip Bridge</a:t>
            </a:r>
          </a:p>
        </p:txBody>
      </p:sp>
    </p:spTree>
    <p:extLst>
      <p:ext uri="{BB962C8B-B14F-4D97-AF65-F5344CB8AC3E}">
        <p14:creationId xmlns:p14="http://schemas.microsoft.com/office/powerpoint/2010/main" val="814577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ip_bridge_resize.jpg                                          0007E041Zweena                         BB61094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52400" y="457200"/>
            <a:ext cx="45608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Channel aggradation late nineties</a:t>
            </a:r>
          </a:p>
          <a:p>
            <a:r>
              <a:rPr lang="en-US" b="1">
                <a:solidFill>
                  <a:srgbClr val="FFFF00"/>
                </a:solidFill>
              </a:rPr>
              <a:t>Rip Bridge</a:t>
            </a:r>
          </a:p>
        </p:txBody>
      </p:sp>
    </p:spTree>
    <p:extLst>
      <p:ext uri="{BB962C8B-B14F-4D97-AF65-F5344CB8AC3E}">
        <p14:creationId xmlns:p14="http://schemas.microsoft.com/office/powerpoint/2010/main" val="204599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ip_bridge_2002_resize.jpg                                     0007E041Zweena                         BB61094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41313"/>
            <a:ext cx="9145588" cy="617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04800" y="533400"/>
            <a:ext cx="26874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Channel aggradation 2002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No more bridge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009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9144000" cy="1028700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165100"/>
            <a:ext cx="9144000" cy="83099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DF8C1"/>
                </a:solidFill>
                <a:latin typeface="Helvetica" charset="0"/>
              </a:rPr>
              <a:t>Continual flood plain deposition of sediment increased rates of flooding in regions downstream (Poverty Bay Flats):</a:t>
            </a:r>
            <a:endParaRPr lang="en-US" sz="2400" b="1" dirty="0">
              <a:solidFill>
                <a:srgbClr val="FDF8C1"/>
              </a:solidFill>
              <a:latin typeface="Helvetica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0" y="1028700"/>
            <a:ext cx="9144000" cy="0"/>
          </a:xfrm>
          <a:prstGeom prst="line">
            <a:avLst/>
          </a:prstGeom>
          <a:noFill/>
          <a:ln w="76200">
            <a:solidFill>
              <a:srgbClr val="FDF8C1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8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1" name="Line 3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8C1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-38100" y="101600"/>
            <a:ext cx="9144000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b="1" dirty="0" smtClean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estable hypothesis with meteoric </a:t>
            </a:r>
            <a:r>
              <a:rPr lang="en-US" sz="3200" b="1" baseline="30000" dirty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3200" b="1" dirty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Be:</a:t>
            </a:r>
            <a:endParaRPr lang="en-US" sz="3200" b="1" dirty="0">
              <a:solidFill>
                <a:srgbClr val="FDF8C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1000" y="2180819"/>
            <a:ext cx="8458200" cy="3404214"/>
            <a:chOff x="381000" y="2180819"/>
            <a:chExt cx="8458200" cy="3404214"/>
          </a:xfrm>
        </p:grpSpPr>
        <p:sp>
          <p:nvSpPr>
            <p:cNvPr id="114690" name="Rectangle 2"/>
            <p:cNvSpPr>
              <a:spLocks noChangeArrowheads="1"/>
            </p:cNvSpPr>
            <p:nvPr/>
          </p:nvSpPr>
          <p:spPr bwMode="auto">
            <a:xfrm>
              <a:off x="381000" y="2180819"/>
              <a:ext cx="8458200" cy="3404214"/>
            </a:xfrm>
            <a:prstGeom prst="rect">
              <a:avLst/>
            </a:pr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93" name="Text Box 5"/>
            <p:cNvSpPr txBox="1">
              <a:spLocks noChangeArrowheads="1"/>
            </p:cNvSpPr>
            <p:nvPr/>
          </p:nvSpPr>
          <p:spPr bwMode="auto">
            <a:xfrm>
              <a:off x="397770" y="2258216"/>
              <a:ext cx="8366393" cy="31700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sz="2000" b="1" dirty="0" smtClean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Concentrations of meteoric </a:t>
              </a:r>
              <a:r>
                <a:rPr lang="en-US" sz="2000" b="1" baseline="30000" dirty="0" smtClean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10</a:t>
              </a:r>
              <a:r>
                <a:rPr lang="en-US" sz="2000" b="1" dirty="0" smtClean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 can be used to track the sourcing and </a:t>
              </a:r>
            </a:p>
            <a:p>
              <a:r>
                <a:rPr lang="en-US" sz="2000" b="1" dirty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	</a:t>
              </a:r>
              <a:r>
                <a:rPr lang="en-US" sz="2000" b="1" dirty="0" smtClean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mixing of sediment in the Waipaoa River Basin.</a:t>
              </a:r>
            </a:p>
            <a:p>
              <a:endParaRPr lang="en-US" sz="2000" dirty="0" smtClean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endParaRPr lang="en-US" sz="2000" dirty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1257300" lvl="2" indent="-342900">
                <a:buFont typeface="Arial"/>
                <a:buChar char="•"/>
              </a:pPr>
              <a:r>
                <a:rPr lang="en-US" sz="2000" dirty="0" smtClean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Isotopically distinct signatures of sediment from gullies vs. shallow</a:t>
              </a:r>
            </a:p>
            <a:p>
              <a:pPr lvl="2"/>
              <a:r>
                <a:rPr lang="en-US" sz="2000" dirty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	</a:t>
              </a:r>
              <a:r>
                <a:rPr lang="en-US" sz="2000" dirty="0" smtClean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landsliding dominated tributary basins.</a:t>
              </a:r>
            </a:p>
            <a:p>
              <a:pPr lvl="2"/>
              <a:endParaRPr lang="en-US" sz="2000" dirty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endParaRPr lang="en-US" sz="2000" dirty="0" smtClean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342900" indent="-342900">
                <a:buFont typeface="Arial"/>
                <a:buChar char="•"/>
              </a:pPr>
              <a:r>
                <a:rPr lang="en-US" sz="2000" b="1" dirty="0" smtClean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These isotopic signatures can be used to apportion the relative </a:t>
              </a:r>
            </a:p>
            <a:p>
              <a:r>
                <a:rPr lang="en-US" sz="2000" b="1" dirty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	</a:t>
              </a:r>
              <a:r>
                <a:rPr lang="en-US" sz="2000" b="1" dirty="0" smtClean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contribution of sediment from different parts of the Waipaoa Basin.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152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Accumulation of 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meteoric </a:t>
            </a:r>
            <a:r>
              <a:rPr lang="en-US" sz="3200" b="1" baseline="300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 in soils: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16449" name="Text Box 65"/>
          <p:cNvSpPr txBox="1">
            <a:spLocks noChangeArrowheads="1"/>
          </p:cNvSpPr>
          <p:nvPr/>
        </p:nvSpPr>
        <p:spPr bwMode="auto">
          <a:xfrm>
            <a:off x="5126567" y="1038711"/>
            <a:ext cx="3776133" cy="5632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1800" dirty="0">
                <a:solidFill>
                  <a:srgbClr val="FDFAAA"/>
                </a:solidFill>
              </a:rPr>
              <a:t>Produced </a:t>
            </a:r>
            <a:r>
              <a:rPr lang="en-US" sz="1800" dirty="0" smtClean="0">
                <a:solidFill>
                  <a:srgbClr val="FDFAAA"/>
                </a:solidFill>
              </a:rPr>
              <a:t>in the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atmosphere</a:t>
            </a:r>
            <a:r>
              <a:rPr lang="en-US" sz="1800" dirty="0" smtClean="0">
                <a:solidFill>
                  <a:srgbClr val="FDFAA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smtClean="0">
                <a:solidFill>
                  <a:srgbClr val="FDFAAA"/>
                </a:solidFill>
              </a:rPr>
              <a:t>by the</a:t>
            </a:r>
          </a:p>
          <a:p>
            <a:r>
              <a:rPr lang="en-US" dirty="0">
                <a:solidFill>
                  <a:srgbClr val="FDFAAA"/>
                </a:solidFill>
              </a:rPr>
              <a:t>s</a:t>
            </a:r>
            <a:r>
              <a:rPr lang="en-US" dirty="0" smtClean="0">
                <a:solidFill>
                  <a:srgbClr val="FDFAAA"/>
                </a:solidFill>
              </a:rPr>
              <a:t>ame processes as </a:t>
            </a:r>
            <a:r>
              <a:rPr lang="en-US" i="1" dirty="0" smtClean="0">
                <a:solidFill>
                  <a:srgbClr val="FDFAAA"/>
                </a:solidFill>
              </a:rPr>
              <a:t>in situ </a:t>
            </a:r>
            <a:r>
              <a:rPr lang="en-US" baseline="30000" dirty="0" smtClean="0">
                <a:solidFill>
                  <a:srgbClr val="FDFAAA"/>
                </a:solidFill>
              </a:rPr>
              <a:t>10</a:t>
            </a:r>
            <a:r>
              <a:rPr lang="en-US" dirty="0" smtClean="0">
                <a:solidFill>
                  <a:srgbClr val="FDFAAA"/>
                </a:solidFill>
              </a:rPr>
              <a:t>Be</a:t>
            </a:r>
          </a:p>
          <a:p>
            <a:endParaRPr lang="en-US" sz="1800" dirty="0">
              <a:solidFill>
                <a:srgbClr val="FDFAAA"/>
              </a:solidFill>
            </a:endParaRPr>
          </a:p>
          <a:p>
            <a:pPr>
              <a:buFontTx/>
              <a:buChar char="•"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Delivered</a:t>
            </a:r>
            <a:r>
              <a:rPr lang="en-US" dirty="0" smtClean="0">
                <a:solidFill>
                  <a:srgbClr val="FDFAAA"/>
                </a:solidFill>
              </a:rPr>
              <a:t> to soils across landscapes</a:t>
            </a:r>
          </a:p>
          <a:p>
            <a:r>
              <a:rPr lang="en-US" dirty="0">
                <a:solidFill>
                  <a:srgbClr val="FDFAAA"/>
                </a:solidFill>
              </a:rPr>
              <a:t>i</a:t>
            </a:r>
            <a:r>
              <a:rPr lang="en-US" dirty="0" smtClean="0">
                <a:solidFill>
                  <a:srgbClr val="FDFAAA"/>
                </a:solidFill>
              </a:rPr>
              <a:t>n rain, and to a lesser extent in NZ</a:t>
            </a:r>
          </a:p>
          <a:p>
            <a:r>
              <a:rPr lang="en-US" dirty="0">
                <a:solidFill>
                  <a:srgbClr val="FDFAAA"/>
                </a:solidFill>
              </a:rPr>
              <a:t>i</a:t>
            </a:r>
            <a:r>
              <a:rPr lang="en-US" dirty="0" smtClean="0">
                <a:solidFill>
                  <a:srgbClr val="FDFAAA"/>
                </a:solidFill>
              </a:rPr>
              <a:t>n dust.</a:t>
            </a:r>
            <a:endParaRPr lang="en-US" dirty="0">
              <a:solidFill>
                <a:srgbClr val="FDFAAA"/>
              </a:solidFill>
            </a:endParaRPr>
          </a:p>
          <a:p>
            <a:endParaRPr lang="en-US" sz="1800" dirty="0">
              <a:solidFill>
                <a:srgbClr val="FDFAAA"/>
              </a:solidFill>
            </a:endParaRP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FDFAAA"/>
                </a:solidFill>
              </a:rPr>
              <a:t>Accumulates over time in hillslope</a:t>
            </a:r>
          </a:p>
          <a:p>
            <a:r>
              <a:rPr lang="en-US" dirty="0">
                <a:solidFill>
                  <a:srgbClr val="FDFAAA"/>
                </a:solidFill>
              </a:rPr>
              <a:t>m</a:t>
            </a:r>
            <a:r>
              <a:rPr lang="en-US" dirty="0" smtClean="0">
                <a:solidFill>
                  <a:srgbClr val="FDFAAA"/>
                </a:solidFill>
              </a:rPr>
              <a:t>aterials that eventually make their </a:t>
            </a:r>
          </a:p>
          <a:p>
            <a:r>
              <a:rPr lang="en-US" dirty="0">
                <a:solidFill>
                  <a:srgbClr val="FDFAAA"/>
                </a:solidFill>
              </a:rPr>
              <a:t>w</a:t>
            </a:r>
            <a:r>
              <a:rPr lang="en-US" dirty="0" smtClean="0">
                <a:solidFill>
                  <a:srgbClr val="FDFAAA"/>
                </a:solidFill>
              </a:rPr>
              <a:t>ay to river channels.</a:t>
            </a:r>
            <a:endParaRPr lang="en-US" dirty="0">
              <a:solidFill>
                <a:srgbClr val="FDFAAA"/>
              </a:solidFill>
            </a:endParaRPr>
          </a:p>
          <a:p>
            <a:endParaRPr lang="en-US" sz="1800" dirty="0">
              <a:solidFill>
                <a:srgbClr val="FDFAAA"/>
              </a:solidFill>
            </a:endParaRP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FDFAAA"/>
                </a:solidFill>
              </a:rPr>
              <a:t>Accumulation </a:t>
            </a:r>
            <a:r>
              <a:rPr lang="en-US" sz="1800" dirty="0" smtClean="0">
                <a:solidFill>
                  <a:srgbClr val="FDFAAA"/>
                </a:solidFill>
              </a:rPr>
              <a:t>rate</a:t>
            </a:r>
            <a:r>
              <a:rPr lang="en-US" sz="1800" dirty="0">
                <a:solidFill>
                  <a:srgbClr val="FDFAAA"/>
                </a:solidFill>
              </a:rPr>
              <a:t>: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~1.7 x 10</a:t>
            </a:r>
            <a:r>
              <a:rPr lang="en-US" sz="1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</a:t>
            </a:r>
            <a:r>
              <a:rPr lang="en-US" sz="1800" dirty="0" smtClean="0">
                <a:solidFill>
                  <a:srgbClr val="FDFAAA"/>
                </a:solidFill>
              </a:rPr>
              <a:t> </a:t>
            </a:r>
            <a:r>
              <a:rPr lang="en-US" sz="1800" dirty="0">
                <a:solidFill>
                  <a:srgbClr val="FDFAAA"/>
                </a:solidFill>
              </a:rPr>
              <a:t>atoms per </a:t>
            </a:r>
            <a:r>
              <a:rPr lang="en-US" dirty="0" smtClean="0">
                <a:solidFill>
                  <a:srgbClr val="FDFAAA"/>
                </a:solidFill>
              </a:rPr>
              <a:t>cm</a:t>
            </a:r>
            <a:r>
              <a:rPr lang="en-US" baseline="30000" dirty="0" smtClean="0">
                <a:solidFill>
                  <a:srgbClr val="FDFAAA"/>
                </a:solidFill>
              </a:rPr>
              <a:t>2</a:t>
            </a:r>
            <a:r>
              <a:rPr lang="en-US" sz="1800" dirty="0" smtClean="0">
                <a:solidFill>
                  <a:srgbClr val="FDFAAA"/>
                </a:solidFill>
              </a:rPr>
              <a:t> annually – easily </a:t>
            </a:r>
            <a:r>
              <a:rPr lang="en-US" sz="1800" b="1" dirty="0" smtClean="0">
                <a:solidFill>
                  <a:srgbClr val="FDFAAA"/>
                </a:solidFill>
              </a:rPr>
              <a:t>measurable </a:t>
            </a:r>
          </a:p>
          <a:p>
            <a:r>
              <a:rPr lang="en-US" sz="1800" b="1" dirty="0" smtClean="0">
                <a:solidFill>
                  <a:srgbClr val="FDFAAA"/>
                </a:solidFill>
              </a:rPr>
              <a:t>with AMS.</a:t>
            </a:r>
            <a:endParaRPr lang="en-US" sz="1800" dirty="0" smtClean="0">
              <a:solidFill>
                <a:srgbClr val="FDFAAA"/>
              </a:solidFill>
            </a:endParaRPr>
          </a:p>
          <a:p>
            <a:pPr>
              <a:buFontTx/>
              <a:buChar char="•"/>
            </a:pPr>
            <a:endParaRPr lang="en-US" sz="1800" dirty="0">
              <a:solidFill>
                <a:srgbClr val="FDFAAA"/>
              </a:solidFill>
            </a:endParaRPr>
          </a:p>
          <a:p>
            <a:pPr>
              <a:buFontTx/>
              <a:buChar char="•"/>
            </a:pPr>
            <a:r>
              <a:rPr lang="en-US" sz="1800" dirty="0">
                <a:solidFill>
                  <a:srgbClr val="FDFAAA"/>
                </a:solidFill>
              </a:rPr>
              <a:t>Half-life of </a:t>
            </a:r>
            <a:r>
              <a:rPr lang="en-US" sz="1800" dirty="0" smtClean="0">
                <a:solidFill>
                  <a:srgbClr val="FF0000"/>
                </a:solidFill>
              </a:rPr>
              <a:t>~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1.38</a:t>
            </a:r>
            <a:r>
              <a:rPr lang="en-US" sz="1800" dirty="0" smtClean="0">
                <a:solidFill>
                  <a:srgbClr val="FDFAAA"/>
                </a:solidFill>
              </a:rPr>
              <a:t> </a:t>
            </a:r>
            <a:r>
              <a:rPr lang="en-US" sz="1800" dirty="0">
                <a:solidFill>
                  <a:srgbClr val="FDFAAA"/>
                </a:solidFill>
              </a:rPr>
              <a:t>millions years </a:t>
            </a:r>
            <a:r>
              <a:rPr lang="en-US" sz="1800" dirty="0" smtClean="0">
                <a:solidFill>
                  <a:srgbClr val="FDFAAA"/>
                </a:solidFill>
              </a:rPr>
              <a:t>– </a:t>
            </a:r>
          </a:p>
          <a:p>
            <a:r>
              <a:rPr lang="en-US" sz="1800" dirty="0" smtClean="0">
                <a:solidFill>
                  <a:srgbClr val="FDFAAA"/>
                </a:solidFill>
              </a:rPr>
              <a:t>residence </a:t>
            </a:r>
            <a:r>
              <a:rPr lang="en-US" sz="1800" dirty="0">
                <a:solidFill>
                  <a:srgbClr val="FDFAAA"/>
                </a:solidFill>
              </a:rPr>
              <a:t>time of near surface </a:t>
            </a:r>
            <a:endParaRPr lang="en-US" sz="1800" dirty="0" smtClean="0">
              <a:solidFill>
                <a:srgbClr val="FDFAAA"/>
              </a:solidFill>
            </a:endParaRPr>
          </a:p>
          <a:p>
            <a:r>
              <a:rPr lang="en-US" sz="1800" dirty="0" smtClean="0">
                <a:solidFill>
                  <a:srgbClr val="FDFAAA"/>
                </a:solidFill>
              </a:rPr>
              <a:t>materials </a:t>
            </a:r>
            <a:r>
              <a:rPr lang="en-US" sz="1800" dirty="0">
                <a:solidFill>
                  <a:srgbClr val="FDFAAA"/>
                </a:solidFill>
              </a:rPr>
              <a:t>much shorter meaning </a:t>
            </a:r>
            <a:endParaRPr lang="en-US" sz="1800" dirty="0" smtClean="0">
              <a:solidFill>
                <a:srgbClr val="FDFAAA"/>
              </a:solidFill>
            </a:endParaRPr>
          </a:p>
          <a:p>
            <a:r>
              <a:rPr lang="en-US" sz="1800" baseline="30000" dirty="0" smtClean="0">
                <a:solidFill>
                  <a:srgbClr val="FDFAAA"/>
                </a:solidFill>
              </a:rPr>
              <a:t>10</a:t>
            </a:r>
            <a:r>
              <a:rPr lang="en-US" sz="1800" dirty="0" smtClean="0">
                <a:solidFill>
                  <a:srgbClr val="FDFAAA"/>
                </a:solidFill>
              </a:rPr>
              <a:t>Be </a:t>
            </a:r>
            <a:r>
              <a:rPr lang="en-US" sz="1800" dirty="0">
                <a:solidFill>
                  <a:srgbClr val="FDFAAA"/>
                </a:solidFill>
              </a:rPr>
              <a:t>behaves as a </a:t>
            </a:r>
            <a:r>
              <a:rPr lang="en-US" sz="1800" b="1" dirty="0">
                <a:solidFill>
                  <a:srgbClr val="FDFAAA"/>
                </a:solidFill>
              </a:rPr>
              <a:t>stable nuclide</a:t>
            </a:r>
            <a:r>
              <a:rPr lang="en-US" sz="1800" dirty="0">
                <a:solidFill>
                  <a:srgbClr val="FDFAAA"/>
                </a:solidFill>
              </a:rPr>
              <a:t> </a:t>
            </a:r>
            <a:endParaRPr lang="en-US" sz="1800" dirty="0" smtClean="0">
              <a:solidFill>
                <a:srgbClr val="FDFAAA"/>
              </a:solidFill>
            </a:endParaRPr>
          </a:p>
          <a:p>
            <a:r>
              <a:rPr lang="en-US" sz="1800" dirty="0" smtClean="0">
                <a:solidFill>
                  <a:srgbClr val="FDFAAA"/>
                </a:solidFill>
              </a:rPr>
              <a:t>over </a:t>
            </a:r>
            <a:r>
              <a:rPr lang="en-US" sz="1800" dirty="0">
                <a:solidFill>
                  <a:srgbClr val="FDFAAA"/>
                </a:solidFill>
              </a:rPr>
              <a:t>period of measurement</a:t>
            </a:r>
            <a:r>
              <a:rPr lang="en-US" sz="1800" dirty="0" smtClean="0">
                <a:solidFill>
                  <a:srgbClr val="FDFAAA"/>
                </a:solidFill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3581400" y="5994400"/>
            <a:ext cx="495300" cy="457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eteoric10Be_accumul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1" y="1054100"/>
            <a:ext cx="4693403" cy="5664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485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Chasing sediment in the Waipaoa Basin: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000" y="937003"/>
            <a:ext cx="8623300" cy="579705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ig1_final_fordiss_crop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937002"/>
            <a:ext cx="5245038" cy="568705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55036" y="1060293"/>
            <a:ext cx="4635975" cy="2255496"/>
            <a:chOff x="3255036" y="1060293"/>
            <a:chExt cx="4635975" cy="2255496"/>
          </a:xfrm>
        </p:grpSpPr>
        <p:pic>
          <p:nvPicPr>
            <p:cNvPr id="3" name="Picture 2" descr="gully_deforested_1961_resize copy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722" y="1060293"/>
              <a:ext cx="2002289" cy="22554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8" name="Straight Arrow Connector 7"/>
            <p:cNvCxnSpPr/>
            <p:nvPr/>
          </p:nvCxnSpPr>
          <p:spPr>
            <a:xfrm flipH="1">
              <a:off x="3255036" y="1627427"/>
              <a:ext cx="2633686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2231672" y="2514404"/>
            <a:ext cx="6522402" cy="2611389"/>
            <a:chOff x="2231672" y="2514404"/>
            <a:chExt cx="6522402" cy="2611389"/>
          </a:xfrm>
        </p:grpSpPr>
        <p:pic>
          <p:nvPicPr>
            <p:cNvPr id="5" name="Picture 4" descr="landslides_tearai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222" y="2514404"/>
              <a:ext cx="3481852" cy="261138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12" name="Straight Arrow Connector 11"/>
            <p:cNvCxnSpPr/>
            <p:nvPr/>
          </p:nvCxnSpPr>
          <p:spPr>
            <a:xfrm flipH="1">
              <a:off x="2231672" y="2815462"/>
              <a:ext cx="3040550" cy="500327"/>
            </a:xfrm>
            <a:prstGeom prst="straightConnector1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711234" y="2815462"/>
              <a:ext cx="1560988" cy="0"/>
            </a:xfrm>
            <a:prstGeom prst="straightConnector1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415322" y="3969791"/>
            <a:ext cx="5338752" cy="2610321"/>
            <a:chOff x="3415322" y="3969791"/>
            <a:chExt cx="5338752" cy="2610321"/>
          </a:xfrm>
        </p:grpSpPr>
        <p:pic>
          <p:nvPicPr>
            <p:cNvPr id="6" name="Picture 5" descr="conflu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222" y="3969791"/>
              <a:ext cx="3481852" cy="261032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16" name="Straight Arrow Connector 15"/>
            <p:cNvCxnSpPr/>
            <p:nvPr/>
          </p:nvCxnSpPr>
          <p:spPr>
            <a:xfrm flipH="1" flipV="1">
              <a:off x="3415322" y="3969791"/>
              <a:ext cx="1856900" cy="608717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289936" y="1060293"/>
            <a:ext cx="1302535" cy="3207972"/>
            <a:chOff x="6289936" y="1060293"/>
            <a:chExt cx="1302535" cy="3207972"/>
          </a:xfrm>
        </p:grpSpPr>
        <p:sp>
          <p:nvSpPr>
            <p:cNvPr id="19" name="TextBox 18"/>
            <p:cNvSpPr txBox="1"/>
            <p:nvPr/>
          </p:nvSpPr>
          <p:spPr>
            <a:xfrm>
              <a:off x="6301526" y="1060293"/>
              <a:ext cx="12777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Continuous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a</a:t>
              </a:r>
              <a:r>
                <a:rPr lang="en-US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nd large</a:t>
              </a:r>
              <a:endPara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49630" y="2669458"/>
              <a:ext cx="9815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Episodic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a</a:t>
              </a:r>
              <a:r>
                <a:rPr lang="en-US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nd less</a:t>
              </a:r>
              <a:endPara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89936" y="3898933"/>
              <a:ext cx="1302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Mix of both</a:t>
              </a:r>
              <a:endParaRPr lang="en-US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5740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228600" y="1066800"/>
            <a:ext cx="8686800" cy="5257800"/>
          </a:xfrm>
          <a:prstGeom prst="rect">
            <a:avLst/>
          </a:prstGeom>
          <a:solidFill>
            <a:srgbClr val="4545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Primary Objectives of Research:</a:t>
            </a:r>
            <a:endParaRPr lang="en-US" sz="3200" b="1">
              <a:solidFill>
                <a:srgbClr val="FDFDAD"/>
              </a:solidFill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04800" y="1440374"/>
            <a:ext cx="84582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rabicPeriod"/>
            </a:pPr>
            <a:r>
              <a:rPr lang="en-US" sz="16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Comparison of natural long-term </a:t>
            </a:r>
            <a:r>
              <a:rPr lang="en-US" sz="16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(</a:t>
            </a:r>
            <a:r>
              <a:rPr lang="en-US" sz="1600" b="1" i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in situ </a:t>
            </a:r>
            <a:r>
              <a:rPr lang="en-US" sz="1600" b="1" baseline="300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10</a:t>
            </a:r>
            <a:r>
              <a:rPr lang="en-US" sz="16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Be</a:t>
            </a:r>
            <a:r>
              <a:rPr lang="en-US" sz="16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), and modern-</a:t>
            </a:r>
            <a:r>
              <a:rPr lang="en-US" sz="16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day, human-induced </a:t>
            </a:r>
            <a:r>
              <a:rPr lang="en-US" sz="16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(sediment yield derived) rates of erosion</a:t>
            </a:r>
            <a:r>
              <a:rPr lang="en-US" sz="16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.</a:t>
            </a:r>
            <a:endParaRPr lang="en-US" sz="16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 lvl="2">
              <a:buFont typeface="Arial" charset="0"/>
              <a:buChar char="•"/>
            </a:pPr>
            <a:r>
              <a:rPr lang="en-US" sz="16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Potential </a:t>
            </a:r>
            <a:r>
              <a:rPr lang="en-US" sz="1600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implications for resource management.</a:t>
            </a:r>
            <a:endParaRPr lang="en-US" sz="1600" b="1" dirty="0">
              <a:solidFill>
                <a:srgbClr val="FDFDAD"/>
              </a:solidFill>
              <a:latin typeface="Helvetica" charset="0"/>
            </a:endParaRPr>
          </a:p>
          <a:p>
            <a:pPr>
              <a:buFont typeface="Arial" charset="0"/>
              <a:buAutoNum type="arabicPeriod"/>
            </a:pPr>
            <a:endParaRPr lang="en-US" b="1" dirty="0" smtClean="0">
              <a:solidFill>
                <a:srgbClr val="FDFDAD"/>
              </a:solidFill>
              <a:latin typeface="Helvetica" charset="0"/>
            </a:endParaRPr>
          </a:p>
          <a:p>
            <a:pPr>
              <a:buFont typeface="Arial" charset="0"/>
              <a:buAutoNum type="arabicPeriod"/>
            </a:pPr>
            <a:r>
              <a:rPr lang="en-US" sz="16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Investigate the sourcing and mixing of sediment in disturbed landscapes with meteoric </a:t>
            </a:r>
            <a:r>
              <a:rPr lang="en-US" sz="1600" b="1" baseline="300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10</a:t>
            </a:r>
            <a:r>
              <a:rPr lang="en-US" sz="16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Be.</a:t>
            </a:r>
          </a:p>
          <a:p>
            <a:pPr marL="1200150" lvl="4" indent="-285750">
              <a:buFont typeface="Arial"/>
              <a:buChar char="•"/>
            </a:pPr>
            <a:r>
              <a:rPr lang="en-US" sz="16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	Primarily in the Waipaoa River Basin, NZ where quartz is scarce.</a:t>
            </a:r>
          </a:p>
          <a:p>
            <a:pPr marL="1200150" lvl="4" indent="-285750">
              <a:buFont typeface="Arial"/>
              <a:buChar char="•"/>
            </a:pPr>
            <a:r>
              <a:rPr lang="en-US" sz="16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  Apportion the relative contribution of sediment from different regions    </a:t>
            </a:r>
            <a:r>
              <a:rPr lang="en-US" sz="1600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</a:t>
            </a:r>
            <a:r>
              <a:rPr lang="en-US" sz="16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              across a landscape.</a:t>
            </a:r>
            <a:endParaRPr lang="en-US" sz="1600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 marL="0" indent="0"/>
            <a:endParaRPr lang="en-US" b="1" dirty="0">
              <a:solidFill>
                <a:srgbClr val="FDFDAD"/>
              </a:solidFill>
              <a:latin typeface="Helvetica" charset="0"/>
            </a:endParaRPr>
          </a:p>
          <a:p>
            <a:pPr>
              <a:buFont typeface="Arial" charset="0"/>
              <a:buAutoNum type="arabicPeriod"/>
            </a:pPr>
            <a:r>
              <a:rPr lang="en-US" sz="16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Explore relationships between tectonics, climate, and land-use history with one of the largest coherent </a:t>
            </a:r>
            <a:r>
              <a:rPr lang="en-US" sz="1600" b="1" baseline="30000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10</a:t>
            </a:r>
            <a:r>
              <a:rPr lang="en-US" sz="16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Be datasets collected to date</a:t>
            </a:r>
            <a:r>
              <a:rPr lang="en-US" sz="16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.</a:t>
            </a:r>
            <a:endParaRPr lang="en-US" sz="1800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 lvl="2">
              <a:buFont typeface="Arial" charset="0"/>
              <a:buChar char="•"/>
            </a:pPr>
            <a:r>
              <a:rPr lang="en-US" sz="1600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Provide </a:t>
            </a:r>
            <a:r>
              <a:rPr lang="en-US" sz="1600" baseline="30000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10</a:t>
            </a:r>
            <a:r>
              <a:rPr lang="en-US" sz="1600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Be erosion rates in previously untestable environments</a:t>
            </a:r>
          </a:p>
          <a:p>
            <a:pPr lvl="2">
              <a:buFont typeface="Arial" charset="0"/>
              <a:buChar char="•"/>
            </a:pPr>
            <a:r>
              <a:rPr lang="en-US" sz="1600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Compare and contrast </a:t>
            </a:r>
            <a:r>
              <a:rPr lang="en-US" sz="1600" baseline="30000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10</a:t>
            </a:r>
            <a:r>
              <a:rPr lang="en-US" sz="1600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Be findings to other measures of landscape change.</a:t>
            </a:r>
          </a:p>
          <a:p>
            <a:pPr lvl="2">
              <a:buFont typeface="Arial" charset="0"/>
              <a:buChar char="•"/>
            </a:pPr>
            <a:r>
              <a:rPr lang="en-US" sz="1600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Further develop relationships between erosion and physical landscape characteristics. </a:t>
            </a:r>
            <a:r>
              <a:rPr lang="en-US" sz="16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844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Isotopic signatures of sediment: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000" y="1035635"/>
            <a:ext cx="8623300" cy="57206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ig2_scheme_fordi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68" y="1705596"/>
            <a:ext cx="3910584" cy="40264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49471" y="1121938"/>
            <a:ext cx="7707328" cy="4010992"/>
            <a:chOff x="849471" y="1121938"/>
            <a:chExt cx="7707328" cy="4010992"/>
          </a:xfrm>
        </p:grpSpPr>
        <p:pic>
          <p:nvPicPr>
            <p:cNvPr id="3" name="Picture 2" descr="matt_tarndaleWTF_a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1191" y="1121938"/>
              <a:ext cx="3575608" cy="26817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Oval 5"/>
            <p:cNvSpPr/>
            <p:nvPr/>
          </p:nvSpPr>
          <p:spPr>
            <a:xfrm rot="19000949">
              <a:off x="849471" y="4075566"/>
              <a:ext cx="2244002" cy="1057364"/>
            </a:xfrm>
            <a:prstGeom prst="ellipse">
              <a:avLst/>
            </a:prstGeom>
            <a:noFill/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023" y="3364936"/>
            <a:ext cx="8499776" cy="3308225"/>
            <a:chOff x="57023" y="3364936"/>
            <a:chExt cx="8499776" cy="3308225"/>
          </a:xfrm>
        </p:grpSpPr>
        <p:pic>
          <p:nvPicPr>
            <p:cNvPr id="5" name="Picture 4" descr="pastoral2_red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1191" y="3991455"/>
              <a:ext cx="3575608" cy="268170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9" name="Oval 8"/>
            <p:cNvSpPr/>
            <p:nvPr/>
          </p:nvSpPr>
          <p:spPr>
            <a:xfrm rot="19000949">
              <a:off x="57023" y="3364936"/>
              <a:ext cx="2244002" cy="1057364"/>
            </a:xfrm>
            <a:prstGeom prst="ellipse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 rot="19000949">
            <a:off x="2555116" y="4819844"/>
            <a:ext cx="1593565" cy="1207340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41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Spatial distribution of meteoric </a:t>
            </a:r>
            <a:r>
              <a:rPr lang="en-US" sz="3200" b="1" baseline="300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 concentrations: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313" y="961661"/>
            <a:ext cx="9000597" cy="55997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hesis_fig5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20" y="1016000"/>
            <a:ext cx="8817174" cy="4643006"/>
          </a:xfrm>
          <a:prstGeom prst="rect">
            <a:avLst/>
          </a:prstGeom>
        </p:spPr>
      </p:pic>
      <p:pic>
        <p:nvPicPr>
          <p:cNvPr id="6" name="Picture 4" descr="basemap_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148" y="1113890"/>
            <a:ext cx="2536301" cy="340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845698" y="2050995"/>
            <a:ext cx="7739089" cy="2186934"/>
            <a:chOff x="845698" y="2050995"/>
            <a:chExt cx="7739089" cy="2186934"/>
          </a:xfrm>
        </p:grpSpPr>
        <p:sp>
          <p:nvSpPr>
            <p:cNvPr id="3" name="Oval 2"/>
            <p:cNvSpPr/>
            <p:nvPr/>
          </p:nvSpPr>
          <p:spPr>
            <a:xfrm>
              <a:off x="6510072" y="2280863"/>
              <a:ext cx="974045" cy="826042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845698" y="3786752"/>
              <a:ext cx="1050835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45698" y="3415396"/>
              <a:ext cx="11336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~2 x 10</a:t>
              </a:r>
              <a:r>
                <a:rPr lang="en-US" sz="1400" b="1" baseline="30000" dirty="0" smtClean="0"/>
                <a:t>7</a:t>
              </a:r>
              <a:r>
                <a:rPr lang="en-US" sz="1400" b="1" dirty="0" smtClean="0"/>
                <a:t> at/g</a:t>
              </a:r>
              <a:endParaRPr lang="en-US" sz="1400" b="1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048933" y="3346465"/>
              <a:ext cx="1050835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938862" y="2953016"/>
              <a:ext cx="12747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~2.7 x 10</a:t>
              </a:r>
              <a:r>
                <a:rPr lang="en-US" sz="1400" b="1" baseline="30000" dirty="0" smtClean="0"/>
                <a:t>7</a:t>
              </a:r>
              <a:r>
                <a:rPr lang="en-US" sz="1400" b="1" dirty="0" smtClean="0"/>
                <a:t> at/g</a:t>
              </a:r>
              <a:endParaRPr lang="en-US" sz="1400" b="1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7763142" y="2050995"/>
              <a:ext cx="821645" cy="696799"/>
            </a:xfrm>
            <a:prstGeom prst="ellipse">
              <a:avLst/>
            </a:prstGeom>
            <a:noFill/>
            <a:ln w="28575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291677" y="3733792"/>
              <a:ext cx="1364990" cy="0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313314" y="3356058"/>
              <a:ext cx="12747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~2.1 x 10</a:t>
              </a:r>
              <a:r>
                <a:rPr lang="en-US" sz="1400" b="1" baseline="30000" dirty="0" smtClean="0"/>
                <a:t>7</a:t>
              </a:r>
              <a:r>
                <a:rPr lang="en-US" sz="1400" b="1" dirty="0" smtClean="0"/>
                <a:t> at/g</a:t>
              </a:r>
              <a:endParaRPr lang="en-US" sz="1400" b="1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7009227" y="3541130"/>
              <a:ext cx="821645" cy="696799"/>
            </a:xfrm>
            <a:prstGeom prst="ellipse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809067" y="1354196"/>
            <a:ext cx="3139929" cy="3547993"/>
            <a:chOff x="4809067" y="1354196"/>
            <a:chExt cx="3139929" cy="3547993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4809067" y="4902189"/>
              <a:ext cx="1778000" cy="0"/>
            </a:xfrm>
            <a:prstGeom prst="line">
              <a:avLst/>
            </a:prstGeom>
            <a:ln w="3810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086511" y="4519272"/>
              <a:ext cx="11336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~3 x 10</a:t>
              </a:r>
              <a:r>
                <a:rPr lang="en-US" sz="1400" b="1" baseline="30000" dirty="0"/>
                <a:t>6</a:t>
              </a:r>
              <a:r>
                <a:rPr lang="en-US" sz="1400" b="1" dirty="0" smtClean="0"/>
                <a:t> at/g</a:t>
              </a:r>
              <a:endParaRPr lang="en-US" sz="1400" b="1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7127351" y="1354196"/>
              <a:ext cx="821645" cy="696799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009" name="TextBox 43008"/>
          <p:cNvSpPr txBox="1"/>
          <p:nvPr/>
        </p:nvSpPr>
        <p:spPr>
          <a:xfrm>
            <a:off x="3493743" y="1169530"/>
            <a:ext cx="21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Raw averages of data</a:t>
            </a:r>
            <a:endParaRPr lang="en-US" dirty="0"/>
          </a:p>
        </p:txBody>
      </p:sp>
      <p:grpSp>
        <p:nvGrpSpPr>
          <p:cNvPr id="43013" name="Group 43012"/>
          <p:cNvGrpSpPr/>
          <p:nvPr/>
        </p:nvGrpSpPr>
        <p:grpSpPr>
          <a:xfrm>
            <a:off x="3498255" y="1634532"/>
            <a:ext cx="5374812" cy="3192517"/>
            <a:chOff x="3498255" y="1634532"/>
            <a:chExt cx="5374812" cy="3192517"/>
          </a:xfrm>
        </p:grpSpPr>
        <p:grpSp>
          <p:nvGrpSpPr>
            <p:cNvPr id="43008" name="Group 43007"/>
            <p:cNvGrpSpPr/>
            <p:nvPr/>
          </p:nvGrpSpPr>
          <p:grpSpPr>
            <a:xfrm>
              <a:off x="6739467" y="1993301"/>
              <a:ext cx="2133600" cy="2833748"/>
              <a:chOff x="6739467" y="1993301"/>
              <a:chExt cx="2133600" cy="2833748"/>
            </a:xfrm>
          </p:grpSpPr>
          <p:sp>
            <p:nvSpPr>
              <p:cNvPr id="26" name="Oval 25"/>
              <p:cNvSpPr/>
              <p:nvPr/>
            </p:nvSpPr>
            <p:spPr>
              <a:xfrm rot="20669726">
                <a:off x="7665191" y="1993301"/>
                <a:ext cx="168228" cy="1720152"/>
              </a:xfrm>
              <a:prstGeom prst="ellipse">
                <a:avLst/>
              </a:prstGeom>
              <a:noFill/>
              <a:ln w="28575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6739467" y="4827049"/>
                <a:ext cx="2133600" cy="0"/>
              </a:xfrm>
              <a:prstGeom prst="line">
                <a:avLst/>
              </a:prstGeom>
              <a:ln w="381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7161627" y="4517783"/>
                <a:ext cx="12747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~3.3 x 10</a:t>
                </a:r>
                <a:r>
                  <a:rPr lang="en-US" sz="1400" b="1" baseline="30000" dirty="0"/>
                  <a:t>6</a:t>
                </a:r>
                <a:r>
                  <a:rPr lang="en-US" sz="1400" b="1" dirty="0" smtClean="0"/>
                  <a:t> at/g</a:t>
                </a:r>
                <a:endParaRPr lang="en-US" sz="1400" b="1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498255" y="1634532"/>
              <a:ext cx="285682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Vast majority </a:t>
              </a:r>
              <a:r>
                <a:rPr lang="en-US" b="1" dirty="0" smtClean="0"/>
                <a:t>of sediment</a:t>
              </a:r>
            </a:p>
            <a:p>
              <a:pPr algn="ctr"/>
              <a:r>
                <a:rPr lang="en-US" b="1" dirty="0" smtClean="0"/>
                <a:t>In mainstem channel comes</a:t>
              </a:r>
            </a:p>
            <a:p>
              <a:pPr algn="ctr"/>
              <a:r>
                <a:rPr lang="en-US" b="1" dirty="0" smtClean="0"/>
                <a:t>From </a:t>
              </a:r>
              <a:r>
                <a:rPr lang="en-US" b="1" dirty="0" smtClean="0">
                  <a:solidFill>
                    <a:srgbClr val="FF0000"/>
                  </a:solidFill>
                </a:rPr>
                <a:t>gullies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050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5399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Mixing of sediment with different isotopic signatures:</a:t>
            </a:r>
            <a:endParaRPr lang="en-US" sz="3000" b="1" dirty="0">
              <a:solidFill>
                <a:srgbClr val="FDFDA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000" y="1010977"/>
            <a:ext cx="8623300" cy="571655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figDR1_fordiss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20" y="1151420"/>
            <a:ext cx="5108641" cy="3644558"/>
          </a:xfrm>
          <a:prstGeom prst="rect">
            <a:avLst/>
          </a:prstGeom>
        </p:spPr>
      </p:pic>
      <p:pic>
        <p:nvPicPr>
          <p:cNvPr id="3" name="Picture 2" descr="tarndale_aeri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01" y="4921728"/>
            <a:ext cx="2770171" cy="166082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813760" y="3883632"/>
            <a:ext cx="443868" cy="912346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hesis_fig8_r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60" y="1040459"/>
            <a:ext cx="3465339" cy="4138282"/>
          </a:xfrm>
          <a:prstGeom prst="rect">
            <a:avLst/>
          </a:prstGeom>
        </p:spPr>
      </p:pic>
      <p:grpSp>
        <p:nvGrpSpPr>
          <p:cNvPr id="43009" name="Group 43008"/>
          <p:cNvGrpSpPr/>
          <p:nvPr/>
        </p:nvGrpSpPr>
        <p:grpSpPr>
          <a:xfrm>
            <a:off x="4521200" y="3016835"/>
            <a:ext cx="3077492" cy="632298"/>
            <a:chOff x="4521200" y="3016835"/>
            <a:chExt cx="3077492" cy="632298"/>
          </a:xfrm>
        </p:grpSpPr>
        <p:sp>
          <p:nvSpPr>
            <p:cNvPr id="21" name="Oval 20"/>
            <p:cNvSpPr/>
            <p:nvPr/>
          </p:nvSpPr>
          <p:spPr>
            <a:xfrm>
              <a:off x="4521200" y="3016835"/>
              <a:ext cx="154446" cy="15559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444246" y="3493537"/>
              <a:ext cx="154446" cy="15559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03182" y="1596683"/>
            <a:ext cx="6210995" cy="2208046"/>
            <a:chOff x="1103182" y="1596683"/>
            <a:chExt cx="6210995" cy="2208046"/>
          </a:xfrm>
        </p:grpSpPr>
        <p:sp>
          <p:nvSpPr>
            <p:cNvPr id="14" name="Oval 13"/>
            <p:cNvSpPr/>
            <p:nvPr/>
          </p:nvSpPr>
          <p:spPr>
            <a:xfrm>
              <a:off x="1103182" y="3649133"/>
              <a:ext cx="154446" cy="15559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159731" y="2261705"/>
              <a:ext cx="154446" cy="15559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7242538" y="1596683"/>
              <a:ext cx="0" cy="66502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2216221" y="2259137"/>
            <a:ext cx="5551250" cy="1354533"/>
            <a:chOff x="2216221" y="2259137"/>
            <a:chExt cx="5551250" cy="1354533"/>
          </a:xfrm>
        </p:grpSpPr>
        <p:sp>
          <p:nvSpPr>
            <p:cNvPr id="11" name="Oval 10"/>
            <p:cNvSpPr/>
            <p:nvPr/>
          </p:nvSpPr>
          <p:spPr>
            <a:xfrm>
              <a:off x="2216221" y="3458074"/>
              <a:ext cx="154446" cy="15559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314177" y="2419869"/>
              <a:ext cx="154446" cy="15559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7483142" y="2259137"/>
              <a:ext cx="284329" cy="158164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012" name="Group 43011"/>
          <p:cNvGrpSpPr/>
          <p:nvPr/>
        </p:nvGrpSpPr>
        <p:grpSpPr>
          <a:xfrm>
            <a:off x="3897182" y="2847877"/>
            <a:ext cx="3511151" cy="516585"/>
            <a:chOff x="3897182" y="2847877"/>
            <a:chExt cx="3511151" cy="516585"/>
          </a:xfrm>
        </p:grpSpPr>
        <p:sp>
          <p:nvSpPr>
            <p:cNvPr id="17" name="Oval 16"/>
            <p:cNvSpPr/>
            <p:nvPr/>
          </p:nvSpPr>
          <p:spPr>
            <a:xfrm>
              <a:off x="3897182" y="3208866"/>
              <a:ext cx="154446" cy="15559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253887" y="2847877"/>
              <a:ext cx="154446" cy="15559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6671733" y="2868720"/>
              <a:ext cx="570805" cy="56955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013" name="Group 43012"/>
          <p:cNvGrpSpPr/>
          <p:nvPr/>
        </p:nvGrpSpPr>
        <p:grpSpPr>
          <a:xfrm>
            <a:off x="4227382" y="2620756"/>
            <a:ext cx="3737705" cy="707271"/>
            <a:chOff x="4227382" y="2620756"/>
            <a:chExt cx="3737705" cy="707271"/>
          </a:xfrm>
        </p:grpSpPr>
        <p:sp>
          <p:nvSpPr>
            <p:cNvPr id="18" name="Oval 17"/>
            <p:cNvSpPr/>
            <p:nvPr/>
          </p:nvSpPr>
          <p:spPr>
            <a:xfrm>
              <a:off x="4227382" y="3172431"/>
              <a:ext cx="154446" cy="15559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008" name="Group 43007"/>
            <p:cNvGrpSpPr/>
            <p:nvPr/>
          </p:nvGrpSpPr>
          <p:grpSpPr>
            <a:xfrm>
              <a:off x="7367023" y="2620756"/>
              <a:ext cx="598064" cy="325762"/>
              <a:chOff x="7367023" y="2620756"/>
              <a:chExt cx="598064" cy="325762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7367023" y="2790922"/>
                <a:ext cx="154446" cy="15559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H="1">
                <a:off x="7515517" y="2620756"/>
                <a:ext cx="449570" cy="190176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015" name="TextBox 43014"/>
          <p:cNvSpPr txBox="1"/>
          <p:nvPr/>
        </p:nvSpPr>
        <p:spPr>
          <a:xfrm>
            <a:off x="4089079" y="5065565"/>
            <a:ext cx="460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Tarndale</a:t>
            </a:r>
            <a:r>
              <a:rPr lang="en-US" dirty="0" smtClean="0"/>
              <a:t> gully is the starting </a:t>
            </a:r>
            <a:r>
              <a:rPr lang="en-US" b="1" dirty="0" smtClean="0"/>
              <a:t>isotopic signature</a:t>
            </a:r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4227382" y="5658083"/>
            <a:ext cx="4040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Tarndale signal is </a:t>
            </a:r>
            <a:r>
              <a:rPr lang="en-US" b="1" dirty="0" smtClean="0"/>
              <a:t>augmented</a:t>
            </a:r>
            <a:r>
              <a:rPr lang="en-US" dirty="0" smtClean="0"/>
              <a:t> with </a:t>
            </a:r>
            <a:r>
              <a:rPr lang="en-US" b="1" dirty="0" smtClean="0"/>
              <a:t>higher</a:t>
            </a:r>
          </a:p>
          <a:p>
            <a:pPr algn="ctr"/>
            <a:r>
              <a:rPr lang="en-US" b="1" dirty="0"/>
              <a:t>c</a:t>
            </a:r>
            <a:r>
              <a:rPr lang="en-US" b="1" dirty="0" smtClean="0"/>
              <a:t>oncentration</a:t>
            </a:r>
            <a:r>
              <a:rPr lang="en-US" dirty="0" smtClean="0"/>
              <a:t> sediment from incoming</a:t>
            </a:r>
          </a:p>
          <a:p>
            <a:pPr algn="ctr"/>
            <a:r>
              <a:rPr lang="en-US" dirty="0" smtClean="0"/>
              <a:t>tributaries.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54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Mixing model – apportioning relative contribution: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000" y="952429"/>
            <a:ext cx="8623300" cy="557513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igDR1_fordi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59" y="1105338"/>
            <a:ext cx="4512290" cy="530573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887133" y="3462868"/>
            <a:ext cx="76200" cy="7620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52680" y="2057418"/>
            <a:ext cx="1526104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“cold”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</a:rPr>
              <a:t>l</a:t>
            </a:r>
            <a:r>
              <a:rPr lang="en-US" sz="1400" dirty="0" smtClean="0">
                <a:solidFill>
                  <a:srgbClr val="0000FF"/>
                </a:solidFill>
              </a:rPr>
              <a:t>ow-concentration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gully sediment</a:t>
            </a:r>
            <a:endParaRPr lang="en-US" sz="1400" dirty="0">
              <a:solidFill>
                <a:srgbClr val="0000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0768" y="3055436"/>
            <a:ext cx="4661154" cy="836961"/>
            <a:chOff x="470768" y="3055436"/>
            <a:chExt cx="4661154" cy="836961"/>
          </a:xfrm>
        </p:grpSpPr>
        <p:sp>
          <p:nvSpPr>
            <p:cNvPr id="7" name="Oval 6"/>
            <p:cNvSpPr/>
            <p:nvPr/>
          </p:nvSpPr>
          <p:spPr>
            <a:xfrm>
              <a:off x="2603499" y="3424768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039533" y="3386668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28273" y="3153733"/>
              <a:ext cx="1803649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“hot”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high-concentration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eastern trib. sediment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0768" y="3055436"/>
              <a:ext cx="1845991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“hot”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high-concentration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western trib. sediment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25235" y="3500971"/>
            <a:ext cx="1428596" cy="990693"/>
            <a:chOff x="2325235" y="3500971"/>
            <a:chExt cx="1428596" cy="990693"/>
          </a:xfrm>
        </p:grpSpPr>
        <p:sp>
          <p:nvSpPr>
            <p:cNvPr id="9" name="Oval 8"/>
            <p:cNvSpPr/>
            <p:nvPr/>
          </p:nvSpPr>
          <p:spPr>
            <a:xfrm>
              <a:off x="3077633" y="3500971"/>
              <a:ext cx="76200" cy="76200"/>
            </a:xfrm>
            <a:prstGeom prst="ellipse">
              <a:avLst/>
            </a:prstGeom>
            <a:solidFill>
              <a:srgbClr val="C449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25235" y="3968444"/>
              <a:ext cx="142859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C449FF"/>
                  </a:solidFill>
                </a:rPr>
                <a:t>“</a:t>
              </a:r>
              <a:r>
                <a:rPr lang="en-US" sz="1400" dirty="0" err="1" smtClean="0">
                  <a:solidFill>
                    <a:srgbClr val="C449FF"/>
                  </a:solidFill>
                </a:rPr>
                <a:t>luke</a:t>
              </a:r>
              <a:r>
                <a:rPr lang="en-US" sz="1400" dirty="0" smtClean="0">
                  <a:solidFill>
                    <a:srgbClr val="C449FF"/>
                  </a:solidFill>
                </a:rPr>
                <a:t>-warm,”</a:t>
              </a:r>
            </a:p>
            <a:p>
              <a:pPr algn="ctr"/>
              <a:r>
                <a:rPr lang="en-US" sz="1400" dirty="0" smtClean="0">
                  <a:solidFill>
                    <a:srgbClr val="C449FF"/>
                  </a:solidFill>
                </a:rPr>
                <a:t>Downstream mix</a:t>
              </a:r>
              <a:endParaRPr lang="en-US" sz="1400" dirty="0">
                <a:solidFill>
                  <a:srgbClr val="C449FF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905138" y="1210083"/>
            <a:ext cx="3908780" cy="3016211"/>
            <a:chOff x="4905138" y="1210083"/>
            <a:chExt cx="3908780" cy="3016211"/>
          </a:xfrm>
        </p:grpSpPr>
        <p:sp>
          <p:nvSpPr>
            <p:cNvPr id="14" name="TextBox 13"/>
            <p:cNvSpPr txBox="1"/>
            <p:nvPr/>
          </p:nvSpPr>
          <p:spPr>
            <a:xfrm>
              <a:off x="4905138" y="1210083"/>
              <a:ext cx="3908780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[</a:t>
              </a:r>
              <a:r>
                <a:rPr lang="en-US" sz="1600" i="1" dirty="0" err="1"/>
                <a:t>N</a:t>
              </a:r>
              <a:r>
                <a:rPr lang="en-US" sz="1600" i="1" baseline="-25000" dirty="0" err="1"/>
                <a:t>up</a:t>
              </a:r>
              <a:r>
                <a:rPr lang="en-US" sz="1600" i="1" dirty="0"/>
                <a:t>][</a:t>
              </a:r>
              <a:r>
                <a:rPr lang="en-US" sz="1600" i="1" dirty="0" err="1"/>
                <a:t>m</a:t>
              </a:r>
              <a:r>
                <a:rPr lang="en-US" sz="1600" i="1" baseline="-25000" dirty="0" err="1"/>
                <a:t>up</a:t>
              </a:r>
              <a:r>
                <a:rPr lang="en-US" sz="1600" i="1" dirty="0"/>
                <a:t>] + [</a:t>
              </a:r>
              <a:r>
                <a:rPr lang="en-US" sz="1600" i="1" dirty="0" err="1"/>
                <a:t>N</a:t>
              </a:r>
              <a:r>
                <a:rPr lang="en-US" sz="1600" i="1" baseline="-25000" dirty="0" err="1"/>
                <a:t>trib</a:t>
              </a:r>
              <a:r>
                <a:rPr lang="en-US" sz="1600" i="1" dirty="0"/>
                <a:t>][</a:t>
              </a:r>
              <a:r>
                <a:rPr lang="en-US" sz="1600" i="1" dirty="0" err="1"/>
                <a:t>m</a:t>
              </a:r>
              <a:r>
                <a:rPr lang="en-US" sz="1600" i="1" baseline="-25000" dirty="0" err="1"/>
                <a:t>trib</a:t>
              </a:r>
              <a:r>
                <a:rPr lang="en-US" sz="1600" i="1" dirty="0"/>
                <a:t>] = [</a:t>
              </a:r>
              <a:r>
                <a:rPr lang="en-US" sz="1600" i="1" dirty="0" err="1"/>
                <a:t>N</a:t>
              </a:r>
              <a:r>
                <a:rPr lang="en-US" sz="1600" i="1" baseline="-25000" dirty="0" err="1"/>
                <a:t>down</a:t>
              </a:r>
              <a:r>
                <a:rPr lang="en-US" sz="1600" i="1" dirty="0"/>
                <a:t>][</a:t>
              </a:r>
              <a:r>
                <a:rPr lang="en-US" sz="1600" i="1" dirty="0" err="1"/>
                <a:t>m</a:t>
              </a:r>
              <a:r>
                <a:rPr lang="en-US" sz="1600" i="1" baseline="-25000" dirty="0" err="1"/>
                <a:t>up</a:t>
              </a:r>
              <a:r>
                <a:rPr lang="en-US" sz="1600" i="1" dirty="0"/>
                <a:t> + </a:t>
              </a:r>
              <a:r>
                <a:rPr lang="en-US" sz="1600" i="1" dirty="0" err="1"/>
                <a:t>m</a:t>
              </a:r>
              <a:r>
                <a:rPr lang="en-US" sz="1600" i="1" baseline="-25000" dirty="0" err="1"/>
                <a:t>trib</a:t>
              </a:r>
              <a:r>
                <a:rPr lang="en-US" sz="1600" i="1" dirty="0"/>
                <a:t>]</a:t>
              </a:r>
              <a:endParaRPr lang="en-US" sz="1600" dirty="0"/>
            </a:p>
            <a:p>
              <a:r>
                <a:rPr lang="en-US" sz="1600" i="1" dirty="0"/>
                <a:t> </a:t>
              </a:r>
              <a:endParaRPr lang="en-US" sz="1600" dirty="0"/>
            </a:p>
            <a:p>
              <a:r>
                <a:rPr lang="en-US" sz="1600" i="1" dirty="0" smtClean="0"/>
                <a:t>and</a:t>
              </a:r>
              <a:endParaRPr lang="en-US" sz="1600" dirty="0"/>
            </a:p>
            <a:p>
              <a:r>
                <a:rPr lang="en-US" sz="1600" i="1" dirty="0"/>
                <a:t> </a:t>
              </a:r>
              <a:endParaRPr lang="en-US" sz="1600" dirty="0"/>
            </a:p>
            <a:p>
              <a:r>
                <a:rPr lang="en-US" sz="1600" i="1" dirty="0" smtClean="0"/>
                <a:t>[</a:t>
              </a:r>
              <a:r>
                <a:rPr lang="en-US" sz="1600" i="1" dirty="0" err="1"/>
                <a:t>m</a:t>
              </a:r>
              <a:r>
                <a:rPr lang="en-US" sz="1600" i="1" baseline="-25000" dirty="0" err="1"/>
                <a:t>up</a:t>
              </a:r>
              <a:r>
                <a:rPr lang="en-US" sz="1600" i="1" dirty="0"/>
                <a:t>] + [</a:t>
              </a:r>
              <a:r>
                <a:rPr lang="en-US" sz="1600" i="1" dirty="0" err="1"/>
                <a:t>m</a:t>
              </a:r>
              <a:r>
                <a:rPr lang="en-US" sz="1600" i="1" baseline="-25000" dirty="0" err="1"/>
                <a:t>trib</a:t>
              </a:r>
              <a:r>
                <a:rPr lang="en-US" sz="1600" i="1" dirty="0"/>
                <a:t>] = 100 %</a:t>
              </a:r>
              <a:endParaRPr lang="en-US" sz="1600" dirty="0"/>
            </a:p>
            <a:p>
              <a:r>
                <a:rPr lang="en-US" sz="1600" i="1" dirty="0"/>
                <a:t> </a:t>
              </a:r>
              <a:endParaRPr lang="en-US" sz="1600" dirty="0"/>
            </a:p>
            <a:p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04895" y="3025965"/>
              <a:ext cx="288680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Areas of the headwaters</a:t>
              </a:r>
            </a:p>
            <a:p>
              <a:pPr algn="ctr"/>
              <a:r>
                <a:rPr lang="en-US" dirty="0"/>
                <a:t>a</a:t>
              </a:r>
              <a:r>
                <a:rPr lang="en-US" dirty="0" smtClean="0"/>
                <a:t>nd the eastern and western</a:t>
              </a:r>
            </a:p>
            <a:p>
              <a:pPr algn="ctr"/>
              <a:r>
                <a:rPr lang="en-US" dirty="0" err="1" smtClean="0"/>
                <a:t>tribs</a:t>
              </a:r>
              <a:r>
                <a:rPr lang="en-US" dirty="0" smtClean="0"/>
                <a:t>. combined are roughly </a:t>
              </a:r>
            </a:p>
            <a:p>
              <a:pPr algn="ctr"/>
              <a:r>
                <a:rPr lang="en-US" dirty="0" smtClean="0"/>
                <a:t>equal</a:t>
              </a:r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293399" y="4522270"/>
            <a:ext cx="289491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Gullied headwaters produce</a:t>
            </a:r>
          </a:p>
          <a:p>
            <a:pPr algn="ctr"/>
            <a:r>
              <a:rPr lang="en-US" b="1" dirty="0"/>
              <a:t>s</a:t>
            </a:r>
            <a:r>
              <a:rPr lang="en-US" b="1" dirty="0" smtClean="0"/>
              <a:t>ediment at a rate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20 times</a:t>
            </a:r>
          </a:p>
          <a:p>
            <a:pPr algn="ctr"/>
            <a:r>
              <a:rPr lang="en-US" b="1" dirty="0"/>
              <a:t>t</a:t>
            </a:r>
            <a:r>
              <a:rPr lang="en-US" b="1" dirty="0" smtClean="0"/>
              <a:t>hat of the east and west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75341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1" name="Line 3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8C1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-38100" y="101600"/>
            <a:ext cx="9144000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b="1" dirty="0" smtClean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estable hypotheses with meteoric </a:t>
            </a:r>
            <a:r>
              <a:rPr lang="en-US" sz="3200" b="1" baseline="30000" dirty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3200" b="1" dirty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Be:</a:t>
            </a:r>
            <a:endParaRPr lang="en-US" sz="3200" b="1" dirty="0">
              <a:solidFill>
                <a:srgbClr val="FDF8C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15521" y="1005540"/>
            <a:ext cx="8458200" cy="3404214"/>
            <a:chOff x="315521" y="1005540"/>
            <a:chExt cx="8458200" cy="3404214"/>
          </a:xfrm>
        </p:grpSpPr>
        <p:sp>
          <p:nvSpPr>
            <p:cNvPr id="114690" name="Rectangle 2"/>
            <p:cNvSpPr>
              <a:spLocks noChangeArrowheads="1"/>
            </p:cNvSpPr>
            <p:nvPr/>
          </p:nvSpPr>
          <p:spPr bwMode="auto">
            <a:xfrm>
              <a:off x="315521" y="1005540"/>
              <a:ext cx="8458200" cy="3404214"/>
            </a:xfrm>
            <a:prstGeom prst="rect">
              <a:avLst/>
            </a:pr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93" name="Text Box 5"/>
            <p:cNvSpPr txBox="1">
              <a:spLocks noChangeArrowheads="1"/>
            </p:cNvSpPr>
            <p:nvPr/>
          </p:nvSpPr>
          <p:spPr bwMode="auto">
            <a:xfrm>
              <a:off x="407328" y="1025436"/>
              <a:ext cx="8289449" cy="19389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sz="2000" b="1" dirty="0" smtClean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We can track temporal changes in meteoric </a:t>
              </a:r>
              <a:r>
                <a:rPr lang="en-US" sz="2000" b="1" baseline="30000" dirty="0" smtClean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10</a:t>
              </a:r>
              <a:r>
                <a:rPr lang="en-US" sz="2000" b="1" dirty="0" smtClean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 concentration by </a:t>
              </a:r>
            </a:p>
            <a:p>
              <a:r>
                <a:rPr lang="en-US" sz="2000" b="1" dirty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	</a:t>
              </a:r>
              <a:r>
                <a:rPr lang="en-US" sz="2000" b="1" dirty="0" smtClean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resampling the same sites at different times.</a:t>
              </a:r>
            </a:p>
            <a:p>
              <a:pPr lvl="2"/>
              <a:endParaRPr lang="en-US" sz="2000" dirty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endParaRPr lang="en-US" sz="2000" dirty="0" smtClean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342900" indent="-342900">
                <a:buFont typeface="Arial"/>
                <a:buChar char="•"/>
              </a:pPr>
              <a:r>
                <a:rPr lang="en-US" sz="2000" b="1" dirty="0" smtClean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We can infer how source area change through time, and at different flow</a:t>
              </a:r>
            </a:p>
            <a:p>
              <a:r>
                <a:rPr lang="en-US" sz="2000" b="1" dirty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	</a:t>
              </a:r>
              <a:r>
                <a:rPr lang="en-US" sz="2000" b="1" dirty="0" smtClean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conditions.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04514" y="2948620"/>
            <a:ext cx="6387845" cy="3859414"/>
            <a:chOff x="1404514" y="2948620"/>
            <a:chExt cx="6387845" cy="3859414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404514" y="2948620"/>
              <a:ext cx="6237605" cy="1323439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457200" indent="-457200" algn="ctr">
                <a:buFont typeface="+mj-lt"/>
                <a:buAutoNum type="arabicPeriod"/>
              </a:pPr>
              <a:r>
                <a:rPr lang="en-US" sz="2000" dirty="0" smtClean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May 2004 – fluvial sediment</a:t>
              </a:r>
            </a:p>
            <a:p>
              <a:pPr marL="457200" indent="-457200" algn="ctr">
                <a:buFont typeface="+mj-lt"/>
                <a:buAutoNum type="arabicPeriod"/>
              </a:pPr>
              <a:r>
                <a:rPr lang="en-US" sz="2000" dirty="0" smtClean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March 2005 – fluvial sediment</a:t>
              </a:r>
            </a:p>
            <a:p>
              <a:pPr marL="457200" indent="-457200" algn="ctr">
                <a:buFont typeface="+mj-lt"/>
                <a:buAutoNum type="arabicPeriod"/>
              </a:pPr>
              <a:r>
                <a:rPr lang="en-US" sz="2000" dirty="0" smtClean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August 2008 – fluvial sediment</a:t>
              </a:r>
            </a:p>
            <a:p>
              <a:pPr marL="457200" indent="-457200" algn="ctr">
                <a:buFont typeface="+mj-lt"/>
                <a:buAutoNum type="arabicPeriod"/>
              </a:pPr>
              <a:r>
                <a:rPr lang="en-US" sz="2000" dirty="0" smtClean="0">
                  <a:solidFill>
                    <a:srgbClr val="FDF8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August 2008 – overbank flood deposit (event deposit)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15188" y="4524739"/>
              <a:ext cx="6177171" cy="228329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flood_deposit_b_7_31_2008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627" y="4669947"/>
              <a:ext cx="2620892" cy="196566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5" name="Picture 4" descr="flood_deposit_sampleshee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714" y="4669946"/>
              <a:ext cx="3037852" cy="19656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135626" y="5605666"/>
            <a:ext cx="889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Basin-</a:t>
            </a:r>
          </a:p>
          <a:p>
            <a:r>
              <a:rPr lang="en-US" dirty="0" smtClean="0"/>
              <a:t>wide</a:t>
            </a:r>
          </a:p>
          <a:p>
            <a:r>
              <a:rPr lang="en-US" dirty="0" smtClean="0"/>
              <a:t>deposit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24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Temporal variable in meteoric </a:t>
            </a:r>
            <a:r>
              <a:rPr lang="en-US" sz="3200" b="1" baseline="300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000" y="912346"/>
            <a:ext cx="8623300" cy="580938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hesis_fig7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6" y="1046349"/>
            <a:ext cx="7872876" cy="366085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85721" y="1359660"/>
            <a:ext cx="7209719" cy="4167570"/>
            <a:chOff x="1385721" y="1359660"/>
            <a:chExt cx="7209719" cy="4167570"/>
          </a:xfrm>
        </p:grpSpPr>
        <p:sp>
          <p:nvSpPr>
            <p:cNvPr id="3" name="TextBox 2"/>
            <p:cNvSpPr txBox="1"/>
            <p:nvPr/>
          </p:nvSpPr>
          <p:spPr>
            <a:xfrm>
              <a:off x="1385721" y="1359660"/>
              <a:ext cx="15385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Eastern outlet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804930" y="1822220"/>
              <a:ext cx="464699" cy="288498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75310" y="3153750"/>
              <a:ext cx="464699" cy="1553451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527775" y="3807187"/>
              <a:ext cx="464699" cy="900015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52047" y="2547695"/>
              <a:ext cx="149301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Te Arai outlet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99457" y="3267229"/>
              <a:ext cx="17901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Mainstem outlet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14589" y="4880899"/>
              <a:ext cx="49808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Not exactly sure why concentration are increasing</a:t>
              </a:r>
            </a:p>
            <a:p>
              <a:r>
                <a:rPr lang="en-US" b="1" dirty="0"/>
                <a:t>t</a:t>
              </a:r>
              <a:r>
                <a:rPr lang="en-US" b="1" dirty="0" smtClean="0"/>
                <a:t>hrough time in fluvial sediments?</a:t>
              </a:r>
              <a:endParaRPr lang="en-US" b="1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52070" y="2268534"/>
            <a:ext cx="7185885" cy="4349652"/>
            <a:chOff x="952070" y="2268534"/>
            <a:chExt cx="7185885" cy="4349652"/>
          </a:xfrm>
        </p:grpSpPr>
        <p:pic>
          <p:nvPicPr>
            <p:cNvPr id="6" name="Picture 5" descr="landslides_tearai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070" y="4845293"/>
              <a:ext cx="2363857" cy="17728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3670065" y="5595924"/>
              <a:ext cx="44678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Flood deposit likely reflects </a:t>
              </a:r>
              <a:r>
                <a:rPr lang="en-US" b="1" dirty="0" smtClean="0">
                  <a:solidFill>
                    <a:srgbClr val="FF0000"/>
                  </a:solidFill>
                </a:rPr>
                <a:t>episodic</a:t>
              </a:r>
              <a:r>
                <a:rPr lang="en-US" b="1" dirty="0" smtClean="0"/>
                <a:t> input of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s</a:t>
              </a:r>
              <a:r>
                <a:rPr lang="en-US" b="1" dirty="0" smtClean="0">
                  <a:solidFill>
                    <a:srgbClr val="FF0000"/>
                  </a:solidFill>
                </a:rPr>
                <a:t>hallow sediment </a:t>
              </a:r>
              <a:r>
                <a:rPr lang="en-US" b="1" dirty="0" smtClean="0"/>
                <a:t>with higher concentration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l</a:t>
              </a:r>
              <a:r>
                <a:rPr lang="en-US" b="1" dirty="0" smtClean="0">
                  <a:solidFill>
                    <a:srgbClr val="FF0000"/>
                  </a:solidFill>
                </a:rPr>
                <a:t>andslide</a:t>
              </a:r>
              <a:r>
                <a:rPr lang="en-US" b="1" dirty="0" smtClean="0"/>
                <a:t> sediment from 7/31/2008 </a:t>
              </a:r>
              <a:r>
                <a:rPr lang="en-US" b="1" dirty="0" smtClean="0">
                  <a:solidFill>
                    <a:srgbClr val="FF0000"/>
                  </a:solidFill>
                </a:rPr>
                <a:t>event</a:t>
              </a:r>
              <a:r>
                <a:rPr lang="en-US" b="1" dirty="0" smtClean="0"/>
                <a:t>.</a:t>
              </a:r>
              <a:endParaRPr lang="en-US" b="1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 flipV="1">
              <a:off x="2133035" y="2268534"/>
              <a:ext cx="791238" cy="257675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3094750" y="3427459"/>
              <a:ext cx="1454902" cy="141783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3315927" y="4154869"/>
              <a:ext cx="4525750" cy="88768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5807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Temporal variable in meteoric </a:t>
            </a:r>
            <a:r>
              <a:rPr lang="en-US" sz="3200" b="1" baseline="300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000" y="912346"/>
            <a:ext cx="8623300" cy="580938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hesis_fig7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6" y="1046349"/>
            <a:ext cx="7872876" cy="366085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78258" y="3375672"/>
            <a:ext cx="464699" cy="1331530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362714" y="2638181"/>
            <a:ext cx="10043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Western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outlet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48638" y="4201715"/>
            <a:ext cx="870578" cy="505486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845064" y="3496350"/>
            <a:ext cx="131887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Gullied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headwaters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72358" y="3889938"/>
            <a:ext cx="1038750" cy="81726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04782" y="4867189"/>
            <a:ext cx="799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Don’t see distinct temporal variability in the headwaters or gully dominate points</a:t>
            </a:r>
          </a:p>
          <a:p>
            <a:r>
              <a:rPr lang="en-US" b="1" dirty="0"/>
              <a:t>a</a:t>
            </a:r>
            <a:r>
              <a:rPr lang="en-US" b="1" dirty="0" smtClean="0"/>
              <a:t>long the mainstem channel. 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04782" y="5561873"/>
            <a:ext cx="81522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Gullies </a:t>
            </a:r>
            <a:r>
              <a:rPr lang="en-US" b="1" dirty="0" smtClean="0">
                <a:solidFill>
                  <a:srgbClr val="FF0000"/>
                </a:solidFill>
              </a:rPr>
              <a:t>continuously</a:t>
            </a:r>
            <a:r>
              <a:rPr lang="en-US" b="1" dirty="0" smtClean="0"/>
              <a:t> feed deeply-sourced, </a:t>
            </a:r>
            <a:r>
              <a:rPr lang="en-US" b="1" dirty="0" smtClean="0">
                <a:solidFill>
                  <a:srgbClr val="FF0000"/>
                </a:solidFill>
              </a:rPr>
              <a:t>low concentration </a:t>
            </a:r>
            <a:r>
              <a:rPr lang="en-US" b="1" dirty="0" smtClean="0"/>
              <a:t>sediment to channels.</a:t>
            </a:r>
          </a:p>
          <a:p>
            <a:r>
              <a:rPr lang="en-US" b="1" dirty="0" smtClean="0"/>
              <a:t>These regions aren’t as sensitive to stochastic weather events like landslide-</a:t>
            </a:r>
          </a:p>
          <a:p>
            <a:r>
              <a:rPr lang="en-US" b="1" dirty="0"/>
              <a:t>d</a:t>
            </a:r>
            <a:r>
              <a:rPr lang="en-US" b="1" dirty="0" smtClean="0"/>
              <a:t>ominated basins.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34008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4545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1" name="Line 3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8C1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-38100" y="101600"/>
            <a:ext cx="9144000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b="1" dirty="0" smtClean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estable hypothesis with 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situ </a:t>
            </a:r>
            <a:r>
              <a:rPr lang="en-US" sz="3200" b="1" baseline="30000" dirty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3200" b="1" dirty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Be:</a:t>
            </a:r>
            <a:endParaRPr lang="en-US" sz="3200" b="1" dirty="0">
              <a:solidFill>
                <a:srgbClr val="FDF8C1"/>
              </a:solidFill>
            </a:endParaRPr>
          </a:p>
        </p:txBody>
      </p:sp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381000" y="5115118"/>
            <a:ext cx="8458200" cy="1308285"/>
          </a:xfrm>
          <a:prstGeom prst="rect">
            <a:avLst/>
          </a:prstGeom>
          <a:solidFill>
            <a:srgbClr val="4545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595051" y="5192515"/>
            <a:ext cx="7887776" cy="10156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From a limited number of samples that actually contained quartz (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        out of 105</a:t>
            </a:r>
            <a:r>
              <a:rPr lang="en-US" sz="2000" b="1" dirty="0" smtClean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we an generate a reasonable estimate of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background erosion </a:t>
            </a:r>
            <a:r>
              <a:rPr lang="en-US" sz="2000" b="1" dirty="0" smtClean="0">
                <a:solidFill>
                  <a:srgbClr val="FDF8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the Waipaoa Basin.</a:t>
            </a:r>
          </a:p>
        </p:txBody>
      </p:sp>
    </p:spTree>
    <p:extLst>
      <p:ext uri="{BB962C8B-B14F-4D97-AF65-F5344CB8AC3E}">
        <p14:creationId xmlns:p14="http://schemas.microsoft.com/office/powerpoint/2010/main" val="229843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situ 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meteoric </a:t>
            </a:r>
            <a:r>
              <a:rPr lang="en-US" sz="3200" b="1" baseline="300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 comparison samples: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000" y="973990"/>
            <a:ext cx="8623300" cy="573297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hesis_fig11_crop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2" y="1220569"/>
            <a:ext cx="5671873" cy="53014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2639" y="4253501"/>
            <a:ext cx="682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West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7125" y="4253501"/>
            <a:ext cx="58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East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4637" y="4252963"/>
            <a:ext cx="85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Te Arai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5171" y="4613880"/>
            <a:ext cx="833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Gullies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3993" y="4284912"/>
            <a:ext cx="1157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Mainstem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5110" y="4336881"/>
            <a:ext cx="22746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Bulk sample:</a:t>
            </a:r>
          </a:p>
          <a:p>
            <a:pPr algn="ctr"/>
            <a:r>
              <a:rPr lang="en-US" b="1" dirty="0"/>
              <a:t>t</a:t>
            </a:r>
            <a:r>
              <a:rPr lang="en-US" b="1" dirty="0" smtClean="0"/>
              <a:t>heoretically reflects</a:t>
            </a:r>
          </a:p>
          <a:p>
            <a:pPr algn="ctr"/>
            <a:r>
              <a:rPr lang="en-US" b="1" dirty="0"/>
              <a:t>e</a:t>
            </a:r>
            <a:r>
              <a:rPr lang="en-US" b="1" dirty="0" smtClean="0"/>
              <a:t>ntire drainage basin.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61018" y="1752246"/>
            <a:ext cx="270285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Quartz only:</a:t>
            </a:r>
          </a:p>
          <a:p>
            <a:pPr algn="ctr"/>
            <a:r>
              <a:rPr lang="en-US" b="1" dirty="0" smtClean="0"/>
              <a:t>Only reflects the exposure</a:t>
            </a:r>
          </a:p>
          <a:p>
            <a:pPr algn="ctr"/>
            <a:r>
              <a:rPr lang="en-US" b="1" dirty="0" smtClean="0"/>
              <a:t>History of lithologies</a:t>
            </a:r>
          </a:p>
          <a:p>
            <a:pPr algn="ctr"/>
            <a:r>
              <a:rPr lang="en-US" b="1" dirty="0" smtClean="0"/>
              <a:t>That contain quartz.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56437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Reasonable estimate of background erosion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000" y="867664"/>
            <a:ext cx="8623300" cy="58393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hesis_fig13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3" y="936543"/>
            <a:ext cx="8173906" cy="50239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95752" y="2777560"/>
            <a:ext cx="4463557" cy="95410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Background rate ~250 m/My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(</a:t>
            </a:r>
            <a:r>
              <a:rPr lang="en-US" sz="2800" i="1" dirty="0" smtClean="0">
                <a:solidFill>
                  <a:srgbClr val="FF0000"/>
                </a:solidFill>
              </a:rPr>
              <a:t>in situ </a:t>
            </a:r>
            <a:r>
              <a:rPr lang="en-US" sz="2800" baseline="30000" dirty="0" smtClean="0">
                <a:solidFill>
                  <a:srgbClr val="FF0000"/>
                </a:solidFill>
              </a:rPr>
              <a:t>10</a:t>
            </a:r>
            <a:r>
              <a:rPr lang="en-US" sz="2800" dirty="0" smtClean="0">
                <a:solidFill>
                  <a:srgbClr val="FF0000"/>
                </a:solidFill>
              </a:rPr>
              <a:t>Be)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6258" y="5960469"/>
            <a:ext cx="782059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Just about </a:t>
            </a:r>
            <a:r>
              <a:rPr lang="en-US" sz="2000" b="1" dirty="0">
                <a:solidFill>
                  <a:srgbClr val="FF0000"/>
                </a:solidFill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</a:rPr>
              <a:t>00 times slower </a:t>
            </a:r>
            <a:r>
              <a:rPr lang="en-US" sz="2000" b="1" dirty="0" smtClean="0"/>
              <a:t>than contemporary sediment-yield-inferred </a:t>
            </a:r>
          </a:p>
          <a:p>
            <a:pPr algn="ctr"/>
            <a:r>
              <a:rPr lang="en-US" b="1" dirty="0" smtClean="0"/>
              <a:t>Erosion rate reflecting agricultural disturbance</a:t>
            </a:r>
            <a:endParaRPr lang="en-US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886009" y="3646702"/>
            <a:ext cx="1109743" cy="23137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52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0" y="1933575"/>
            <a:ext cx="9144000" cy="175432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Production and accumulation of</a:t>
            </a:r>
          </a:p>
          <a:p>
            <a:pPr marL="571500" indent="-571500" algn="ctr">
              <a:buFont typeface="Arial"/>
              <a:buChar char="•"/>
            </a:pPr>
            <a:r>
              <a:rPr lang="en-US" sz="3600" b="1" i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situ </a:t>
            </a:r>
            <a:r>
              <a:rPr lang="en-US" sz="3600" b="1" baseline="300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36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</a:t>
            </a:r>
          </a:p>
          <a:p>
            <a:pPr marL="571500" indent="-571500" algn="ctr">
              <a:buFont typeface="Arial"/>
              <a:buChar char="•"/>
            </a:pPr>
            <a:r>
              <a:rPr lang="en-US" sz="36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Meteoric </a:t>
            </a:r>
            <a:r>
              <a:rPr lang="en-US" sz="3600" b="1" baseline="300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36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</a:t>
            </a:r>
            <a:endParaRPr lang="en-US" sz="36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1751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Brings us full circle back to the Appalachians</a:t>
            </a:r>
            <a:r>
              <a:rPr lang="en-US" sz="32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000" y="875358"/>
            <a:ext cx="8623300" cy="584394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hesis_fig13_crop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72" y="983836"/>
            <a:ext cx="5563386" cy="2724619"/>
          </a:xfrm>
          <a:prstGeom prst="rect">
            <a:avLst/>
          </a:prstGeom>
        </p:spPr>
      </p:pic>
      <p:pic>
        <p:nvPicPr>
          <p:cNvPr id="3" name="Picture 2" descr="thesis_fig3_cr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1" y="4147763"/>
            <a:ext cx="6892292" cy="2351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2319" y="1303950"/>
            <a:ext cx="2825713" cy="187743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-Tectonically active</a:t>
            </a:r>
          </a:p>
          <a:p>
            <a:pPr algn="ctr"/>
            <a:r>
              <a:rPr lang="en-US" dirty="0" smtClean="0"/>
              <a:t>-Non-uniform erosion</a:t>
            </a:r>
          </a:p>
          <a:p>
            <a:pPr algn="ctr"/>
            <a:r>
              <a:rPr lang="en-US" dirty="0" smtClean="0"/>
              <a:t>-Event driven (cyclones)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-Intense human disturbance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-Human ~100 &gt; 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Background rates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77607" y="4304346"/>
            <a:ext cx="2825713" cy="187743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-Largely passive</a:t>
            </a:r>
          </a:p>
          <a:p>
            <a:pPr algn="ctr"/>
            <a:r>
              <a:rPr lang="en-US" dirty="0" smtClean="0"/>
              <a:t>-Relatively uniform erosion</a:t>
            </a:r>
          </a:p>
          <a:p>
            <a:pPr algn="ctr"/>
            <a:r>
              <a:rPr lang="en-US" dirty="0" smtClean="0"/>
              <a:t>-Humid temperate climate.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-Intense human disturbance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-Human ~100 &gt; 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Background rates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7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228600" y="900016"/>
            <a:ext cx="8686800" cy="5757638"/>
          </a:xfrm>
          <a:prstGeom prst="rect">
            <a:avLst/>
          </a:prstGeom>
          <a:solidFill>
            <a:srgbClr val="4545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04800" y="1440374"/>
            <a:ext cx="84582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en-US" sz="28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For the southern Appalachian Piedmont:</a:t>
            </a:r>
          </a:p>
          <a:p>
            <a:pPr>
              <a:buFont typeface="Arial" charset="0"/>
              <a:buAutoNum type="arabicPeriod"/>
            </a:pPr>
            <a:endParaRPr lang="en-US" sz="20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>
              <a:buFont typeface="Arial" charset="0"/>
              <a:buAutoNum type="arabicPeriod"/>
            </a:pP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Background in situ 10Be rates are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~100 times slower</a:t>
            </a: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than agricultural rates of hillslope erosion.</a:t>
            </a:r>
          </a:p>
          <a:p>
            <a:pPr>
              <a:buFont typeface="Arial" charset="0"/>
              <a:buAutoNum type="arabicPeriod"/>
            </a:pPr>
            <a:endParaRPr lang="en-US" sz="20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>
              <a:buFont typeface="Arial" charset="0"/>
              <a:buAutoNum type="arabicPeriod"/>
            </a:pP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At peak disturbance, streams were incapable of transporting the majority of sediment fed to them.  Even today, most of it is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stored</a:t>
            </a: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across the landscape in valley bottoms, toe-slopes and impounded in dam reservoirs.</a:t>
            </a:r>
          </a:p>
          <a:p>
            <a:pPr>
              <a:buFont typeface="Arial" charset="0"/>
              <a:buAutoNum type="arabicPeriod"/>
            </a:pPr>
            <a:endParaRPr lang="en-US" sz="20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>
              <a:buFont typeface="Arial" charset="0"/>
              <a:buAutoNum type="arabicPeriod"/>
            </a:pP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Generated a statistically robust dataset and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predictive model </a:t>
            </a: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from the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slope-erosion</a:t>
            </a: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rate</a:t>
            </a: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relationship for small-basins.</a:t>
            </a:r>
          </a:p>
          <a:p>
            <a:pPr>
              <a:buFont typeface="Arial" charset="0"/>
              <a:buAutoNum type="arabicPeriod"/>
            </a:pPr>
            <a:endParaRPr lang="en-US" sz="20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>
              <a:buFont typeface="Arial" charset="0"/>
              <a:buAutoNum type="arabicPeriod"/>
            </a:pP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Model is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scalable</a:t>
            </a: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and can be used to predict erosion at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any point along a river network</a:t>
            </a: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in the southern Piedmont.</a:t>
            </a:r>
            <a:endParaRPr lang="en-US" sz="20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 and conclusions of research:</a:t>
            </a:r>
            <a:endParaRPr lang="en-US" sz="3200" b="1" dirty="0">
              <a:solidFill>
                <a:srgbClr val="FDF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48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228600" y="900016"/>
            <a:ext cx="8686800" cy="5757638"/>
          </a:xfrm>
          <a:prstGeom prst="rect">
            <a:avLst/>
          </a:prstGeom>
          <a:solidFill>
            <a:srgbClr val="4545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04800" y="1440374"/>
            <a:ext cx="84582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en-US" sz="28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For the Waipaoa River Basin, NZ:</a:t>
            </a:r>
          </a:p>
          <a:p>
            <a:pPr>
              <a:buFont typeface="Arial" charset="0"/>
              <a:buAutoNum type="arabicPeriod"/>
            </a:pPr>
            <a:endParaRPr lang="en-US" sz="20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>
              <a:buFont typeface="Arial" charset="0"/>
              <a:buAutoNum type="arabicPeriod"/>
            </a:pP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Proof of concept: Meteoric 10Be can be used to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track fluvial sand</a:t>
            </a: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within a tectonically active river network, severely disturbed by past human landuse practices</a:t>
            </a:r>
          </a:p>
          <a:p>
            <a:pPr>
              <a:buFont typeface="Arial" charset="0"/>
              <a:buAutoNum type="arabicPeriod"/>
            </a:pPr>
            <a:endParaRPr lang="en-US" sz="20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>
              <a:buFont typeface="Arial" charset="0"/>
              <a:buAutoNum type="arabicPeriod"/>
            </a:pP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Simple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mixing models </a:t>
            </a: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allow us to assess the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relative contribution</a:t>
            </a: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of sediment from different regions within a watershed.</a:t>
            </a:r>
          </a:p>
          <a:p>
            <a:pPr>
              <a:buFont typeface="Arial" charset="0"/>
              <a:buAutoNum type="arabicPeriod"/>
            </a:pPr>
            <a:endParaRPr lang="en-US" sz="20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>
              <a:buFont typeface="Arial" charset="0"/>
              <a:buAutoNum type="arabicPeriod"/>
            </a:pP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Temporal replicates demonstrate how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source areas</a:t>
            </a: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, and erosion style change through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time</a:t>
            </a: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and as a function of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flow conditions</a:t>
            </a: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.</a:t>
            </a:r>
          </a:p>
          <a:p>
            <a:pPr>
              <a:buFont typeface="Arial" charset="0"/>
              <a:buAutoNum type="arabicPeriod"/>
            </a:pPr>
            <a:endParaRPr lang="en-US" sz="20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>
              <a:buFont typeface="Arial" charset="0"/>
              <a:buAutoNum type="arabicPeriod"/>
            </a:pP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As for the southern Piedmont, human landuse practices appear to have increased inferred erosion rates by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100 times</a:t>
            </a: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above background.</a:t>
            </a:r>
            <a:endParaRPr lang="en-US" sz="20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 and conclusions of research:</a:t>
            </a:r>
            <a:endParaRPr lang="en-US" sz="3200" b="1" dirty="0">
              <a:solidFill>
                <a:srgbClr val="FDF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64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228600" y="900016"/>
            <a:ext cx="8686800" cy="5757638"/>
          </a:xfrm>
          <a:prstGeom prst="rect">
            <a:avLst/>
          </a:prstGeom>
          <a:solidFill>
            <a:srgbClr val="4545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04800" y="1033517"/>
            <a:ext cx="84582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en-US" sz="28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For the southern Appalachian Piedmont:</a:t>
            </a:r>
            <a:endParaRPr lang="en-US" sz="28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 marL="0" indent="0"/>
            <a:endParaRPr lang="en-US" sz="20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>
              <a:buFont typeface="Wingdings" charset="2"/>
              <a:buChar char="Ø"/>
            </a:pP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With the scalable slope-based model, we can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predict</a:t>
            </a: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a background erosion rate at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any point </a:t>
            </a: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along the southern Piedmont. 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These predictions could be used to inform TMDL levels for sediment and associated pollutants in waterways and water bodies.</a:t>
            </a:r>
          </a:p>
          <a:p>
            <a:pPr>
              <a:buFont typeface="Arial" charset="0"/>
              <a:buAutoNum type="arabicPeriod"/>
            </a:pPr>
            <a:endParaRPr lang="en-US" sz="2000" b="1" dirty="0" smtClean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 marL="0" indent="0"/>
            <a:r>
              <a:rPr lang="en-US" sz="28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For the Waipaoa River basin, New Zealand:</a:t>
            </a:r>
            <a:endParaRPr lang="en-US" sz="2800" b="1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 marL="342900" indent="-342900">
              <a:buFont typeface="Wingdings" charset="2"/>
              <a:buChar char="Ø"/>
            </a:pPr>
            <a:endParaRPr lang="en-US" sz="2000" b="1" dirty="0" smtClean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Can apportion the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relative contribution </a:t>
            </a:r>
            <a:r>
              <a:rPr lang="en-US" sz="20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of sediment from different tributary basins within a watershed using a simple mixing model.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Gully-sourced sediment in the Waipaoa systems is visibly obvious, but a similar approach could be used in other, less disturbed basins where the contribution from various regions is less obvious.</a:t>
            </a:r>
            <a:endParaRPr lang="en-US" sz="2000" dirty="0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0" y="736602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Implications for land management:</a:t>
            </a:r>
            <a:endParaRPr lang="en-US" sz="3200" b="1" dirty="0">
              <a:solidFill>
                <a:srgbClr val="FDF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81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Line 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AAA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solidFill>
                <a:srgbClr val="FDFAAA"/>
              </a:solidFill>
            </a:endParaRPr>
          </a:p>
        </p:txBody>
      </p:sp>
      <p:sp>
        <p:nvSpPr>
          <p:cNvPr id="204803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i="0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Acknowledgments:</a:t>
            </a:r>
            <a:endParaRPr lang="en-US" sz="3200" b="1" i="0" dirty="0">
              <a:solidFill>
                <a:srgbClr val="FDFAAA"/>
              </a:solidFill>
            </a:endParaRPr>
          </a:p>
        </p:txBody>
      </p:sp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191610" y="1296256"/>
            <a:ext cx="8494633" cy="483209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000" b="1" i="0" dirty="0">
                <a:solidFill>
                  <a:srgbClr val="FDFAAA"/>
                </a:solidFill>
              </a:rPr>
              <a:t> Funding sources: NSF, </a:t>
            </a:r>
            <a:r>
              <a:rPr lang="en-US" sz="2000" b="1" i="0" dirty="0" err="1" smtClean="0">
                <a:solidFill>
                  <a:srgbClr val="FDFAAA"/>
                </a:solidFill>
              </a:rPr>
              <a:t>DEPSCoR</a:t>
            </a:r>
            <a:r>
              <a:rPr lang="en-US" sz="2000" b="1" dirty="0" smtClean="0">
                <a:solidFill>
                  <a:srgbClr val="FDFAAA"/>
                </a:solidFill>
              </a:rPr>
              <a:t>, U.S. Geological Survey</a:t>
            </a:r>
            <a:endParaRPr lang="en-US" sz="2000" b="1" i="0" dirty="0">
              <a:solidFill>
                <a:srgbClr val="FDFAAA"/>
              </a:solidFill>
            </a:endParaRPr>
          </a:p>
          <a:p>
            <a:pPr>
              <a:defRPr/>
            </a:pPr>
            <a:endParaRPr lang="en-US" sz="2000" b="1" i="0" dirty="0">
              <a:solidFill>
                <a:srgbClr val="FDFAAA"/>
              </a:solidFill>
            </a:endParaRPr>
          </a:p>
          <a:p>
            <a:pPr>
              <a:defRPr/>
            </a:pPr>
            <a:endParaRPr lang="en-US" sz="2000" b="1" i="0" dirty="0">
              <a:solidFill>
                <a:srgbClr val="FDFAAA"/>
              </a:solidFill>
            </a:endParaRPr>
          </a:p>
          <a:p>
            <a:pPr>
              <a:buFontTx/>
              <a:buChar char="•"/>
              <a:defRPr/>
            </a:pPr>
            <a:r>
              <a:rPr lang="en-US" sz="2000" b="1" i="0" dirty="0">
                <a:solidFill>
                  <a:srgbClr val="FDFAAA"/>
                </a:solidFill>
              </a:rPr>
              <a:t>My Committee: </a:t>
            </a:r>
            <a:r>
              <a:rPr lang="en-US" sz="2000" i="0" dirty="0">
                <a:solidFill>
                  <a:srgbClr val="FDFAAA"/>
                </a:solidFill>
              </a:rPr>
              <a:t>Paul </a:t>
            </a:r>
            <a:r>
              <a:rPr lang="en-US" sz="2000" i="0" dirty="0" err="1">
                <a:solidFill>
                  <a:srgbClr val="FDFAAA"/>
                </a:solidFill>
              </a:rPr>
              <a:t>Bierman</a:t>
            </a:r>
            <a:r>
              <a:rPr lang="en-US" sz="2000" i="0" dirty="0">
                <a:solidFill>
                  <a:srgbClr val="FDFAAA"/>
                </a:solidFill>
              </a:rPr>
              <a:t>, Donna Rizzo, Austin Troy, and</a:t>
            </a:r>
            <a:br>
              <a:rPr lang="en-US" sz="2000" i="0" dirty="0">
                <a:solidFill>
                  <a:srgbClr val="FDFAAA"/>
                </a:solidFill>
              </a:rPr>
            </a:br>
            <a:r>
              <a:rPr lang="en-US" sz="2000" i="0" dirty="0">
                <a:solidFill>
                  <a:srgbClr val="FDFAAA"/>
                </a:solidFill>
              </a:rPr>
              <a:t>			Beverley </a:t>
            </a:r>
            <a:r>
              <a:rPr lang="en-US" sz="2000" i="0" dirty="0" err="1">
                <a:solidFill>
                  <a:srgbClr val="FDFAAA"/>
                </a:solidFill>
              </a:rPr>
              <a:t>Wemple</a:t>
            </a:r>
            <a:r>
              <a:rPr lang="en-US" sz="2000" i="0" dirty="0">
                <a:solidFill>
                  <a:srgbClr val="FDFAAA"/>
                </a:solidFill>
              </a:rPr>
              <a:t>.</a:t>
            </a:r>
          </a:p>
          <a:p>
            <a:pPr>
              <a:buFontTx/>
              <a:buChar char="•"/>
              <a:defRPr/>
            </a:pPr>
            <a:endParaRPr lang="en-US" sz="2000" i="0" dirty="0">
              <a:solidFill>
                <a:srgbClr val="FDFAAA"/>
              </a:solidFill>
            </a:endParaRPr>
          </a:p>
          <a:p>
            <a:pPr>
              <a:defRPr/>
            </a:pPr>
            <a:endParaRPr lang="en-US" sz="2000" i="0" dirty="0">
              <a:solidFill>
                <a:srgbClr val="FDFAAA"/>
              </a:solidFill>
            </a:endParaRPr>
          </a:p>
          <a:p>
            <a:pPr>
              <a:buFontTx/>
              <a:buChar char="•"/>
              <a:defRPr/>
            </a:pPr>
            <a:r>
              <a:rPr lang="en-US" sz="2000" i="0" dirty="0">
                <a:solidFill>
                  <a:srgbClr val="FDFAAA"/>
                </a:solidFill>
              </a:rPr>
              <a:t> </a:t>
            </a:r>
            <a:r>
              <a:rPr lang="en-US" sz="2000" b="1" i="0" dirty="0">
                <a:solidFill>
                  <a:srgbClr val="FDFAAA"/>
                </a:solidFill>
              </a:rPr>
              <a:t>UVM Folks:</a:t>
            </a:r>
          </a:p>
          <a:p>
            <a:pPr>
              <a:defRPr/>
            </a:pPr>
            <a:r>
              <a:rPr lang="en-US" sz="2000" i="0" dirty="0">
                <a:solidFill>
                  <a:srgbClr val="FDFAAA"/>
                </a:solidFill>
              </a:rPr>
              <a:t>	</a:t>
            </a:r>
            <a:r>
              <a:rPr lang="en-US" sz="2000" i="0" dirty="0" smtClean="0">
                <a:solidFill>
                  <a:srgbClr val="FDFAAA"/>
                </a:solidFill>
              </a:rPr>
              <a:t>All my fellow Geology </a:t>
            </a:r>
            <a:r>
              <a:rPr lang="en-US" sz="2000" i="0" dirty="0">
                <a:solidFill>
                  <a:srgbClr val="FDFAAA"/>
                </a:solidFill>
              </a:rPr>
              <a:t>Grads</a:t>
            </a:r>
            <a:br>
              <a:rPr lang="en-US" sz="2000" i="0" dirty="0">
                <a:solidFill>
                  <a:srgbClr val="FDFAAA"/>
                </a:solidFill>
              </a:rPr>
            </a:br>
            <a:r>
              <a:rPr lang="en-US" sz="2000" i="0" dirty="0">
                <a:solidFill>
                  <a:srgbClr val="FDFAAA"/>
                </a:solidFill>
              </a:rPr>
              <a:t>	Cosmo </a:t>
            </a:r>
            <a:r>
              <a:rPr lang="en-US" sz="2000" i="0" dirty="0" smtClean="0">
                <a:solidFill>
                  <a:srgbClr val="FDFAAA"/>
                </a:solidFill>
              </a:rPr>
              <a:t>Crew</a:t>
            </a:r>
          </a:p>
          <a:p>
            <a:pPr>
              <a:defRPr/>
            </a:pPr>
            <a:r>
              <a:rPr lang="en-US" sz="2000" dirty="0">
                <a:solidFill>
                  <a:srgbClr val="FDFAAA"/>
                </a:solidFill>
              </a:rPr>
              <a:t>	</a:t>
            </a:r>
            <a:r>
              <a:rPr lang="en-US" sz="2000" dirty="0" smtClean="0">
                <a:solidFill>
                  <a:srgbClr val="FDFAAA"/>
                </a:solidFill>
              </a:rPr>
              <a:t>Geology faculty</a:t>
            </a:r>
            <a:endParaRPr lang="en-US" sz="2000" i="0" dirty="0">
              <a:solidFill>
                <a:srgbClr val="FDFAAA"/>
              </a:solidFill>
            </a:endParaRPr>
          </a:p>
          <a:p>
            <a:pPr>
              <a:defRPr/>
            </a:pPr>
            <a:r>
              <a:rPr lang="en-US" sz="2000" i="0" dirty="0">
                <a:solidFill>
                  <a:srgbClr val="FDFAAA"/>
                </a:solidFill>
              </a:rPr>
              <a:t>	</a:t>
            </a:r>
          </a:p>
          <a:p>
            <a:pPr>
              <a:defRPr/>
            </a:pPr>
            <a:endParaRPr lang="en-US" sz="2000" i="0" dirty="0">
              <a:solidFill>
                <a:srgbClr val="FDFAAA"/>
              </a:solidFill>
            </a:endParaRPr>
          </a:p>
          <a:p>
            <a:pPr>
              <a:buFontTx/>
              <a:buChar char="•"/>
              <a:defRPr/>
            </a:pPr>
            <a:r>
              <a:rPr lang="en-US" sz="2800" i="0" dirty="0">
                <a:solidFill>
                  <a:srgbClr val="FDFAAA"/>
                </a:solidFill>
              </a:rPr>
              <a:t> </a:t>
            </a:r>
            <a:r>
              <a:rPr lang="en-US" sz="2800" b="1" i="0" dirty="0">
                <a:solidFill>
                  <a:srgbClr val="FDFAAA"/>
                </a:solidFill>
              </a:rPr>
              <a:t>Family and Friends </a:t>
            </a:r>
            <a:r>
              <a:rPr lang="en-US" sz="2800" b="1" dirty="0" smtClean="0">
                <a:solidFill>
                  <a:srgbClr val="FDFAAA"/>
                </a:solidFill>
              </a:rPr>
              <a:t>for all their support along the way!</a:t>
            </a:r>
            <a:endParaRPr lang="en-US" sz="2800" i="0" dirty="0">
              <a:solidFill>
                <a:srgbClr val="FDFAAA"/>
              </a:solidFill>
            </a:endParaRPr>
          </a:p>
          <a:p>
            <a:pPr>
              <a:defRPr/>
            </a:pPr>
            <a:endParaRPr lang="en-US" sz="2000" b="1" i="0" dirty="0">
              <a:solidFill>
                <a:srgbClr val="FDFAAA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7423" y="5907054"/>
            <a:ext cx="6376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DFAA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And special thanks go to……..</a:t>
            </a:r>
            <a:endParaRPr lang="en-US" sz="4000" b="1" dirty="0">
              <a:solidFill>
                <a:srgbClr val="FDFAAA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27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tt_tarndaleWTF_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154874"/>
            <a:ext cx="6255413" cy="95410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Matt </a:t>
            </a:r>
            <a:r>
              <a:rPr lang="en-US" sz="2800" b="1" dirty="0" err="1" smtClean="0"/>
              <a:t>Jungers</a:t>
            </a:r>
            <a:r>
              <a:rPr lang="en-US" sz="2800" b="1" dirty="0" smtClean="0"/>
              <a:t> for endless help in the field</a:t>
            </a:r>
          </a:p>
          <a:p>
            <a:pPr algn="ctr"/>
            <a:r>
              <a:rPr lang="en-US" sz="2800" b="1" dirty="0"/>
              <a:t>a</a:t>
            </a:r>
            <a:r>
              <a:rPr lang="en-US" sz="2800" b="1" dirty="0" smtClean="0"/>
              <a:t>t so many location around the globe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38499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ill_on_tra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4658"/>
            <a:ext cx="9176877" cy="688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227" y="130216"/>
            <a:ext cx="8414408" cy="138499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Will </a:t>
            </a:r>
            <a:r>
              <a:rPr lang="en-US" sz="2800" b="1" dirty="0" err="1" smtClean="0"/>
              <a:t>Hacket</a:t>
            </a:r>
            <a:r>
              <a:rPr lang="en-US" sz="2800" b="1" dirty="0" smtClean="0"/>
              <a:t> for countless hours of driving through the </a:t>
            </a:r>
          </a:p>
          <a:p>
            <a:pPr algn="ctr"/>
            <a:r>
              <a:rPr lang="en-US" sz="2800" b="1" dirty="0" smtClean="0"/>
              <a:t>Appalachian Mountains.</a:t>
            </a:r>
          </a:p>
          <a:p>
            <a:pPr algn="ctr"/>
            <a:r>
              <a:rPr lang="en-US" sz="2800" dirty="0" smtClean="0"/>
              <a:t>And for tallying the number of Waffle Houses by region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8499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ul_wa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9486" y="130216"/>
            <a:ext cx="8265905" cy="95410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And of course Paul </a:t>
            </a:r>
            <a:r>
              <a:rPr lang="en-US" sz="2800" b="1" dirty="0" err="1" smtClean="0"/>
              <a:t>Bierman</a:t>
            </a:r>
            <a:r>
              <a:rPr lang="en-US" sz="2800" b="1" dirty="0" smtClean="0"/>
              <a:t> for providing endless help</a:t>
            </a:r>
          </a:p>
          <a:p>
            <a:pPr algn="ctr"/>
            <a:r>
              <a:rPr lang="en-US" sz="2800" b="1" dirty="0"/>
              <a:t>a</a:t>
            </a:r>
            <a:r>
              <a:rPr lang="en-US" sz="2800" b="1" dirty="0" smtClean="0"/>
              <a:t>nd guidance over many many years!!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8499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w_du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898" cy="6858000"/>
          </a:xfrm>
          <a:prstGeom prst="rect">
            <a:avLst/>
          </a:prstGeom>
        </p:spPr>
      </p:pic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i="0" dirty="0" smtClean="0"/>
              <a:t>Questions?</a:t>
            </a:r>
            <a:endParaRPr lang="en-US" sz="4000" b="1" i="0" dirty="0">
              <a:solidFill>
                <a:srgbClr val="FDF8C1"/>
              </a:solidFill>
            </a:endParaRPr>
          </a:p>
        </p:txBody>
      </p:sp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5080000" y="3360738"/>
            <a:ext cx="493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0"/>
              <a:t>?</a:t>
            </a:r>
            <a:endParaRPr lang="en-US" sz="3200" b="1" i="0"/>
          </a:p>
        </p:txBody>
      </p:sp>
    </p:spTree>
    <p:extLst>
      <p:ext uri="{BB962C8B-B14F-4D97-AF65-F5344CB8AC3E}">
        <p14:creationId xmlns:p14="http://schemas.microsoft.com/office/powerpoint/2010/main" val="384616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64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i="1" dirty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</a:t>
            </a:r>
            <a:r>
              <a:rPr lang="en-US" sz="3200" b="1" i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situ</a:t>
            </a:r>
            <a:r>
              <a:rPr lang="en-US" sz="32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production </a:t>
            </a:r>
            <a:r>
              <a:rPr lang="en-US" sz="32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  <a:r>
              <a:rPr lang="en-US" sz="3200" b="1" baseline="300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pic>
        <p:nvPicPr>
          <p:cNvPr id="2" name="Picture 1" descr="insitu10Be_produ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4" y="989838"/>
            <a:ext cx="5055955" cy="573521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3581400" y="1630103"/>
            <a:ext cx="5473700" cy="4821497"/>
            <a:chOff x="3581400" y="1630103"/>
            <a:chExt cx="5473700" cy="4821497"/>
          </a:xfrm>
        </p:grpSpPr>
        <p:sp>
          <p:nvSpPr>
            <p:cNvPr id="16449" name="Text Box 65"/>
            <p:cNvSpPr txBox="1">
              <a:spLocks noChangeArrowheads="1"/>
            </p:cNvSpPr>
            <p:nvPr/>
          </p:nvSpPr>
          <p:spPr bwMode="auto">
            <a:xfrm>
              <a:off x="5278967" y="1630103"/>
              <a:ext cx="3776133" cy="42473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>
                <a:buFontTx/>
                <a:buChar char="•"/>
              </a:pPr>
              <a:r>
                <a:rPr lang="en-US" sz="1800" dirty="0">
                  <a:solidFill>
                    <a:srgbClr val="FDFAAA"/>
                  </a:solidFill>
                </a:rPr>
                <a:t>Produced in upper several meters </a:t>
              </a:r>
              <a:endParaRPr lang="en-US" sz="1800" dirty="0" smtClean="0">
                <a:solidFill>
                  <a:srgbClr val="FDFAAA"/>
                </a:solidFill>
              </a:endParaRPr>
            </a:p>
            <a:p>
              <a:r>
                <a:rPr lang="en-US" sz="1800" dirty="0" smtClean="0">
                  <a:solidFill>
                    <a:srgbClr val="FDFAAA"/>
                  </a:solidFill>
                </a:rPr>
                <a:t>of </a:t>
              </a:r>
              <a:r>
                <a:rPr lang="en-US" sz="1800" dirty="0">
                  <a:solidFill>
                    <a:srgbClr val="FDFAAA"/>
                  </a:solidFill>
                </a:rPr>
                <a:t>rocks and sediment exposed at </a:t>
              </a:r>
              <a:endParaRPr lang="en-US" sz="1800" dirty="0" smtClean="0">
                <a:solidFill>
                  <a:srgbClr val="FDFAAA"/>
                </a:solidFill>
              </a:endParaRPr>
            </a:p>
            <a:p>
              <a:r>
                <a:rPr lang="en-US" sz="1800" dirty="0" smtClean="0">
                  <a:solidFill>
                    <a:srgbClr val="FDFAAA"/>
                  </a:solidFill>
                </a:rPr>
                <a:t>Earth</a:t>
              </a:r>
              <a:r>
                <a:rPr lang="ja-JP" altLang="en-US" sz="1800" dirty="0" smtClean="0">
                  <a:solidFill>
                    <a:srgbClr val="FDFAAA"/>
                  </a:solidFill>
                </a:rPr>
                <a:t>’</a:t>
              </a:r>
              <a:r>
                <a:rPr lang="en-US" sz="1800" dirty="0" smtClean="0">
                  <a:solidFill>
                    <a:srgbClr val="FDFAAA"/>
                  </a:solidFill>
                </a:rPr>
                <a:t>s </a:t>
              </a:r>
              <a:r>
                <a:rPr lang="en-US" sz="1800" dirty="0">
                  <a:solidFill>
                    <a:srgbClr val="FDFAAA"/>
                  </a:solidFill>
                </a:rPr>
                <a:t>Surface.</a:t>
              </a:r>
            </a:p>
            <a:p>
              <a:pPr>
                <a:buFontTx/>
                <a:buChar char="•"/>
              </a:pPr>
              <a:endParaRPr lang="en-US" sz="1800" dirty="0" smtClean="0">
                <a:solidFill>
                  <a:srgbClr val="FDFAAA"/>
                </a:solidFill>
              </a:endParaRPr>
            </a:p>
            <a:p>
              <a:pPr>
                <a:buFontTx/>
                <a:buChar char="•"/>
              </a:pPr>
              <a:endParaRPr lang="en-US" sz="1800" dirty="0">
                <a:solidFill>
                  <a:srgbClr val="FDFAAA"/>
                </a:solidFill>
              </a:endParaRPr>
            </a:p>
            <a:p>
              <a:pPr>
                <a:buFontTx/>
                <a:buChar char="•"/>
              </a:pPr>
              <a:r>
                <a:rPr lang="en-US" sz="1800" dirty="0">
                  <a:solidFill>
                    <a:srgbClr val="FDFAAA"/>
                  </a:solidFill>
                </a:rPr>
                <a:t>Production rate: </a:t>
              </a:r>
              <a:r>
                <a:rPr lang="en-US" sz="1800" dirty="0" smtClean="0">
                  <a:solidFill>
                    <a:srgbClr val="FF0000"/>
                  </a:solidFill>
                </a:rPr>
                <a:t>~</a:t>
              </a:r>
              <a:r>
                <a:rPr lang="en-US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5.2</a:t>
              </a:r>
              <a:r>
                <a:rPr lang="en-US" sz="1800" dirty="0" smtClean="0">
                  <a:solidFill>
                    <a:srgbClr val="FDFAAA"/>
                  </a:solidFill>
                </a:rPr>
                <a:t> </a:t>
              </a:r>
              <a:r>
                <a:rPr lang="en-US" sz="1800" dirty="0">
                  <a:solidFill>
                    <a:srgbClr val="FDFAAA"/>
                  </a:solidFill>
                </a:rPr>
                <a:t>atoms per gram </a:t>
              </a:r>
              <a:r>
                <a:rPr lang="en-US" sz="1800" dirty="0" smtClean="0">
                  <a:solidFill>
                    <a:srgbClr val="FDFAAA"/>
                  </a:solidFill>
                </a:rPr>
                <a:t>of </a:t>
              </a:r>
              <a:r>
                <a:rPr lang="en-US" sz="1800" dirty="0">
                  <a:solidFill>
                    <a:srgbClr val="FDFAAA"/>
                  </a:solidFill>
                </a:rPr>
                <a:t>quartz per year - </a:t>
              </a:r>
              <a:r>
                <a:rPr lang="en-US" sz="1800" b="1" dirty="0">
                  <a:solidFill>
                    <a:srgbClr val="FDFAAA"/>
                  </a:solidFill>
                </a:rPr>
                <a:t>measurable </a:t>
              </a:r>
              <a:endParaRPr lang="en-US" sz="1800" b="1" dirty="0" smtClean="0">
                <a:solidFill>
                  <a:srgbClr val="FDFAAA"/>
                </a:solidFill>
              </a:endParaRPr>
            </a:p>
            <a:p>
              <a:r>
                <a:rPr lang="en-US" sz="1800" b="1" dirty="0" smtClean="0">
                  <a:solidFill>
                    <a:srgbClr val="FDFAAA"/>
                  </a:solidFill>
                </a:rPr>
                <a:t>with AMS.</a:t>
              </a:r>
              <a:endParaRPr lang="en-US" sz="1800" dirty="0">
                <a:solidFill>
                  <a:srgbClr val="FDFAAA"/>
                </a:solidFill>
              </a:endParaRPr>
            </a:p>
            <a:p>
              <a:pPr>
                <a:buFontTx/>
                <a:buChar char="•"/>
              </a:pPr>
              <a:endParaRPr lang="en-US" sz="1800" dirty="0" smtClean="0">
                <a:solidFill>
                  <a:srgbClr val="FDFAAA"/>
                </a:solidFill>
              </a:endParaRPr>
            </a:p>
            <a:p>
              <a:pPr>
                <a:buFontTx/>
                <a:buChar char="•"/>
              </a:pPr>
              <a:endParaRPr lang="en-US" sz="1800" dirty="0">
                <a:solidFill>
                  <a:srgbClr val="FDFAAA"/>
                </a:solidFill>
              </a:endParaRPr>
            </a:p>
            <a:p>
              <a:pPr>
                <a:buFontTx/>
                <a:buChar char="•"/>
              </a:pPr>
              <a:r>
                <a:rPr lang="en-US" sz="1800" dirty="0">
                  <a:solidFill>
                    <a:srgbClr val="FDFAAA"/>
                  </a:solidFill>
                </a:rPr>
                <a:t>Half-life of </a:t>
              </a:r>
              <a:r>
                <a:rPr lang="en-US" sz="1800" dirty="0" smtClean="0">
                  <a:solidFill>
                    <a:srgbClr val="FF0000"/>
                  </a:solidFill>
                </a:rPr>
                <a:t>~</a:t>
              </a:r>
              <a:r>
                <a:rPr lang="en-US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1.36</a:t>
              </a:r>
              <a:r>
                <a:rPr lang="en-US" sz="1800" dirty="0" smtClean="0">
                  <a:solidFill>
                    <a:srgbClr val="FDFAAA"/>
                  </a:solidFill>
                </a:rPr>
                <a:t> </a:t>
              </a:r>
              <a:r>
                <a:rPr lang="en-US" sz="1800" dirty="0">
                  <a:solidFill>
                    <a:srgbClr val="FDFAAA"/>
                  </a:solidFill>
                </a:rPr>
                <a:t>millions years </a:t>
              </a:r>
              <a:r>
                <a:rPr lang="en-US" sz="1800" dirty="0" smtClean="0">
                  <a:solidFill>
                    <a:srgbClr val="FDFAAA"/>
                  </a:solidFill>
                </a:rPr>
                <a:t>– </a:t>
              </a:r>
            </a:p>
            <a:p>
              <a:r>
                <a:rPr lang="en-US" sz="1800" dirty="0" smtClean="0">
                  <a:solidFill>
                    <a:srgbClr val="FDFAAA"/>
                  </a:solidFill>
                </a:rPr>
                <a:t>residence </a:t>
              </a:r>
              <a:r>
                <a:rPr lang="en-US" sz="1800" dirty="0">
                  <a:solidFill>
                    <a:srgbClr val="FDFAAA"/>
                  </a:solidFill>
                </a:rPr>
                <a:t>time of near surface </a:t>
              </a:r>
              <a:endParaRPr lang="en-US" sz="1800" dirty="0" smtClean="0">
                <a:solidFill>
                  <a:srgbClr val="FDFAAA"/>
                </a:solidFill>
              </a:endParaRPr>
            </a:p>
            <a:p>
              <a:r>
                <a:rPr lang="en-US" sz="1800" dirty="0" smtClean="0">
                  <a:solidFill>
                    <a:srgbClr val="FDFAAA"/>
                  </a:solidFill>
                </a:rPr>
                <a:t>materials </a:t>
              </a:r>
              <a:r>
                <a:rPr lang="en-US" sz="1800" dirty="0">
                  <a:solidFill>
                    <a:srgbClr val="FDFAAA"/>
                  </a:solidFill>
                </a:rPr>
                <a:t>much shorter meaning </a:t>
              </a:r>
              <a:endParaRPr lang="en-US" sz="1800" dirty="0" smtClean="0">
                <a:solidFill>
                  <a:srgbClr val="FDFAAA"/>
                </a:solidFill>
              </a:endParaRPr>
            </a:p>
            <a:p>
              <a:r>
                <a:rPr lang="en-US" sz="1800" baseline="30000" dirty="0" smtClean="0">
                  <a:solidFill>
                    <a:srgbClr val="FDFAAA"/>
                  </a:solidFill>
                </a:rPr>
                <a:t>10</a:t>
              </a:r>
              <a:r>
                <a:rPr lang="en-US" sz="1800" dirty="0" smtClean="0">
                  <a:solidFill>
                    <a:srgbClr val="FDFAAA"/>
                  </a:solidFill>
                </a:rPr>
                <a:t>Be </a:t>
              </a:r>
              <a:r>
                <a:rPr lang="en-US" sz="1800" dirty="0">
                  <a:solidFill>
                    <a:srgbClr val="FDFAAA"/>
                  </a:solidFill>
                </a:rPr>
                <a:t>behaves as a </a:t>
              </a:r>
              <a:r>
                <a:rPr lang="en-US" sz="1800" b="1" dirty="0">
                  <a:solidFill>
                    <a:srgbClr val="FDFAAA"/>
                  </a:solidFill>
                </a:rPr>
                <a:t>stable nuclide</a:t>
              </a:r>
              <a:r>
                <a:rPr lang="en-US" sz="1800" dirty="0">
                  <a:solidFill>
                    <a:srgbClr val="FDFAAA"/>
                  </a:solidFill>
                </a:rPr>
                <a:t> </a:t>
              </a:r>
              <a:endParaRPr lang="en-US" sz="1800" dirty="0" smtClean="0">
                <a:solidFill>
                  <a:srgbClr val="FDFAAA"/>
                </a:solidFill>
              </a:endParaRPr>
            </a:p>
            <a:p>
              <a:r>
                <a:rPr lang="en-US" sz="1800" dirty="0" smtClean="0">
                  <a:solidFill>
                    <a:srgbClr val="FDFAAA"/>
                  </a:solidFill>
                </a:rPr>
                <a:t>over </a:t>
              </a:r>
              <a:r>
                <a:rPr lang="en-US" sz="1800" dirty="0">
                  <a:solidFill>
                    <a:srgbClr val="FDFAAA"/>
                  </a:solidFill>
                </a:rPr>
                <a:t>period of measurement.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3581400" y="5994400"/>
              <a:ext cx="495300" cy="4572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1376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64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i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situ</a:t>
            </a:r>
            <a:r>
              <a:rPr lang="en-US" sz="32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production </a:t>
            </a:r>
            <a:r>
              <a:rPr lang="en-US" sz="32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  <a:r>
              <a:rPr lang="en-US" sz="3200" b="1" baseline="300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16388" name="Freeform 4" descr="Granite"/>
          <p:cNvSpPr>
            <a:spLocks/>
          </p:cNvSpPr>
          <p:nvPr/>
        </p:nvSpPr>
        <p:spPr bwMode="auto">
          <a:xfrm>
            <a:off x="1050925" y="1758950"/>
            <a:ext cx="2759075" cy="1793875"/>
          </a:xfrm>
          <a:custGeom>
            <a:avLst/>
            <a:gdLst>
              <a:gd name="T0" fmla="*/ 243 w 2431"/>
              <a:gd name="T1" fmla="*/ 1020 h 1405"/>
              <a:gd name="T2" fmla="*/ 135 w 2431"/>
              <a:gd name="T3" fmla="*/ 984 h 1405"/>
              <a:gd name="T4" fmla="*/ 68 w 2431"/>
              <a:gd name="T5" fmla="*/ 912 h 1405"/>
              <a:gd name="T6" fmla="*/ 27 w 2431"/>
              <a:gd name="T7" fmla="*/ 840 h 1405"/>
              <a:gd name="T8" fmla="*/ 0 w 2431"/>
              <a:gd name="T9" fmla="*/ 768 h 1405"/>
              <a:gd name="T10" fmla="*/ 14 w 2431"/>
              <a:gd name="T11" fmla="*/ 672 h 1405"/>
              <a:gd name="T12" fmla="*/ 27 w 2431"/>
              <a:gd name="T13" fmla="*/ 600 h 1405"/>
              <a:gd name="T14" fmla="*/ 41 w 2431"/>
              <a:gd name="T15" fmla="*/ 528 h 1405"/>
              <a:gd name="T16" fmla="*/ 68 w 2431"/>
              <a:gd name="T17" fmla="*/ 468 h 1405"/>
              <a:gd name="T18" fmla="*/ 122 w 2431"/>
              <a:gd name="T19" fmla="*/ 408 h 1405"/>
              <a:gd name="T20" fmla="*/ 216 w 2431"/>
              <a:gd name="T21" fmla="*/ 396 h 1405"/>
              <a:gd name="T22" fmla="*/ 297 w 2431"/>
              <a:gd name="T23" fmla="*/ 360 h 1405"/>
              <a:gd name="T24" fmla="*/ 365 w 2431"/>
              <a:gd name="T25" fmla="*/ 324 h 1405"/>
              <a:gd name="T26" fmla="*/ 419 w 2431"/>
              <a:gd name="T27" fmla="*/ 264 h 1405"/>
              <a:gd name="T28" fmla="*/ 473 w 2431"/>
              <a:gd name="T29" fmla="*/ 216 h 1405"/>
              <a:gd name="T30" fmla="*/ 473 w 2431"/>
              <a:gd name="T31" fmla="*/ 144 h 1405"/>
              <a:gd name="T32" fmla="*/ 513 w 2431"/>
              <a:gd name="T33" fmla="*/ 60 h 1405"/>
              <a:gd name="T34" fmla="*/ 581 w 2431"/>
              <a:gd name="T35" fmla="*/ 0 h 1405"/>
              <a:gd name="T36" fmla="*/ 662 w 2431"/>
              <a:gd name="T37" fmla="*/ 0 h 1405"/>
              <a:gd name="T38" fmla="*/ 770 w 2431"/>
              <a:gd name="T39" fmla="*/ 24 h 1405"/>
              <a:gd name="T40" fmla="*/ 878 w 2431"/>
              <a:gd name="T41" fmla="*/ 48 h 1405"/>
              <a:gd name="T42" fmla="*/ 972 w 2431"/>
              <a:gd name="T43" fmla="*/ 48 h 1405"/>
              <a:gd name="T44" fmla="*/ 1134 w 2431"/>
              <a:gd name="T45" fmla="*/ 48 h 1405"/>
              <a:gd name="T46" fmla="*/ 1445 w 2431"/>
              <a:gd name="T47" fmla="*/ 0 h 1405"/>
              <a:gd name="T48" fmla="*/ 1512 w 2431"/>
              <a:gd name="T49" fmla="*/ 48 h 1405"/>
              <a:gd name="T50" fmla="*/ 1593 w 2431"/>
              <a:gd name="T51" fmla="*/ 132 h 1405"/>
              <a:gd name="T52" fmla="*/ 1634 w 2431"/>
              <a:gd name="T53" fmla="*/ 180 h 1405"/>
              <a:gd name="T54" fmla="*/ 1688 w 2431"/>
              <a:gd name="T55" fmla="*/ 228 h 1405"/>
              <a:gd name="T56" fmla="*/ 1728 w 2431"/>
              <a:gd name="T57" fmla="*/ 300 h 1405"/>
              <a:gd name="T58" fmla="*/ 1782 w 2431"/>
              <a:gd name="T59" fmla="*/ 360 h 1405"/>
              <a:gd name="T60" fmla="*/ 2093 w 2431"/>
              <a:gd name="T61" fmla="*/ 468 h 1405"/>
              <a:gd name="T62" fmla="*/ 2241 w 2431"/>
              <a:gd name="T63" fmla="*/ 468 h 1405"/>
              <a:gd name="T64" fmla="*/ 2322 w 2431"/>
              <a:gd name="T65" fmla="*/ 492 h 1405"/>
              <a:gd name="T66" fmla="*/ 2363 w 2431"/>
              <a:gd name="T67" fmla="*/ 564 h 1405"/>
              <a:gd name="T68" fmla="*/ 2430 w 2431"/>
              <a:gd name="T69" fmla="*/ 648 h 1405"/>
              <a:gd name="T70" fmla="*/ 2430 w 2431"/>
              <a:gd name="T71" fmla="*/ 780 h 1405"/>
              <a:gd name="T72" fmla="*/ 2403 w 2431"/>
              <a:gd name="T73" fmla="*/ 864 h 1405"/>
              <a:gd name="T74" fmla="*/ 2349 w 2431"/>
              <a:gd name="T75" fmla="*/ 948 h 1405"/>
              <a:gd name="T76" fmla="*/ 2255 w 2431"/>
              <a:gd name="T77" fmla="*/ 1020 h 1405"/>
              <a:gd name="T78" fmla="*/ 2214 w 2431"/>
              <a:gd name="T79" fmla="*/ 1056 h 1405"/>
              <a:gd name="T80" fmla="*/ 2174 w 2431"/>
              <a:gd name="T81" fmla="*/ 1128 h 1405"/>
              <a:gd name="T82" fmla="*/ 2147 w 2431"/>
              <a:gd name="T83" fmla="*/ 1212 h 1405"/>
              <a:gd name="T84" fmla="*/ 2093 w 2431"/>
              <a:gd name="T85" fmla="*/ 1308 h 1405"/>
              <a:gd name="T86" fmla="*/ 1971 w 2431"/>
              <a:gd name="T87" fmla="*/ 1368 h 1405"/>
              <a:gd name="T88" fmla="*/ 1904 w 2431"/>
              <a:gd name="T89" fmla="*/ 1392 h 1405"/>
              <a:gd name="T90" fmla="*/ 1836 w 2431"/>
              <a:gd name="T91" fmla="*/ 1404 h 1405"/>
              <a:gd name="T92" fmla="*/ 1661 w 2431"/>
              <a:gd name="T93" fmla="*/ 1404 h 1405"/>
              <a:gd name="T94" fmla="*/ 1364 w 2431"/>
              <a:gd name="T95" fmla="*/ 1404 h 1405"/>
              <a:gd name="T96" fmla="*/ 1242 w 2431"/>
              <a:gd name="T97" fmla="*/ 1356 h 1405"/>
              <a:gd name="T98" fmla="*/ 1161 w 2431"/>
              <a:gd name="T99" fmla="*/ 1344 h 1405"/>
              <a:gd name="T100" fmla="*/ 1053 w 2431"/>
              <a:gd name="T101" fmla="*/ 1356 h 1405"/>
              <a:gd name="T102" fmla="*/ 972 w 2431"/>
              <a:gd name="T103" fmla="*/ 1344 h 1405"/>
              <a:gd name="T104" fmla="*/ 864 w 2431"/>
              <a:gd name="T105" fmla="*/ 1284 h 1405"/>
              <a:gd name="T106" fmla="*/ 770 w 2431"/>
              <a:gd name="T107" fmla="*/ 1224 h 1405"/>
              <a:gd name="T108" fmla="*/ 689 w 2431"/>
              <a:gd name="T109" fmla="*/ 1188 h 1405"/>
              <a:gd name="T110" fmla="*/ 621 w 2431"/>
              <a:gd name="T111" fmla="*/ 1212 h 1405"/>
              <a:gd name="T112" fmla="*/ 527 w 2431"/>
              <a:gd name="T113" fmla="*/ 1212 h 1405"/>
              <a:gd name="T114" fmla="*/ 432 w 2431"/>
              <a:gd name="T115" fmla="*/ 1116 h 1405"/>
              <a:gd name="T116" fmla="*/ 392 w 2431"/>
              <a:gd name="T117" fmla="*/ 1068 h 1405"/>
              <a:gd name="T118" fmla="*/ 338 w 2431"/>
              <a:gd name="T119" fmla="*/ 1020 h 1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431" h="1405">
                <a:moveTo>
                  <a:pt x="338" y="1020"/>
                </a:moveTo>
                <a:lnTo>
                  <a:pt x="338" y="1032"/>
                </a:lnTo>
                <a:lnTo>
                  <a:pt x="324" y="1032"/>
                </a:lnTo>
                <a:lnTo>
                  <a:pt x="311" y="1032"/>
                </a:lnTo>
                <a:lnTo>
                  <a:pt x="297" y="1020"/>
                </a:lnTo>
                <a:lnTo>
                  <a:pt x="243" y="1020"/>
                </a:lnTo>
                <a:lnTo>
                  <a:pt x="203" y="1020"/>
                </a:lnTo>
                <a:lnTo>
                  <a:pt x="176" y="1020"/>
                </a:lnTo>
                <a:lnTo>
                  <a:pt x="176" y="996"/>
                </a:lnTo>
                <a:lnTo>
                  <a:pt x="162" y="996"/>
                </a:lnTo>
                <a:lnTo>
                  <a:pt x="135" y="996"/>
                </a:lnTo>
                <a:lnTo>
                  <a:pt x="135" y="984"/>
                </a:lnTo>
                <a:lnTo>
                  <a:pt x="122" y="984"/>
                </a:lnTo>
                <a:lnTo>
                  <a:pt x="95" y="960"/>
                </a:lnTo>
                <a:lnTo>
                  <a:pt x="95" y="948"/>
                </a:lnTo>
                <a:lnTo>
                  <a:pt x="81" y="948"/>
                </a:lnTo>
                <a:lnTo>
                  <a:pt x="68" y="936"/>
                </a:lnTo>
                <a:lnTo>
                  <a:pt x="68" y="912"/>
                </a:lnTo>
                <a:lnTo>
                  <a:pt x="54" y="912"/>
                </a:lnTo>
                <a:lnTo>
                  <a:pt x="54" y="900"/>
                </a:lnTo>
                <a:lnTo>
                  <a:pt x="54" y="876"/>
                </a:lnTo>
                <a:lnTo>
                  <a:pt x="41" y="876"/>
                </a:lnTo>
                <a:lnTo>
                  <a:pt x="41" y="864"/>
                </a:lnTo>
                <a:lnTo>
                  <a:pt x="27" y="840"/>
                </a:lnTo>
                <a:lnTo>
                  <a:pt x="27" y="828"/>
                </a:lnTo>
                <a:lnTo>
                  <a:pt x="14" y="816"/>
                </a:lnTo>
                <a:lnTo>
                  <a:pt x="14" y="804"/>
                </a:lnTo>
                <a:lnTo>
                  <a:pt x="0" y="792"/>
                </a:lnTo>
                <a:lnTo>
                  <a:pt x="0" y="780"/>
                </a:lnTo>
                <a:lnTo>
                  <a:pt x="0" y="768"/>
                </a:lnTo>
                <a:lnTo>
                  <a:pt x="0" y="756"/>
                </a:lnTo>
                <a:lnTo>
                  <a:pt x="0" y="744"/>
                </a:lnTo>
                <a:lnTo>
                  <a:pt x="14" y="720"/>
                </a:lnTo>
                <a:lnTo>
                  <a:pt x="14" y="708"/>
                </a:lnTo>
                <a:lnTo>
                  <a:pt x="14" y="684"/>
                </a:lnTo>
                <a:lnTo>
                  <a:pt x="14" y="672"/>
                </a:lnTo>
                <a:lnTo>
                  <a:pt x="14" y="648"/>
                </a:lnTo>
                <a:lnTo>
                  <a:pt x="27" y="648"/>
                </a:lnTo>
                <a:lnTo>
                  <a:pt x="27" y="636"/>
                </a:lnTo>
                <a:lnTo>
                  <a:pt x="14" y="624"/>
                </a:lnTo>
                <a:lnTo>
                  <a:pt x="14" y="600"/>
                </a:lnTo>
                <a:lnTo>
                  <a:pt x="27" y="600"/>
                </a:lnTo>
                <a:lnTo>
                  <a:pt x="27" y="588"/>
                </a:lnTo>
                <a:lnTo>
                  <a:pt x="27" y="564"/>
                </a:lnTo>
                <a:lnTo>
                  <a:pt x="27" y="552"/>
                </a:lnTo>
                <a:lnTo>
                  <a:pt x="41" y="552"/>
                </a:lnTo>
                <a:lnTo>
                  <a:pt x="41" y="540"/>
                </a:lnTo>
                <a:lnTo>
                  <a:pt x="41" y="528"/>
                </a:lnTo>
                <a:lnTo>
                  <a:pt x="41" y="516"/>
                </a:lnTo>
                <a:lnTo>
                  <a:pt x="54" y="504"/>
                </a:lnTo>
                <a:lnTo>
                  <a:pt x="54" y="492"/>
                </a:lnTo>
                <a:lnTo>
                  <a:pt x="54" y="480"/>
                </a:lnTo>
                <a:lnTo>
                  <a:pt x="68" y="480"/>
                </a:lnTo>
                <a:lnTo>
                  <a:pt x="68" y="468"/>
                </a:lnTo>
                <a:lnTo>
                  <a:pt x="81" y="456"/>
                </a:lnTo>
                <a:lnTo>
                  <a:pt x="81" y="444"/>
                </a:lnTo>
                <a:lnTo>
                  <a:pt x="95" y="444"/>
                </a:lnTo>
                <a:lnTo>
                  <a:pt x="95" y="432"/>
                </a:lnTo>
                <a:lnTo>
                  <a:pt x="122" y="432"/>
                </a:lnTo>
                <a:lnTo>
                  <a:pt x="122" y="408"/>
                </a:lnTo>
                <a:lnTo>
                  <a:pt x="135" y="408"/>
                </a:lnTo>
                <a:lnTo>
                  <a:pt x="135" y="396"/>
                </a:lnTo>
                <a:lnTo>
                  <a:pt x="162" y="396"/>
                </a:lnTo>
                <a:lnTo>
                  <a:pt x="176" y="396"/>
                </a:lnTo>
                <a:lnTo>
                  <a:pt x="203" y="396"/>
                </a:lnTo>
                <a:lnTo>
                  <a:pt x="216" y="396"/>
                </a:lnTo>
                <a:lnTo>
                  <a:pt x="230" y="372"/>
                </a:lnTo>
                <a:lnTo>
                  <a:pt x="243" y="372"/>
                </a:lnTo>
                <a:lnTo>
                  <a:pt x="257" y="372"/>
                </a:lnTo>
                <a:lnTo>
                  <a:pt x="270" y="360"/>
                </a:lnTo>
                <a:lnTo>
                  <a:pt x="284" y="360"/>
                </a:lnTo>
                <a:lnTo>
                  <a:pt x="297" y="360"/>
                </a:lnTo>
                <a:lnTo>
                  <a:pt x="311" y="360"/>
                </a:lnTo>
                <a:lnTo>
                  <a:pt x="324" y="360"/>
                </a:lnTo>
                <a:lnTo>
                  <a:pt x="338" y="336"/>
                </a:lnTo>
                <a:lnTo>
                  <a:pt x="351" y="336"/>
                </a:lnTo>
                <a:lnTo>
                  <a:pt x="351" y="324"/>
                </a:lnTo>
                <a:lnTo>
                  <a:pt x="365" y="324"/>
                </a:lnTo>
                <a:lnTo>
                  <a:pt x="365" y="312"/>
                </a:lnTo>
                <a:lnTo>
                  <a:pt x="378" y="300"/>
                </a:lnTo>
                <a:lnTo>
                  <a:pt x="392" y="300"/>
                </a:lnTo>
                <a:lnTo>
                  <a:pt x="405" y="288"/>
                </a:lnTo>
                <a:lnTo>
                  <a:pt x="419" y="276"/>
                </a:lnTo>
                <a:lnTo>
                  <a:pt x="419" y="264"/>
                </a:lnTo>
                <a:lnTo>
                  <a:pt x="432" y="264"/>
                </a:lnTo>
                <a:lnTo>
                  <a:pt x="432" y="252"/>
                </a:lnTo>
                <a:lnTo>
                  <a:pt x="432" y="240"/>
                </a:lnTo>
                <a:lnTo>
                  <a:pt x="446" y="228"/>
                </a:lnTo>
                <a:lnTo>
                  <a:pt x="473" y="228"/>
                </a:lnTo>
                <a:lnTo>
                  <a:pt x="473" y="216"/>
                </a:lnTo>
                <a:lnTo>
                  <a:pt x="473" y="204"/>
                </a:lnTo>
                <a:lnTo>
                  <a:pt x="473" y="192"/>
                </a:lnTo>
                <a:lnTo>
                  <a:pt x="473" y="180"/>
                </a:lnTo>
                <a:lnTo>
                  <a:pt x="473" y="168"/>
                </a:lnTo>
                <a:lnTo>
                  <a:pt x="473" y="156"/>
                </a:lnTo>
                <a:lnTo>
                  <a:pt x="473" y="144"/>
                </a:lnTo>
                <a:lnTo>
                  <a:pt x="473" y="132"/>
                </a:lnTo>
                <a:lnTo>
                  <a:pt x="486" y="120"/>
                </a:lnTo>
                <a:lnTo>
                  <a:pt x="486" y="96"/>
                </a:lnTo>
                <a:lnTo>
                  <a:pt x="486" y="84"/>
                </a:lnTo>
                <a:lnTo>
                  <a:pt x="486" y="60"/>
                </a:lnTo>
                <a:lnTo>
                  <a:pt x="513" y="60"/>
                </a:lnTo>
                <a:lnTo>
                  <a:pt x="513" y="48"/>
                </a:lnTo>
                <a:lnTo>
                  <a:pt x="527" y="24"/>
                </a:lnTo>
                <a:lnTo>
                  <a:pt x="554" y="24"/>
                </a:lnTo>
                <a:lnTo>
                  <a:pt x="554" y="12"/>
                </a:lnTo>
                <a:lnTo>
                  <a:pt x="567" y="0"/>
                </a:lnTo>
                <a:lnTo>
                  <a:pt x="581" y="0"/>
                </a:lnTo>
                <a:lnTo>
                  <a:pt x="594" y="0"/>
                </a:lnTo>
                <a:lnTo>
                  <a:pt x="608" y="0"/>
                </a:lnTo>
                <a:lnTo>
                  <a:pt x="621" y="0"/>
                </a:lnTo>
                <a:lnTo>
                  <a:pt x="635" y="0"/>
                </a:lnTo>
                <a:lnTo>
                  <a:pt x="648" y="0"/>
                </a:lnTo>
                <a:lnTo>
                  <a:pt x="662" y="0"/>
                </a:lnTo>
                <a:lnTo>
                  <a:pt x="675" y="0"/>
                </a:lnTo>
                <a:lnTo>
                  <a:pt x="689" y="12"/>
                </a:lnTo>
                <a:lnTo>
                  <a:pt x="702" y="12"/>
                </a:lnTo>
                <a:lnTo>
                  <a:pt x="729" y="12"/>
                </a:lnTo>
                <a:lnTo>
                  <a:pt x="743" y="24"/>
                </a:lnTo>
                <a:lnTo>
                  <a:pt x="770" y="24"/>
                </a:lnTo>
                <a:lnTo>
                  <a:pt x="783" y="24"/>
                </a:lnTo>
                <a:lnTo>
                  <a:pt x="783" y="48"/>
                </a:lnTo>
                <a:lnTo>
                  <a:pt x="797" y="48"/>
                </a:lnTo>
                <a:lnTo>
                  <a:pt x="824" y="48"/>
                </a:lnTo>
                <a:lnTo>
                  <a:pt x="864" y="48"/>
                </a:lnTo>
                <a:lnTo>
                  <a:pt x="878" y="48"/>
                </a:lnTo>
                <a:lnTo>
                  <a:pt x="905" y="48"/>
                </a:lnTo>
                <a:lnTo>
                  <a:pt x="918" y="48"/>
                </a:lnTo>
                <a:lnTo>
                  <a:pt x="932" y="48"/>
                </a:lnTo>
                <a:lnTo>
                  <a:pt x="945" y="48"/>
                </a:lnTo>
                <a:lnTo>
                  <a:pt x="959" y="48"/>
                </a:lnTo>
                <a:lnTo>
                  <a:pt x="972" y="48"/>
                </a:lnTo>
                <a:lnTo>
                  <a:pt x="986" y="48"/>
                </a:lnTo>
                <a:lnTo>
                  <a:pt x="1013" y="48"/>
                </a:lnTo>
                <a:lnTo>
                  <a:pt x="1026" y="48"/>
                </a:lnTo>
                <a:lnTo>
                  <a:pt x="1040" y="48"/>
                </a:lnTo>
                <a:lnTo>
                  <a:pt x="1094" y="48"/>
                </a:lnTo>
                <a:lnTo>
                  <a:pt x="1134" y="48"/>
                </a:lnTo>
                <a:lnTo>
                  <a:pt x="1188" y="48"/>
                </a:lnTo>
                <a:lnTo>
                  <a:pt x="1242" y="48"/>
                </a:lnTo>
                <a:lnTo>
                  <a:pt x="1296" y="48"/>
                </a:lnTo>
                <a:lnTo>
                  <a:pt x="1350" y="48"/>
                </a:lnTo>
                <a:lnTo>
                  <a:pt x="1404" y="48"/>
                </a:lnTo>
                <a:lnTo>
                  <a:pt x="1445" y="0"/>
                </a:lnTo>
                <a:lnTo>
                  <a:pt x="1472" y="0"/>
                </a:lnTo>
                <a:lnTo>
                  <a:pt x="1472" y="12"/>
                </a:lnTo>
                <a:lnTo>
                  <a:pt x="1485" y="12"/>
                </a:lnTo>
                <a:lnTo>
                  <a:pt x="1499" y="24"/>
                </a:lnTo>
                <a:lnTo>
                  <a:pt x="1512" y="24"/>
                </a:lnTo>
                <a:lnTo>
                  <a:pt x="1512" y="48"/>
                </a:lnTo>
                <a:lnTo>
                  <a:pt x="1526" y="60"/>
                </a:lnTo>
                <a:lnTo>
                  <a:pt x="1539" y="60"/>
                </a:lnTo>
                <a:lnTo>
                  <a:pt x="1553" y="84"/>
                </a:lnTo>
                <a:lnTo>
                  <a:pt x="1566" y="96"/>
                </a:lnTo>
                <a:lnTo>
                  <a:pt x="1593" y="120"/>
                </a:lnTo>
                <a:lnTo>
                  <a:pt x="1593" y="132"/>
                </a:lnTo>
                <a:lnTo>
                  <a:pt x="1607" y="144"/>
                </a:lnTo>
                <a:lnTo>
                  <a:pt x="1607" y="156"/>
                </a:lnTo>
                <a:lnTo>
                  <a:pt x="1620" y="156"/>
                </a:lnTo>
                <a:lnTo>
                  <a:pt x="1620" y="168"/>
                </a:lnTo>
                <a:lnTo>
                  <a:pt x="1634" y="168"/>
                </a:lnTo>
                <a:lnTo>
                  <a:pt x="1634" y="180"/>
                </a:lnTo>
                <a:lnTo>
                  <a:pt x="1647" y="192"/>
                </a:lnTo>
                <a:lnTo>
                  <a:pt x="1647" y="204"/>
                </a:lnTo>
                <a:lnTo>
                  <a:pt x="1661" y="204"/>
                </a:lnTo>
                <a:lnTo>
                  <a:pt x="1661" y="216"/>
                </a:lnTo>
                <a:lnTo>
                  <a:pt x="1661" y="228"/>
                </a:lnTo>
                <a:lnTo>
                  <a:pt x="1688" y="228"/>
                </a:lnTo>
                <a:lnTo>
                  <a:pt x="1688" y="240"/>
                </a:lnTo>
                <a:lnTo>
                  <a:pt x="1701" y="252"/>
                </a:lnTo>
                <a:lnTo>
                  <a:pt x="1701" y="264"/>
                </a:lnTo>
                <a:lnTo>
                  <a:pt x="1701" y="276"/>
                </a:lnTo>
                <a:lnTo>
                  <a:pt x="1701" y="288"/>
                </a:lnTo>
                <a:lnTo>
                  <a:pt x="1728" y="300"/>
                </a:lnTo>
                <a:lnTo>
                  <a:pt x="1728" y="312"/>
                </a:lnTo>
                <a:lnTo>
                  <a:pt x="1728" y="324"/>
                </a:lnTo>
                <a:lnTo>
                  <a:pt x="1742" y="324"/>
                </a:lnTo>
                <a:lnTo>
                  <a:pt x="1742" y="336"/>
                </a:lnTo>
                <a:lnTo>
                  <a:pt x="1755" y="336"/>
                </a:lnTo>
                <a:lnTo>
                  <a:pt x="1782" y="360"/>
                </a:lnTo>
                <a:lnTo>
                  <a:pt x="1823" y="372"/>
                </a:lnTo>
                <a:lnTo>
                  <a:pt x="1877" y="432"/>
                </a:lnTo>
                <a:lnTo>
                  <a:pt x="1931" y="432"/>
                </a:lnTo>
                <a:lnTo>
                  <a:pt x="1971" y="432"/>
                </a:lnTo>
                <a:lnTo>
                  <a:pt x="2039" y="468"/>
                </a:lnTo>
                <a:lnTo>
                  <a:pt x="2093" y="468"/>
                </a:lnTo>
                <a:lnTo>
                  <a:pt x="2133" y="468"/>
                </a:lnTo>
                <a:lnTo>
                  <a:pt x="2187" y="468"/>
                </a:lnTo>
                <a:lnTo>
                  <a:pt x="2201" y="468"/>
                </a:lnTo>
                <a:lnTo>
                  <a:pt x="2214" y="468"/>
                </a:lnTo>
                <a:lnTo>
                  <a:pt x="2228" y="468"/>
                </a:lnTo>
                <a:lnTo>
                  <a:pt x="2241" y="468"/>
                </a:lnTo>
                <a:lnTo>
                  <a:pt x="2255" y="468"/>
                </a:lnTo>
                <a:lnTo>
                  <a:pt x="2268" y="468"/>
                </a:lnTo>
                <a:lnTo>
                  <a:pt x="2282" y="468"/>
                </a:lnTo>
                <a:lnTo>
                  <a:pt x="2295" y="468"/>
                </a:lnTo>
                <a:lnTo>
                  <a:pt x="2309" y="480"/>
                </a:lnTo>
                <a:lnTo>
                  <a:pt x="2322" y="492"/>
                </a:lnTo>
                <a:lnTo>
                  <a:pt x="2322" y="504"/>
                </a:lnTo>
                <a:lnTo>
                  <a:pt x="2349" y="516"/>
                </a:lnTo>
                <a:lnTo>
                  <a:pt x="2349" y="528"/>
                </a:lnTo>
                <a:lnTo>
                  <a:pt x="2363" y="540"/>
                </a:lnTo>
                <a:lnTo>
                  <a:pt x="2363" y="552"/>
                </a:lnTo>
                <a:lnTo>
                  <a:pt x="2363" y="564"/>
                </a:lnTo>
                <a:lnTo>
                  <a:pt x="2390" y="588"/>
                </a:lnTo>
                <a:lnTo>
                  <a:pt x="2390" y="600"/>
                </a:lnTo>
                <a:lnTo>
                  <a:pt x="2403" y="624"/>
                </a:lnTo>
                <a:lnTo>
                  <a:pt x="2403" y="636"/>
                </a:lnTo>
                <a:lnTo>
                  <a:pt x="2430" y="636"/>
                </a:lnTo>
                <a:lnTo>
                  <a:pt x="2430" y="648"/>
                </a:lnTo>
                <a:lnTo>
                  <a:pt x="2430" y="672"/>
                </a:lnTo>
                <a:lnTo>
                  <a:pt x="2430" y="684"/>
                </a:lnTo>
                <a:lnTo>
                  <a:pt x="2430" y="708"/>
                </a:lnTo>
                <a:lnTo>
                  <a:pt x="2430" y="756"/>
                </a:lnTo>
                <a:lnTo>
                  <a:pt x="2430" y="768"/>
                </a:lnTo>
                <a:lnTo>
                  <a:pt x="2430" y="780"/>
                </a:lnTo>
                <a:lnTo>
                  <a:pt x="2430" y="792"/>
                </a:lnTo>
                <a:lnTo>
                  <a:pt x="2430" y="804"/>
                </a:lnTo>
                <a:lnTo>
                  <a:pt x="2430" y="816"/>
                </a:lnTo>
                <a:lnTo>
                  <a:pt x="2403" y="828"/>
                </a:lnTo>
                <a:lnTo>
                  <a:pt x="2403" y="840"/>
                </a:lnTo>
                <a:lnTo>
                  <a:pt x="2403" y="864"/>
                </a:lnTo>
                <a:lnTo>
                  <a:pt x="2390" y="864"/>
                </a:lnTo>
                <a:lnTo>
                  <a:pt x="2390" y="876"/>
                </a:lnTo>
                <a:lnTo>
                  <a:pt x="2390" y="900"/>
                </a:lnTo>
                <a:lnTo>
                  <a:pt x="2363" y="912"/>
                </a:lnTo>
                <a:lnTo>
                  <a:pt x="2363" y="936"/>
                </a:lnTo>
                <a:lnTo>
                  <a:pt x="2349" y="948"/>
                </a:lnTo>
                <a:lnTo>
                  <a:pt x="2322" y="948"/>
                </a:lnTo>
                <a:lnTo>
                  <a:pt x="2309" y="960"/>
                </a:lnTo>
                <a:lnTo>
                  <a:pt x="2295" y="984"/>
                </a:lnTo>
                <a:lnTo>
                  <a:pt x="2282" y="984"/>
                </a:lnTo>
                <a:lnTo>
                  <a:pt x="2268" y="996"/>
                </a:lnTo>
                <a:lnTo>
                  <a:pt x="2255" y="1020"/>
                </a:lnTo>
                <a:lnTo>
                  <a:pt x="2241" y="1020"/>
                </a:lnTo>
                <a:lnTo>
                  <a:pt x="2241" y="1032"/>
                </a:lnTo>
                <a:lnTo>
                  <a:pt x="2228" y="1032"/>
                </a:lnTo>
                <a:lnTo>
                  <a:pt x="2228" y="1044"/>
                </a:lnTo>
                <a:lnTo>
                  <a:pt x="2214" y="1044"/>
                </a:lnTo>
                <a:lnTo>
                  <a:pt x="2214" y="1056"/>
                </a:lnTo>
                <a:lnTo>
                  <a:pt x="2201" y="1068"/>
                </a:lnTo>
                <a:lnTo>
                  <a:pt x="2201" y="1080"/>
                </a:lnTo>
                <a:lnTo>
                  <a:pt x="2187" y="1092"/>
                </a:lnTo>
                <a:lnTo>
                  <a:pt x="2187" y="1104"/>
                </a:lnTo>
                <a:lnTo>
                  <a:pt x="2187" y="1116"/>
                </a:lnTo>
                <a:lnTo>
                  <a:pt x="2174" y="1128"/>
                </a:lnTo>
                <a:lnTo>
                  <a:pt x="2174" y="1140"/>
                </a:lnTo>
                <a:lnTo>
                  <a:pt x="2174" y="1152"/>
                </a:lnTo>
                <a:lnTo>
                  <a:pt x="2160" y="1176"/>
                </a:lnTo>
                <a:lnTo>
                  <a:pt x="2160" y="1188"/>
                </a:lnTo>
                <a:lnTo>
                  <a:pt x="2147" y="1188"/>
                </a:lnTo>
                <a:lnTo>
                  <a:pt x="2147" y="1212"/>
                </a:lnTo>
                <a:lnTo>
                  <a:pt x="2133" y="1260"/>
                </a:lnTo>
                <a:lnTo>
                  <a:pt x="2106" y="1260"/>
                </a:lnTo>
                <a:lnTo>
                  <a:pt x="2106" y="1272"/>
                </a:lnTo>
                <a:lnTo>
                  <a:pt x="2093" y="1284"/>
                </a:lnTo>
                <a:lnTo>
                  <a:pt x="2093" y="1296"/>
                </a:lnTo>
                <a:lnTo>
                  <a:pt x="2093" y="1308"/>
                </a:lnTo>
                <a:lnTo>
                  <a:pt x="2093" y="1320"/>
                </a:lnTo>
                <a:lnTo>
                  <a:pt x="2079" y="1332"/>
                </a:lnTo>
                <a:lnTo>
                  <a:pt x="2052" y="1332"/>
                </a:lnTo>
                <a:lnTo>
                  <a:pt x="1998" y="1356"/>
                </a:lnTo>
                <a:lnTo>
                  <a:pt x="1998" y="1368"/>
                </a:lnTo>
                <a:lnTo>
                  <a:pt x="1971" y="1368"/>
                </a:lnTo>
                <a:lnTo>
                  <a:pt x="1971" y="1380"/>
                </a:lnTo>
                <a:lnTo>
                  <a:pt x="1958" y="1380"/>
                </a:lnTo>
                <a:lnTo>
                  <a:pt x="1944" y="1380"/>
                </a:lnTo>
                <a:lnTo>
                  <a:pt x="1931" y="1380"/>
                </a:lnTo>
                <a:lnTo>
                  <a:pt x="1917" y="1392"/>
                </a:lnTo>
                <a:lnTo>
                  <a:pt x="1904" y="1392"/>
                </a:lnTo>
                <a:lnTo>
                  <a:pt x="1890" y="1392"/>
                </a:lnTo>
                <a:lnTo>
                  <a:pt x="1890" y="1404"/>
                </a:lnTo>
                <a:lnTo>
                  <a:pt x="1877" y="1404"/>
                </a:lnTo>
                <a:lnTo>
                  <a:pt x="1863" y="1404"/>
                </a:lnTo>
                <a:lnTo>
                  <a:pt x="1850" y="1404"/>
                </a:lnTo>
                <a:lnTo>
                  <a:pt x="1836" y="1404"/>
                </a:lnTo>
                <a:lnTo>
                  <a:pt x="1823" y="1404"/>
                </a:lnTo>
                <a:lnTo>
                  <a:pt x="1796" y="1404"/>
                </a:lnTo>
                <a:lnTo>
                  <a:pt x="1782" y="1404"/>
                </a:lnTo>
                <a:lnTo>
                  <a:pt x="1755" y="1404"/>
                </a:lnTo>
                <a:lnTo>
                  <a:pt x="1742" y="1404"/>
                </a:lnTo>
                <a:lnTo>
                  <a:pt x="1661" y="1404"/>
                </a:lnTo>
                <a:lnTo>
                  <a:pt x="1620" y="1404"/>
                </a:lnTo>
                <a:lnTo>
                  <a:pt x="1566" y="1404"/>
                </a:lnTo>
                <a:lnTo>
                  <a:pt x="1512" y="1404"/>
                </a:lnTo>
                <a:lnTo>
                  <a:pt x="1472" y="1404"/>
                </a:lnTo>
                <a:lnTo>
                  <a:pt x="1404" y="1404"/>
                </a:lnTo>
                <a:lnTo>
                  <a:pt x="1364" y="1404"/>
                </a:lnTo>
                <a:lnTo>
                  <a:pt x="1310" y="1356"/>
                </a:lnTo>
                <a:lnTo>
                  <a:pt x="1296" y="1356"/>
                </a:lnTo>
                <a:lnTo>
                  <a:pt x="1283" y="1356"/>
                </a:lnTo>
                <a:lnTo>
                  <a:pt x="1269" y="1356"/>
                </a:lnTo>
                <a:lnTo>
                  <a:pt x="1256" y="1356"/>
                </a:lnTo>
                <a:lnTo>
                  <a:pt x="1242" y="1356"/>
                </a:lnTo>
                <a:lnTo>
                  <a:pt x="1229" y="1344"/>
                </a:lnTo>
                <a:lnTo>
                  <a:pt x="1215" y="1344"/>
                </a:lnTo>
                <a:lnTo>
                  <a:pt x="1202" y="1344"/>
                </a:lnTo>
                <a:lnTo>
                  <a:pt x="1188" y="1344"/>
                </a:lnTo>
                <a:lnTo>
                  <a:pt x="1175" y="1344"/>
                </a:lnTo>
                <a:lnTo>
                  <a:pt x="1161" y="1344"/>
                </a:lnTo>
                <a:lnTo>
                  <a:pt x="1148" y="1344"/>
                </a:lnTo>
                <a:lnTo>
                  <a:pt x="1134" y="1344"/>
                </a:lnTo>
                <a:lnTo>
                  <a:pt x="1121" y="1356"/>
                </a:lnTo>
                <a:lnTo>
                  <a:pt x="1094" y="1356"/>
                </a:lnTo>
                <a:lnTo>
                  <a:pt x="1080" y="1356"/>
                </a:lnTo>
                <a:lnTo>
                  <a:pt x="1053" y="1356"/>
                </a:lnTo>
                <a:lnTo>
                  <a:pt x="1040" y="1356"/>
                </a:lnTo>
                <a:lnTo>
                  <a:pt x="1026" y="1356"/>
                </a:lnTo>
                <a:lnTo>
                  <a:pt x="1013" y="1344"/>
                </a:lnTo>
                <a:lnTo>
                  <a:pt x="999" y="1344"/>
                </a:lnTo>
                <a:lnTo>
                  <a:pt x="986" y="1344"/>
                </a:lnTo>
                <a:lnTo>
                  <a:pt x="972" y="1344"/>
                </a:lnTo>
                <a:lnTo>
                  <a:pt x="918" y="1320"/>
                </a:lnTo>
                <a:lnTo>
                  <a:pt x="905" y="1320"/>
                </a:lnTo>
                <a:lnTo>
                  <a:pt x="905" y="1308"/>
                </a:lnTo>
                <a:lnTo>
                  <a:pt x="878" y="1296"/>
                </a:lnTo>
                <a:lnTo>
                  <a:pt x="864" y="1296"/>
                </a:lnTo>
                <a:lnTo>
                  <a:pt x="864" y="1284"/>
                </a:lnTo>
                <a:lnTo>
                  <a:pt x="837" y="1272"/>
                </a:lnTo>
                <a:lnTo>
                  <a:pt x="824" y="1260"/>
                </a:lnTo>
                <a:lnTo>
                  <a:pt x="797" y="1248"/>
                </a:lnTo>
                <a:lnTo>
                  <a:pt x="783" y="1248"/>
                </a:lnTo>
                <a:lnTo>
                  <a:pt x="783" y="1224"/>
                </a:lnTo>
                <a:lnTo>
                  <a:pt x="770" y="1224"/>
                </a:lnTo>
                <a:lnTo>
                  <a:pt x="743" y="1224"/>
                </a:lnTo>
                <a:lnTo>
                  <a:pt x="743" y="1212"/>
                </a:lnTo>
                <a:lnTo>
                  <a:pt x="729" y="1212"/>
                </a:lnTo>
                <a:lnTo>
                  <a:pt x="702" y="1212"/>
                </a:lnTo>
                <a:lnTo>
                  <a:pt x="702" y="1188"/>
                </a:lnTo>
                <a:lnTo>
                  <a:pt x="689" y="1188"/>
                </a:lnTo>
                <a:lnTo>
                  <a:pt x="675" y="1188"/>
                </a:lnTo>
                <a:lnTo>
                  <a:pt x="662" y="1188"/>
                </a:lnTo>
                <a:lnTo>
                  <a:pt x="648" y="1188"/>
                </a:lnTo>
                <a:lnTo>
                  <a:pt x="635" y="1188"/>
                </a:lnTo>
                <a:lnTo>
                  <a:pt x="635" y="1212"/>
                </a:lnTo>
                <a:lnTo>
                  <a:pt x="621" y="1212"/>
                </a:lnTo>
                <a:lnTo>
                  <a:pt x="608" y="1212"/>
                </a:lnTo>
                <a:lnTo>
                  <a:pt x="594" y="1212"/>
                </a:lnTo>
                <a:lnTo>
                  <a:pt x="581" y="1212"/>
                </a:lnTo>
                <a:lnTo>
                  <a:pt x="567" y="1212"/>
                </a:lnTo>
                <a:lnTo>
                  <a:pt x="554" y="1212"/>
                </a:lnTo>
                <a:lnTo>
                  <a:pt x="527" y="1212"/>
                </a:lnTo>
                <a:lnTo>
                  <a:pt x="513" y="1212"/>
                </a:lnTo>
                <a:lnTo>
                  <a:pt x="486" y="1188"/>
                </a:lnTo>
                <a:lnTo>
                  <a:pt x="473" y="1188"/>
                </a:lnTo>
                <a:lnTo>
                  <a:pt x="473" y="1176"/>
                </a:lnTo>
                <a:lnTo>
                  <a:pt x="473" y="1152"/>
                </a:lnTo>
                <a:lnTo>
                  <a:pt x="432" y="1116"/>
                </a:lnTo>
                <a:lnTo>
                  <a:pt x="432" y="1104"/>
                </a:lnTo>
                <a:lnTo>
                  <a:pt x="419" y="1104"/>
                </a:lnTo>
                <a:lnTo>
                  <a:pt x="419" y="1092"/>
                </a:lnTo>
                <a:lnTo>
                  <a:pt x="405" y="1092"/>
                </a:lnTo>
                <a:lnTo>
                  <a:pt x="405" y="1080"/>
                </a:lnTo>
                <a:lnTo>
                  <a:pt x="392" y="1068"/>
                </a:lnTo>
                <a:lnTo>
                  <a:pt x="378" y="1068"/>
                </a:lnTo>
                <a:lnTo>
                  <a:pt x="378" y="1056"/>
                </a:lnTo>
                <a:lnTo>
                  <a:pt x="378" y="1044"/>
                </a:lnTo>
                <a:lnTo>
                  <a:pt x="365" y="1044"/>
                </a:lnTo>
                <a:lnTo>
                  <a:pt x="351" y="1032"/>
                </a:lnTo>
                <a:lnTo>
                  <a:pt x="338" y="1020"/>
                </a:lnTo>
                <a:lnTo>
                  <a:pt x="351" y="1020"/>
                </a:lnTo>
                <a:lnTo>
                  <a:pt x="365" y="1032"/>
                </a:lnTo>
                <a:lnTo>
                  <a:pt x="338" y="1020"/>
                </a:lnTo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190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88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436" name="Text Box 52"/>
          <p:cNvSpPr txBox="1">
            <a:spLocks noChangeArrowheads="1"/>
          </p:cNvSpPr>
          <p:nvPr/>
        </p:nvSpPr>
        <p:spPr bwMode="auto">
          <a:xfrm>
            <a:off x="1600200" y="1905000"/>
            <a:ext cx="14366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/>
              <a:t>Si</a:t>
            </a:r>
          </a:p>
          <a:p>
            <a:pPr algn="ctr"/>
            <a:r>
              <a:rPr lang="en-US" sz="2400" b="1"/>
              <a:t>O</a:t>
            </a:r>
          </a:p>
          <a:p>
            <a:pPr algn="ctr"/>
            <a:r>
              <a:rPr lang="en-US" sz="2400" b="1"/>
              <a:t>Ca, K, Cl</a:t>
            </a:r>
          </a:p>
        </p:txBody>
      </p:sp>
      <p:sp>
        <p:nvSpPr>
          <p:cNvPr id="16437" name="Line 53"/>
          <p:cNvSpPr>
            <a:spLocks noChangeShapeType="1"/>
          </p:cNvSpPr>
          <p:nvPr/>
        </p:nvSpPr>
        <p:spPr bwMode="auto">
          <a:xfrm>
            <a:off x="533400" y="990600"/>
            <a:ext cx="1524000" cy="1066800"/>
          </a:xfrm>
          <a:prstGeom prst="line">
            <a:avLst/>
          </a:prstGeom>
          <a:noFill/>
          <a:ln w="38100">
            <a:solidFill>
              <a:srgbClr val="AD0B09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38" name="Line 54"/>
          <p:cNvSpPr>
            <a:spLocks noChangeShapeType="1"/>
          </p:cNvSpPr>
          <p:nvPr/>
        </p:nvSpPr>
        <p:spPr bwMode="auto">
          <a:xfrm>
            <a:off x="533400" y="1371600"/>
            <a:ext cx="1524000" cy="1066800"/>
          </a:xfrm>
          <a:prstGeom prst="line">
            <a:avLst/>
          </a:prstGeom>
          <a:noFill/>
          <a:ln w="38100">
            <a:solidFill>
              <a:srgbClr val="AD0B09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39" name="Line 55"/>
          <p:cNvSpPr>
            <a:spLocks noChangeShapeType="1"/>
          </p:cNvSpPr>
          <p:nvPr/>
        </p:nvSpPr>
        <p:spPr bwMode="auto">
          <a:xfrm>
            <a:off x="457200" y="1981200"/>
            <a:ext cx="1143000" cy="762000"/>
          </a:xfrm>
          <a:prstGeom prst="line">
            <a:avLst/>
          </a:prstGeom>
          <a:noFill/>
          <a:ln w="38100">
            <a:solidFill>
              <a:srgbClr val="AD0B09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40" name="Line 56"/>
          <p:cNvSpPr>
            <a:spLocks noChangeShapeType="1"/>
          </p:cNvSpPr>
          <p:nvPr/>
        </p:nvSpPr>
        <p:spPr bwMode="auto">
          <a:xfrm>
            <a:off x="2590800" y="2057400"/>
            <a:ext cx="2057400" cy="0"/>
          </a:xfrm>
          <a:prstGeom prst="line">
            <a:avLst/>
          </a:prstGeom>
          <a:noFill/>
          <a:ln w="38100">
            <a:solidFill>
              <a:srgbClr val="D8D836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41" name="Line 57"/>
          <p:cNvSpPr>
            <a:spLocks noChangeShapeType="1"/>
          </p:cNvSpPr>
          <p:nvPr/>
        </p:nvSpPr>
        <p:spPr bwMode="auto">
          <a:xfrm>
            <a:off x="2590800" y="2438400"/>
            <a:ext cx="2057400" cy="0"/>
          </a:xfrm>
          <a:prstGeom prst="line">
            <a:avLst/>
          </a:prstGeom>
          <a:noFill/>
          <a:ln w="38100">
            <a:solidFill>
              <a:srgbClr val="D8D836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42" name="Line 58"/>
          <p:cNvSpPr>
            <a:spLocks noChangeShapeType="1"/>
          </p:cNvSpPr>
          <p:nvPr/>
        </p:nvSpPr>
        <p:spPr bwMode="auto">
          <a:xfrm>
            <a:off x="3048000" y="2819400"/>
            <a:ext cx="1600200" cy="0"/>
          </a:xfrm>
          <a:prstGeom prst="line">
            <a:avLst/>
          </a:prstGeom>
          <a:noFill/>
          <a:ln w="38100">
            <a:solidFill>
              <a:srgbClr val="D8D836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43" name="Text Box 59"/>
          <p:cNvSpPr txBox="1">
            <a:spLocks noChangeArrowheads="1"/>
          </p:cNvSpPr>
          <p:nvPr/>
        </p:nvSpPr>
        <p:spPr bwMode="auto">
          <a:xfrm>
            <a:off x="4860925" y="1852613"/>
            <a:ext cx="134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baseline="30000">
                <a:solidFill>
                  <a:srgbClr val="E5E6A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  <a:r>
              <a:rPr lang="en-US" sz="2000" b="1">
                <a:solidFill>
                  <a:srgbClr val="E5E6A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   </a:t>
            </a:r>
            <a:r>
              <a:rPr lang="en-US" sz="2000" b="1" baseline="30000">
                <a:solidFill>
                  <a:srgbClr val="E5E6A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  <a:r>
              <a:rPr lang="en-US" sz="2000" b="1">
                <a:solidFill>
                  <a:srgbClr val="E5E6A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</a:t>
            </a:r>
          </a:p>
        </p:txBody>
      </p:sp>
      <p:sp>
        <p:nvSpPr>
          <p:cNvPr id="16444" name="Text Box 60"/>
          <p:cNvSpPr txBox="1">
            <a:spLocks noChangeArrowheads="1"/>
          </p:cNvSpPr>
          <p:nvPr/>
        </p:nvSpPr>
        <p:spPr bwMode="auto">
          <a:xfrm>
            <a:off x="4830763" y="2270125"/>
            <a:ext cx="1970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baseline="30000">
                <a:solidFill>
                  <a:srgbClr val="E5E6A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2000" b="1">
                <a:solidFill>
                  <a:srgbClr val="E5E6A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   </a:t>
            </a:r>
            <a:r>
              <a:rPr lang="en-US" sz="2000" b="1" baseline="30000">
                <a:solidFill>
                  <a:srgbClr val="E5E6A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  <a:r>
              <a:rPr lang="en-US" sz="2000" b="1">
                <a:solidFill>
                  <a:srgbClr val="E5E6A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  </a:t>
            </a:r>
            <a:r>
              <a:rPr lang="en-US" sz="2000" b="1" baseline="30000">
                <a:solidFill>
                  <a:srgbClr val="E5E6A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n-US" sz="2000" b="1">
                <a:solidFill>
                  <a:srgbClr val="E5E6A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 </a:t>
            </a:r>
          </a:p>
        </p:txBody>
      </p:sp>
      <p:sp>
        <p:nvSpPr>
          <p:cNvPr id="16445" name="Text Box 61"/>
          <p:cNvSpPr txBox="1">
            <a:spLocks noChangeArrowheads="1"/>
          </p:cNvSpPr>
          <p:nvPr/>
        </p:nvSpPr>
        <p:spPr bwMode="auto">
          <a:xfrm>
            <a:off x="4830763" y="2667000"/>
            <a:ext cx="1249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baseline="30000">
                <a:solidFill>
                  <a:srgbClr val="E5E6A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  <a:r>
              <a:rPr lang="en-US" sz="2000" b="1">
                <a:solidFill>
                  <a:srgbClr val="E5E6A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   </a:t>
            </a:r>
            <a:r>
              <a:rPr lang="en-US" sz="2000" b="1" baseline="30000">
                <a:solidFill>
                  <a:srgbClr val="E5E6A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n-US" sz="2000" b="1">
                <a:solidFill>
                  <a:srgbClr val="E5E6A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</a:t>
            </a:r>
          </a:p>
        </p:txBody>
      </p:sp>
      <p:grpSp>
        <p:nvGrpSpPr>
          <p:cNvPr id="16450" name="Group 66"/>
          <p:cNvGrpSpPr>
            <a:grpSpLocks/>
          </p:cNvGrpSpPr>
          <p:nvPr/>
        </p:nvGrpSpPr>
        <p:grpSpPr bwMode="auto">
          <a:xfrm>
            <a:off x="0" y="2209800"/>
            <a:ext cx="8915400" cy="4457700"/>
            <a:chOff x="0" y="1392"/>
            <a:chExt cx="5616" cy="2808"/>
          </a:xfrm>
        </p:grpSpPr>
        <p:pic>
          <p:nvPicPr>
            <p:cNvPr id="16446" name="Picture 62" descr="spalla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112"/>
              <a:ext cx="2448" cy="2088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447" name="Oval 63"/>
            <p:cNvSpPr>
              <a:spLocks noChangeArrowheads="1"/>
            </p:cNvSpPr>
            <p:nvPr/>
          </p:nvSpPr>
          <p:spPr bwMode="auto">
            <a:xfrm>
              <a:off x="2976" y="1392"/>
              <a:ext cx="528" cy="288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9" name="Text Box 65"/>
            <p:cNvSpPr txBox="1">
              <a:spLocks noChangeArrowheads="1"/>
            </p:cNvSpPr>
            <p:nvPr/>
          </p:nvSpPr>
          <p:spPr bwMode="auto">
            <a:xfrm>
              <a:off x="0" y="2352"/>
              <a:ext cx="3178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en-US" sz="1800"/>
                <a:t>Produced in upper several meters of rocks and sediment exposed at Earth</a:t>
              </a:r>
              <a:r>
                <a:rPr lang="ja-JP" altLang="en-US" sz="1800"/>
                <a:t>’</a:t>
              </a:r>
              <a:r>
                <a:rPr lang="en-US" sz="1800"/>
                <a:t>s Surface.</a:t>
              </a:r>
            </a:p>
            <a:p>
              <a:pPr>
                <a:buFontTx/>
                <a:buChar char="•"/>
              </a:pPr>
              <a:endParaRPr lang="en-US" sz="1800"/>
            </a:p>
            <a:p>
              <a:pPr>
                <a:buFontTx/>
                <a:buChar char="•"/>
              </a:pPr>
              <a:r>
                <a:rPr lang="en-US" sz="1800"/>
                <a:t>Production rate: </a:t>
              </a:r>
              <a:r>
                <a:rPr lang="en-US" sz="1800" b="1">
                  <a:solidFill>
                    <a:srgbClr val="AD0B0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5.2</a:t>
              </a:r>
              <a:r>
                <a:rPr lang="en-US" sz="1800"/>
                <a:t> atoms per gram of quartz per year - </a:t>
              </a:r>
              <a:r>
                <a:rPr lang="en-US" sz="1800" b="1"/>
                <a:t>measurable with AMS</a:t>
              </a:r>
              <a:endParaRPr lang="en-US" sz="1800"/>
            </a:p>
            <a:p>
              <a:pPr>
                <a:buFontTx/>
                <a:buChar char="•"/>
              </a:pPr>
              <a:endParaRPr lang="en-US" sz="1800"/>
            </a:p>
            <a:p>
              <a:pPr>
                <a:buFontTx/>
                <a:buChar char="•"/>
              </a:pPr>
              <a:r>
                <a:rPr lang="en-US" sz="1800"/>
                <a:t>Half-life of </a:t>
              </a:r>
              <a:r>
                <a:rPr lang="en-US" sz="1800" b="1">
                  <a:solidFill>
                    <a:srgbClr val="AD0B0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1.5</a:t>
              </a:r>
              <a:r>
                <a:rPr lang="en-US" sz="1800"/>
                <a:t> millions years - residence time of near surface materials much shorter meaning </a:t>
              </a:r>
              <a:r>
                <a:rPr lang="en-US" sz="1800" baseline="30000"/>
                <a:t>10</a:t>
              </a:r>
              <a:r>
                <a:rPr lang="en-US" sz="1800"/>
                <a:t>Be behaves as a </a:t>
              </a:r>
              <a:r>
                <a:rPr lang="en-US" sz="1800" b="1"/>
                <a:t>stable nuclide</a:t>
              </a:r>
              <a:r>
                <a:rPr lang="en-US" sz="1800"/>
                <a:t> over period of measurement.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574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Line 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Equilibrium Stream Concept</a:t>
            </a:r>
            <a:endParaRPr lang="en-US" sz="3200" b="1">
              <a:solidFill>
                <a:srgbClr val="FDFDAD"/>
              </a:solidFill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533400" y="1635125"/>
            <a:ext cx="8459788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 b="1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sz="2000" b="1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There is a balance between the material transported by the stream</a:t>
            </a:r>
          </a:p>
          <a:p>
            <a:r>
              <a:rPr lang="en-US" sz="2000" b="1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that produced on the hillslopes</a:t>
            </a:r>
            <a:r>
              <a:rPr lang="ja-JP" altLang="en-US" sz="2000" b="1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en-US" sz="2000" b="1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(Judson and Ritter, 1964)</a:t>
            </a:r>
            <a:endParaRPr lang="en-US" sz="1800" b="1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sz="1800" b="1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buFontTx/>
              <a:buChar char="•"/>
            </a:pPr>
            <a:r>
              <a:rPr lang="en-US" sz="180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Steady-state between hillslope erosion and sediment leaving a catchment</a:t>
            </a:r>
          </a:p>
          <a:p>
            <a:pPr lvl="1">
              <a:buFontTx/>
              <a:buChar char="•"/>
            </a:pPr>
            <a:r>
              <a:rPr lang="en-US" sz="180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Essential requirement when modeling denudation rates from sediment yields</a:t>
            </a:r>
            <a:endParaRPr lang="en-US" sz="1800" b="1">
              <a:solidFill>
                <a:srgbClr val="FDFDA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533400" y="1066800"/>
            <a:ext cx="399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Primary motivation for this project:</a:t>
            </a:r>
          </a:p>
        </p:txBody>
      </p:sp>
      <p:grpSp>
        <p:nvGrpSpPr>
          <p:cNvPr id="57357" name="Group 13"/>
          <p:cNvGrpSpPr>
            <a:grpSpLocks/>
          </p:cNvGrpSpPr>
          <p:nvPr/>
        </p:nvGrpSpPr>
        <p:grpSpPr bwMode="auto">
          <a:xfrm>
            <a:off x="152400" y="3367088"/>
            <a:ext cx="8763000" cy="3402012"/>
            <a:chOff x="96" y="2121"/>
            <a:chExt cx="5520" cy="2143"/>
          </a:xfrm>
        </p:grpSpPr>
        <p:sp>
          <p:nvSpPr>
            <p:cNvPr id="57349" name="Text Box 5"/>
            <p:cNvSpPr txBox="1">
              <a:spLocks noChangeArrowheads="1"/>
            </p:cNvSpPr>
            <p:nvPr/>
          </p:nvSpPr>
          <p:spPr bwMode="auto">
            <a:xfrm>
              <a:off x="384" y="2121"/>
              <a:ext cx="44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DFDA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SELDOM TRUE TODAY…Especially when humans get involved!</a:t>
              </a:r>
            </a:p>
          </p:txBody>
        </p:sp>
        <p:grpSp>
          <p:nvGrpSpPr>
            <p:cNvPr id="57356" name="Group 12"/>
            <p:cNvGrpSpPr>
              <a:grpSpLocks/>
            </p:cNvGrpSpPr>
            <p:nvPr/>
          </p:nvGrpSpPr>
          <p:grpSpPr bwMode="auto">
            <a:xfrm>
              <a:off x="96" y="2592"/>
              <a:ext cx="5520" cy="1672"/>
              <a:chOff x="144" y="2592"/>
              <a:chExt cx="5520" cy="1672"/>
            </a:xfrm>
          </p:grpSpPr>
          <p:sp>
            <p:nvSpPr>
              <p:cNvPr id="57352" name="Rectangle 8"/>
              <p:cNvSpPr>
                <a:spLocks noChangeArrowheads="1"/>
              </p:cNvSpPr>
              <p:nvPr/>
            </p:nvSpPr>
            <p:spPr bwMode="auto">
              <a:xfrm>
                <a:off x="144" y="2592"/>
                <a:ext cx="5520" cy="16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>
                  <a:latin typeface="Arial" charset="0"/>
                </a:endParaRPr>
              </a:p>
            </p:txBody>
          </p:sp>
          <p:sp>
            <p:nvSpPr>
              <p:cNvPr id="57351" name="Text Box 7"/>
              <p:cNvSpPr txBox="1">
                <a:spLocks noChangeArrowheads="1"/>
              </p:cNvSpPr>
              <p:nvPr/>
            </p:nvSpPr>
            <p:spPr bwMode="auto">
              <a:xfrm>
                <a:off x="531" y="2592"/>
                <a:ext cx="4819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 b="1"/>
                  <a:t>Stream </a:t>
                </a:r>
                <a:r>
                  <a:rPr lang="ja-JP" altLang="en-US" sz="2200" b="1"/>
                  <a:t>“</a:t>
                </a:r>
                <a:r>
                  <a:rPr lang="en-US" sz="2200" b="1"/>
                  <a:t>Un</a:t>
                </a:r>
                <a:r>
                  <a:rPr lang="ja-JP" altLang="en-US" sz="2200" b="1"/>
                  <a:t>”</a:t>
                </a:r>
                <a:r>
                  <a:rPr lang="en-US" sz="2200" b="1"/>
                  <a:t> Equilibrium Along the Southern Pidemont  </a:t>
                </a:r>
              </a:p>
              <a:p>
                <a:pPr algn="ctr"/>
                <a:r>
                  <a:rPr lang="en-US" sz="2200" b="1"/>
                  <a:t>(Trimble, 1977)</a:t>
                </a:r>
                <a:endParaRPr lang="en-US" sz="2200" b="1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57355" name="Text Box 11"/>
              <p:cNvSpPr txBox="1">
                <a:spLocks noChangeArrowheads="1"/>
              </p:cNvSpPr>
              <p:nvPr/>
            </p:nvSpPr>
            <p:spPr bwMode="auto">
              <a:xfrm>
                <a:off x="600" y="3168"/>
                <a:ext cx="4536" cy="10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buFontTx/>
                  <a:buChar char="•"/>
                </a:pPr>
                <a:r>
                  <a:rPr lang="en-US" sz="1800"/>
                  <a:t>Ten large catchments draining the majority of the southern Piedmont</a:t>
                </a:r>
              </a:p>
              <a:p>
                <a:pPr algn="ctr"/>
                <a:r>
                  <a:rPr lang="en-US" sz="1800"/>
                  <a:t>(2,000 - 20,000 km</a:t>
                </a:r>
                <a:r>
                  <a:rPr lang="en-US" sz="1800" baseline="30000"/>
                  <a:t>2</a:t>
                </a:r>
                <a:r>
                  <a:rPr lang="en-US" sz="1800"/>
                  <a:t>)</a:t>
                </a:r>
              </a:p>
              <a:p>
                <a:pPr algn="ctr">
                  <a:buFontTx/>
                  <a:buChar char="•"/>
                </a:pPr>
                <a:r>
                  <a:rPr lang="en-US" sz="1800"/>
                  <a:t>Sediment yield data reflecting peak agricultural disturbance.</a:t>
                </a:r>
              </a:p>
              <a:p>
                <a:pPr algn="ctr">
                  <a:buFontTx/>
                  <a:buChar char="•"/>
                </a:pPr>
                <a:r>
                  <a:rPr lang="en-US" sz="1800"/>
                  <a:t>Sediment yield vs. hillslope erosion vs. rates of denudation.</a:t>
                </a:r>
              </a:p>
              <a:p>
                <a:pPr algn="ctr">
                  <a:buFontTx/>
                  <a:buChar char="•"/>
                </a:pPr>
                <a:r>
                  <a:rPr lang="en-US" sz="1800"/>
                  <a:t>Does Stream Equilibrium hold??</a:t>
                </a:r>
              </a:p>
              <a:p>
                <a:pPr algn="ctr">
                  <a:buFontTx/>
                  <a:buChar char="•"/>
                </a:pPr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6491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-228600" y="152400"/>
            <a:ext cx="96012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Background (</a:t>
            </a:r>
            <a:r>
              <a:rPr lang="en-US" sz="3200" b="1" baseline="30000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32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Be) vs. 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short-term </a:t>
            </a:r>
            <a:r>
              <a:rPr lang="en-US" sz="3200" b="1" dirty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(sed. yields)</a:t>
            </a:r>
            <a:endParaRPr lang="en-US" sz="3200" b="1" dirty="0">
              <a:solidFill>
                <a:srgbClr val="FDFDAD"/>
              </a:solidFill>
            </a:endParaRPr>
          </a:p>
        </p:txBody>
      </p:sp>
      <p:pic>
        <p:nvPicPr>
          <p:cNvPr id="34820" name="Picture 4" descr="wa_bridge_s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2557463"/>
            <a:ext cx="2541587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wa_bridge_s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8" name="Line 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838" name="Group 22"/>
          <p:cNvGrpSpPr>
            <a:grpSpLocks/>
          </p:cNvGrpSpPr>
          <p:nvPr/>
        </p:nvGrpSpPr>
        <p:grpSpPr bwMode="auto">
          <a:xfrm>
            <a:off x="381000" y="1447800"/>
            <a:ext cx="8077200" cy="2667000"/>
            <a:chOff x="240" y="912"/>
            <a:chExt cx="5088" cy="1680"/>
          </a:xfrm>
        </p:grpSpPr>
        <p:grpSp>
          <p:nvGrpSpPr>
            <p:cNvPr id="34827" name="Group 11"/>
            <p:cNvGrpSpPr>
              <a:grpSpLocks/>
            </p:cNvGrpSpPr>
            <p:nvPr/>
          </p:nvGrpSpPr>
          <p:grpSpPr bwMode="auto">
            <a:xfrm>
              <a:off x="240" y="912"/>
              <a:ext cx="5088" cy="768"/>
              <a:chOff x="240" y="920"/>
              <a:chExt cx="5088" cy="768"/>
            </a:xfrm>
          </p:grpSpPr>
          <p:sp>
            <p:nvSpPr>
              <p:cNvPr id="34823" name="Rectangle 7"/>
              <p:cNvSpPr>
                <a:spLocks noChangeArrowheads="1"/>
              </p:cNvSpPr>
              <p:nvPr/>
            </p:nvSpPr>
            <p:spPr bwMode="auto">
              <a:xfrm>
                <a:off x="240" y="920"/>
                <a:ext cx="5088" cy="768"/>
              </a:xfrm>
              <a:prstGeom prst="rect">
                <a:avLst/>
              </a:prstGeom>
              <a:solidFill>
                <a:srgbClr val="FDF8C1">
                  <a:alpha val="85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4822" name="Text Box 6"/>
              <p:cNvSpPr txBox="1">
                <a:spLocks noChangeArrowheads="1"/>
              </p:cNvSpPr>
              <p:nvPr/>
            </p:nvSpPr>
            <p:spPr bwMode="auto">
              <a:xfrm>
                <a:off x="385" y="928"/>
                <a:ext cx="4698" cy="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b="1"/>
                  <a:t>Sediment Yield Derived Rates of Erosion:</a:t>
                </a:r>
                <a:br>
                  <a:rPr lang="en-US" sz="1800" b="1"/>
                </a:br>
                <a:r>
                  <a:rPr lang="en-US" sz="1800" b="1"/>
                  <a:t>	</a:t>
                </a:r>
                <a:r>
                  <a:rPr lang="en-US"/>
                  <a:t>-Typically short - decades</a:t>
                </a:r>
                <a:br>
                  <a:rPr lang="en-US"/>
                </a:br>
                <a:r>
                  <a:rPr lang="en-US"/>
                  <a:t>	-Sensitive to land-use practices - good for human-induced modern rate</a:t>
                </a:r>
                <a:br>
                  <a:rPr lang="en-US"/>
                </a:br>
                <a:r>
                  <a:rPr lang="en-US"/>
                  <a:t>	-Sensitive to sediment delivery regime - episodic delivery</a:t>
                </a:r>
                <a:endParaRPr lang="en-US" sz="1800" b="1"/>
              </a:p>
            </p:txBody>
          </p:sp>
        </p:grpSp>
        <p:grpSp>
          <p:nvGrpSpPr>
            <p:cNvPr id="34829" name="Group 13"/>
            <p:cNvGrpSpPr>
              <a:grpSpLocks/>
            </p:cNvGrpSpPr>
            <p:nvPr/>
          </p:nvGrpSpPr>
          <p:grpSpPr bwMode="auto">
            <a:xfrm>
              <a:off x="240" y="1776"/>
              <a:ext cx="5088" cy="816"/>
              <a:chOff x="240" y="1872"/>
              <a:chExt cx="5088" cy="912"/>
            </a:xfrm>
          </p:grpSpPr>
          <p:sp>
            <p:nvSpPr>
              <p:cNvPr id="34824" name="Rectangle 8"/>
              <p:cNvSpPr>
                <a:spLocks noChangeArrowheads="1"/>
              </p:cNvSpPr>
              <p:nvPr/>
            </p:nvSpPr>
            <p:spPr bwMode="auto">
              <a:xfrm>
                <a:off x="240" y="1872"/>
                <a:ext cx="5088" cy="912"/>
              </a:xfrm>
              <a:prstGeom prst="rect">
                <a:avLst/>
              </a:prstGeom>
              <a:solidFill>
                <a:srgbClr val="FDF8C1">
                  <a:alpha val="85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4825" name="Text Box 9"/>
              <p:cNvSpPr txBox="1">
                <a:spLocks noChangeArrowheads="1"/>
              </p:cNvSpPr>
              <p:nvPr/>
            </p:nvSpPr>
            <p:spPr bwMode="auto">
              <a:xfrm>
                <a:off x="385" y="1880"/>
                <a:ext cx="3571" cy="7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b="1"/>
                  <a:t>Background Erosion Rates Estimated with </a:t>
                </a:r>
                <a:r>
                  <a:rPr lang="en-US" sz="1800" b="1" baseline="30000"/>
                  <a:t>10</a:t>
                </a:r>
                <a:r>
                  <a:rPr lang="en-US" sz="1800" b="1"/>
                  <a:t>Be:</a:t>
                </a:r>
                <a:br>
                  <a:rPr lang="en-US" sz="1800" b="1"/>
                </a:br>
                <a:r>
                  <a:rPr lang="en-US" sz="1800" b="1"/>
                  <a:t>	</a:t>
                </a:r>
                <a:r>
                  <a:rPr lang="en-US" sz="1800"/>
                  <a:t>-</a:t>
                </a:r>
                <a:r>
                  <a:rPr lang="en-US"/>
                  <a:t>Integrates over 10</a:t>
                </a:r>
                <a:r>
                  <a:rPr lang="en-US" baseline="30000"/>
                  <a:t>4</a:t>
                </a:r>
                <a:r>
                  <a:rPr lang="en-US"/>
                  <a:t> to 10</a:t>
                </a:r>
                <a:r>
                  <a:rPr lang="en-US" baseline="30000"/>
                  <a:t>5</a:t>
                </a:r>
                <a:r>
                  <a:rPr lang="en-US"/>
                  <a:t> years</a:t>
                </a:r>
                <a:br>
                  <a:rPr lang="en-US"/>
                </a:br>
                <a:r>
                  <a:rPr lang="en-US"/>
                  <a:t>	-Insensitive to land-use disturbances </a:t>
                </a:r>
                <a:br>
                  <a:rPr lang="en-US"/>
                </a:br>
                <a:r>
                  <a:rPr lang="en-US"/>
                  <a:t> 	-Episodic sediment delivery reflected in </a:t>
                </a:r>
                <a:r>
                  <a:rPr lang="en-US" baseline="30000"/>
                  <a:t>10</a:t>
                </a:r>
                <a:r>
                  <a:rPr lang="en-US"/>
                  <a:t>Be Rates</a:t>
                </a:r>
              </a:p>
            </p:txBody>
          </p:sp>
        </p:grpSp>
      </p:grp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1828800" y="914400"/>
            <a:ext cx="5367338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DF8C1"/>
                </a:solidFill>
              </a:rPr>
              <a:t>Drainage basin-scale Erosion Rates</a:t>
            </a:r>
          </a:p>
        </p:txBody>
      </p:sp>
      <p:grpSp>
        <p:nvGrpSpPr>
          <p:cNvPr id="34837" name="Group 21"/>
          <p:cNvGrpSpPr>
            <a:grpSpLocks/>
          </p:cNvGrpSpPr>
          <p:nvPr/>
        </p:nvGrpSpPr>
        <p:grpSpPr bwMode="auto">
          <a:xfrm>
            <a:off x="381000" y="4419600"/>
            <a:ext cx="8229600" cy="2209800"/>
            <a:chOff x="240" y="2784"/>
            <a:chExt cx="5184" cy="1392"/>
          </a:xfrm>
        </p:grpSpPr>
        <p:sp>
          <p:nvSpPr>
            <p:cNvPr id="34830" name="Rectangle 14"/>
            <p:cNvSpPr>
              <a:spLocks noChangeArrowheads="1"/>
            </p:cNvSpPr>
            <p:nvPr/>
          </p:nvSpPr>
          <p:spPr bwMode="auto">
            <a:xfrm>
              <a:off x="240" y="2784"/>
              <a:ext cx="2496" cy="1392"/>
            </a:xfrm>
            <a:prstGeom prst="rect">
              <a:avLst/>
            </a:prstGeom>
            <a:solidFill>
              <a:srgbClr val="FDF8C1">
                <a:alpha val="85001"/>
              </a:srgb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4832" name="Text Box 16"/>
            <p:cNvSpPr txBox="1">
              <a:spLocks noChangeArrowheads="1"/>
            </p:cNvSpPr>
            <p:nvPr/>
          </p:nvSpPr>
          <p:spPr bwMode="auto">
            <a:xfrm>
              <a:off x="288" y="2880"/>
              <a:ext cx="2400" cy="1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800" b="1"/>
                <a:t>Sri Lanka:</a:t>
              </a:r>
            </a:p>
            <a:p>
              <a:endParaRPr lang="en-US" sz="1800" b="1"/>
            </a:p>
            <a:p>
              <a:r>
                <a:rPr lang="en-US"/>
                <a:t>-Short-term  &gt;</a:t>
              </a:r>
              <a:r>
                <a:rPr lang="en-US" b="1"/>
                <a:t>100 X</a:t>
              </a:r>
              <a:r>
                <a:rPr lang="en-US"/>
                <a:t> background</a:t>
              </a:r>
            </a:p>
            <a:p>
              <a:r>
                <a:rPr lang="en-US"/>
                <a:t>-pervasive deforestation</a:t>
              </a:r>
              <a:br>
                <a:rPr lang="en-US"/>
              </a:br>
              <a:r>
                <a:rPr lang="en-US"/>
                <a:t>-tropical, monsoon dominated climate</a:t>
              </a:r>
            </a:p>
            <a:p>
              <a:endParaRPr lang="en-US"/>
            </a:p>
            <a:p>
              <a:r>
                <a:rPr lang="en-US" sz="1200"/>
                <a:t>(Hewawasam, etal, 2003)</a:t>
              </a:r>
              <a:endParaRPr lang="en-US" sz="1800" b="1"/>
            </a:p>
          </p:txBody>
        </p:sp>
        <p:sp>
          <p:nvSpPr>
            <p:cNvPr id="34831" name="Rectangle 15"/>
            <p:cNvSpPr>
              <a:spLocks noChangeArrowheads="1"/>
            </p:cNvSpPr>
            <p:nvPr/>
          </p:nvSpPr>
          <p:spPr bwMode="auto">
            <a:xfrm>
              <a:off x="2928" y="2784"/>
              <a:ext cx="2496" cy="1392"/>
            </a:xfrm>
            <a:prstGeom prst="rect">
              <a:avLst/>
            </a:prstGeom>
            <a:solidFill>
              <a:srgbClr val="FDF8C1">
                <a:alpha val="85001"/>
              </a:srgb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4833" name="Text Box 17"/>
            <p:cNvSpPr txBox="1">
              <a:spLocks noChangeArrowheads="1"/>
            </p:cNvSpPr>
            <p:nvPr/>
          </p:nvSpPr>
          <p:spPr bwMode="auto">
            <a:xfrm>
              <a:off x="2976" y="2832"/>
              <a:ext cx="2400" cy="1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800" b="1"/>
                <a:t>Idaho Mountain Streams:</a:t>
              </a:r>
            </a:p>
            <a:p>
              <a:endParaRPr lang="en-US" sz="1800" b="1"/>
            </a:p>
            <a:p>
              <a:r>
                <a:rPr lang="en-US"/>
                <a:t>-Background  </a:t>
              </a:r>
              <a:r>
                <a:rPr lang="en-US" b="1"/>
                <a:t>~20 X</a:t>
              </a:r>
              <a:r>
                <a:rPr lang="en-US"/>
                <a:t> short-term</a:t>
              </a:r>
            </a:p>
            <a:p>
              <a:r>
                <a:rPr lang="en-US"/>
                <a:t>-large infrequent events missing from record.</a:t>
              </a:r>
            </a:p>
            <a:p>
              <a:r>
                <a:rPr lang="en-US"/>
                <a:t>	    </a:t>
              </a:r>
            </a:p>
            <a:p>
              <a:r>
                <a:rPr lang="en-US" sz="1200"/>
                <a:t>(Kirchner, etal, 2001)</a:t>
              </a:r>
              <a:endParaRPr lang="en-US" sz="1800" b="1"/>
            </a:p>
          </p:txBody>
        </p:sp>
      </p:grpSp>
    </p:spTree>
    <p:extLst>
      <p:ext uri="{BB962C8B-B14F-4D97-AF65-F5344CB8AC3E}">
        <p14:creationId xmlns:p14="http://schemas.microsoft.com/office/powerpoint/2010/main" val="947737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eep_on_slopes_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3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hesis_fi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1" y="417830"/>
            <a:ext cx="9018436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6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hesis_fi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9" y="1308995"/>
            <a:ext cx="8460455" cy="423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6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hesis_fig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0"/>
            <a:ext cx="4377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6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hesis_fig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177800"/>
            <a:ext cx="4498848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6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thesis_fig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0"/>
            <a:ext cx="3584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91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76200">
            <a:solidFill>
              <a:srgbClr val="FDFDAD"/>
            </a:solidFill>
            <a:round/>
            <a:headEnd type="diamond" w="med" len="med"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DFA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Accumulation of 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meteoric </a:t>
            </a:r>
            <a:r>
              <a:rPr lang="en-US" sz="3200" b="1" baseline="30000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3200" b="1" dirty="0" smtClean="0">
                <a:solidFill>
                  <a:srgbClr val="FDFDA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 in soils:</a:t>
            </a:r>
            <a:endParaRPr lang="en-US" sz="3200" b="1" dirty="0">
              <a:solidFill>
                <a:srgbClr val="FDFDAD"/>
              </a:solidFill>
            </a:endParaRPr>
          </a:p>
        </p:txBody>
      </p:sp>
      <p:sp>
        <p:nvSpPr>
          <p:cNvPr id="16449" name="Text Box 65"/>
          <p:cNvSpPr txBox="1">
            <a:spLocks noChangeArrowheads="1"/>
          </p:cNvSpPr>
          <p:nvPr/>
        </p:nvSpPr>
        <p:spPr bwMode="auto">
          <a:xfrm>
            <a:off x="5126567" y="1038711"/>
            <a:ext cx="3776133" cy="5632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1800" dirty="0">
                <a:solidFill>
                  <a:srgbClr val="FDFAAA"/>
                </a:solidFill>
              </a:rPr>
              <a:t>Produced </a:t>
            </a:r>
            <a:r>
              <a:rPr lang="en-US" sz="1800" dirty="0" smtClean="0">
                <a:solidFill>
                  <a:srgbClr val="FDFAAA"/>
                </a:solidFill>
              </a:rPr>
              <a:t>in the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atmosphere</a:t>
            </a:r>
            <a:r>
              <a:rPr lang="en-US" sz="1800" dirty="0" smtClean="0">
                <a:solidFill>
                  <a:srgbClr val="FDFAA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smtClean="0">
                <a:solidFill>
                  <a:srgbClr val="FDFAAA"/>
                </a:solidFill>
              </a:rPr>
              <a:t>by the</a:t>
            </a:r>
          </a:p>
          <a:p>
            <a:r>
              <a:rPr lang="en-US" dirty="0">
                <a:solidFill>
                  <a:srgbClr val="FDFAAA"/>
                </a:solidFill>
              </a:rPr>
              <a:t>s</a:t>
            </a:r>
            <a:r>
              <a:rPr lang="en-US" dirty="0" smtClean="0">
                <a:solidFill>
                  <a:srgbClr val="FDFAAA"/>
                </a:solidFill>
              </a:rPr>
              <a:t>ame processes as </a:t>
            </a:r>
            <a:r>
              <a:rPr lang="en-US" i="1" dirty="0" smtClean="0">
                <a:solidFill>
                  <a:srgbClr val="FDFAAA"/>
                </a:solidFill>
              </a:rPr>
              <a:t>in situ </a:t>
            </a:r>
            <a:r>
              <a:rPr lang="en-US" baseline="30000" dirty="0" smtClean="0">
                <a:solidFill>
                  <a:srgbClr val="FDFAAA"/>
                </a:solidFill>
              </a:rPr>
              <a:t>10</a:t>
            </a:r>
            <a:r>
              <a:rPr lang="en-US" dirty="0" smtClean="0">
                <a:solidFill>
                  <a:srgbClr val="FDFAAA"/>
                </a:solidFill>
              </a:rPr>
              <a:t>Be</a:t>
            </a:r>
          </a:p>
          <a:p>
            <a:endParaRPr lang="en-US" sz="1800" dirty="0">
              <a:solidFill>
                <a:srgbClr val="FDFAAA"/>
              </a:solidFill>
            </a:endParaRPr>
          </a:p>
          <a:p>
            <a:pPr>
              <a:buFontTx/>
              <a:buChar char="•"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Delivered</a:t>
            </a:r>
            <a:r>
              <a:rPr lang="en-US" dirty="0" smtClean="0">
                <a:solidFill>
                  <a:srgbClr val="FDFAAA"/>
                </a:solidFill>
              </a:rPr>
              <a:t> to soils across landscapes</a:t>
            </a:r>
          </a:p>
          <a:p>
            <a:r>
              <a:rPr lang="en-US" dirty="0">
                <a:solidFill>
                  <a:srgbClr val="FDFAAA"/>
                </a:solidFill>
              </a:rPr>
              <a:t>i</a:t>
            </a:r>
            <a:r>
              <a:rPr lang="en-US" dirty="0" smtClean="0">
                <a:solidFill>
                  <a:srgbClr val="FDFAAA"/>
                </a:solidFill>
              </a:rPr>
              <a:t>n rain, and to a lesser extent in NZ</a:t>
            </a:r>
          </a:p>
          <a:p>
            <a:r>
              <a:rPr lang="en-US" dirty="0">
                <a:solidFill>
                  <a:srgbClr val="FDFAAA"/>
                </a:solidFill>
              </a:rPr>
              <a:t>i</a:t>
            </a:r>
            <a:r>
              <a:rPr lang="en-US" dirty="0" smtClean="0">
                <a:solidFill>
                  <a:srgbClr val="FDFAAA"/>
                </a:solidFill>
              </a:rPr>
              <a:t>n dust.</a:t>
            </a:r>
            <a:endParaRPr lang="en-US" dirty="0">
              <a:solidFill>
                <a:srgbClr val="FDFAAA"/>
              </a:solidFill>
            </a:endParaRPr>
          </a:p>
          <a:p>
            <a:endParaRPr lang="en-US" sz="1800" dirty="0">
              <a:solidFill>
                <a:srgbClr val="FDFAAA"/>
              </a:solidFill>
            </a:endParaRP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FDFAAA"/>
                </a:solidFill>
              </a:rPr>
              <a:t>Accumulates over time in hillslope</a:t>
            </a:r>
          </a:p>
          <a:p>
            <a:r>
              <a:rPr lang="en-US" dirty="0">
                <a:solidFill>
                  <a:srgbClr val="FDFAAA"/>
                </a:solidFill>
              </a:rPr>
              <a:t>m</a:t>
            </a:r>
            <a:r>
              <a:rPr lang="en-US" dirty="0" smtClean="0">
                <a:solidFill>
                  <a:srgbClr val="FDFAAA"/>
                </a:solidFill>
              </a:rPr>
              <a:t>aterials that eventually make their </a:t>
            </a:r>
          </a:p>
          <a:p>
            <a:r>
              <a:rPr lang="en-US" dirty="0">
                <a:solidFill>
                  <a:srgbClr val="FDFAAA"/>
                </a:solidFill>
              </a:rPr>
              <a:t>w</a:t>
            </a:r>
            <a:r>
              <a:rPr lang="en-US" dirty="0" smtClean="0">
                <a:solidFill>
                  <a:srgbClr val="FDFAAA"/>
                </a:solidFill>
              </a:rPr>
              <a:t>ay to river channels.</a:t>
            </a:r>
            <a:endParaRPr lang="en-US" dirty="0">
              <a:solidFill>
                <a:srgbClr val="FDFAAA"/>
              </a:solidFill>
            </a:endParaRPr>
          </a:p>
          <a:p>
            <a:endParaRPr lang="en-US" sz="1800" dirty="0">
              <a:solidFill>
                <a:srgbClr val="FDFAAA"/>
              </a:solidFill>
            </a:endParaRP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FDFAAA"/>
                </a:solidFill>
              </a:rPr>
              <a:t>Accumulation </a:t>
            </a:r>
            <a:r>
              <a:rPr lang="en-US" sz="1800" dirty="0" smtClean="0">
                <a:solidFill>
                  <a:srgbClr val="FDFAAA"/>
                </a:solidFill>
              </a:rPr>
              <a:t>rate</a:t>
            </a:r>
            <a:r>
              <a:rPr lang="en-US" sz="1800" dirty="0">
                <a:solidFill>
                  <a:srgbClr val="FDFAAA"/>
                </a:solidFill>
              </a:rPr>
              <a:t>: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~1.7 x 10</a:t>
            </a:r>
            <a:r>
              <a:rPr lang="en-US" sz="1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</a:t>
            </a:r>
            <a:r>
              <a:rPr lang="en-US" sz="1800" dirty="0" smtClean="0">
                <a:solidFill>
                  <a:srgbClr val="FDFAAA"/>
                </a:solidFill>
              </a:rPr>
              <a:t> </a:t>
            </a:r>
            <a:r>
              <a:rPr lang="en-US" sz="1800" dirty="0">
                <a:solidFill>
                  <a:srgbClr val="FDFAAA"/>
                </a:solidFill>
              </a:rPr>
              <a:t>atoms per </a:t>
            </a:r>
            <a:r>
              <a:rPr lang="en-US" dirty="0" smtClean="0">
                <a:solidFill>
                  <a:srgbClr val="FDFAAA"/>
                </a:solidFill>
              </a:rPr>
              <a:t>cm</a:t>
            </a:r>
            <a:r>
              <a:rPr lang="en-US" baseline="30000" dirty="0" smtClean="0">
                <a:solidFill>
                  <a:srgbClr val="FDFAAA"/>
                </a:solidFill>
              </a:rPr>
              <a:t>2</a:t>
            </a:r>
            <a:r>
              <a:rPr lang="en-US" sz="1800" dirty="0" smtClean="0">
                <a:solidFill>
                  <a:srgbClr val="FDFAAA"/>
                </a:solidFill>
              </a:rPr>
              <a:t> annually – easily </a:t>
            </a:r>
            <a:r>
              <a:rPr lang="en-US" sz="1800" b="1" dirty="0" smtClean="0">
                <a:solidFill>
                  <a:srgbClr val="FDFAAA"/>
                </a:solidFill>
              </a:rPr>
              <a:t>measurable </a:t>
            </a:r>
          </a:p>
          <a:p>
            <a:r>
              <a:rPr lang="en-US" sz="1800" b="1" dirty="0" smtClean="0">
                <a:solidFill>
                  <a:srgbClr val="FDFAAA"/>
                </a:solidFill>
              </a:rPr>
              <a:t>with AMS.</a:t>
            </a:r>
            <a:endParaRPr lang="en-US" sz="1800" dirty="0" smtClean="0">
              <a:solidFill>
                <a:srgbClr val="FDFAAA"/>
              </a:solidFill>
            </a:endParaRPr>
          </a:p>
          <a:p>
            <a:pPr>
              <a:buFontTx/>
              <a:buChar char="•"/>
            </a:pPr>
            <a:endParaRPr lang="en-US" sz="1800" dirty="0">
              <a:solidFill>
                <a:srgbClr val="FDFAAA"/>
              </a:solidFill>
            </a:endParaRPr>
          </a:p>
          <a:p>
            <a:pPr>
              <a:buFontTx/>
              <a:buChar char="•"/>
            </a:pPr>
            <a:r>
              <a:rPr lang="en-US" sz="1800" dirty="0">
                <a:solidFill>
                  <a:srgbClr val="FDFAAA"/>
                </a:solidFill>
              </a:rPr>
              <a:t>Half-life of </a:t>
            </a:r>
            <a:r>
              <a:rPr lang="en-US" sz="1800" dirty="0" smtClean="0">
                <a:solidFill>
                  <a:srgbClr val="FF0000"/>
                </a:solidFill>
              </a:rPr>
              <a:t>~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1.38</a:t>
            </a:r>
            <a:r>
              <a:rPr lang="en-US" sz="1800" dirty="0" smtClean="0">
                <a:solidFill>
                  <a:srgbClr val="FDFAAA"/>
                </a:solidFill>
              </a:rPr>
              <a:t> </a:t>
            </a:r>
            <a:r>
              <a:rPr lang="en-US" sz="1800" dirty="0">
                <a:solidFill>
                  <a:srgbClr val="FDFAAA"/>
                </a:solidFill>
              </a:rPr>
              <a:t>millions years </a:t>
            </a:r>
            <a:r>
              <a:rPr lang="en-US" sz="1800" dirty="0" smtClean="0">
                <a:solidFill>
                  <a:srgbClr val="FDFAAA"/>
                </a:solidFill>
              </a:rPr>
              <a:t>– </a:t>
            </a:r>
          </a:p>
          <a:p>
            <a:r>
              <a:rPr lang="en-US" sz="1800" dirty="0" smtClean="0">
                <a:solidFill>
                  <a:srgbClr val="FDFAAA"/>
                </a:solidFill>
              </a:rPr>
              <a:t>residence </a:t>
            </a:r>
            <a:r>
              <a:rPr lang="en-US" sz="1800" dirty="0">
                <a:solidFill>
                  <a:srgbClr val="FDFAAA"/>
                </a:solidFill>
              </a:rPr>
              <a:t>time of near surface </a:t>
            </a:r>
            <a:endParaRPr lang="en-US" sz="1800" dirty="0" smtClean="0">
              <a:solidFill>
                <a:srgbClr val="FDFAAA"/>
              </a:solidFill>
            </a:endParaRPr>
          </a:p>
          <a:p>
            <a:r>
              <a:rPr lang="en-US" sz="1800" dirty="0" smtClean="0">
                <a:solidFill>
                  <a:srgbClr val="FDFAAA"/>
                </a:solidFill>
              </a:rPr>
              <a:t>materials </a:t>
            </a:r>
            <a:r>
              <a:rPr lang="en-US" sz="1800" dirty="0">
                <a:solidFill>
                  <a:srgbClr val="FDFAAA"/>
                </a:solidFill>
              </a:rPr>
              <a:t>much shorter meaning </a:t>
            </a:r>
            <a:endParaRPr lang="en-US" sz="1800" dirty="0" smtClean="0">
              <a:solidFill>
                <a:srgbClr val="FDFAAA"/>
              </a:solidFill>
            </a:endParaRPr>
          </a:p>
          <a:p>
            <a:r>
              <a:rPr lang="en-US" sz="1800" baseline="30000" dirty="0" smtClean="0">
                <a:solidFill>
                  <a:srgbClr val="FDFAAA"/>
                </a:solidFill>
              </a:rPr>
              <a:t>10</a:t>
            </a:r>
            <a:r>
              <a:rPr lang="en-US" sz="1800" dirty="0" smtClean="0">
                <a:solidFill>
                  <a:srgbClr val="FDFAAA"/>
                </a:solidFill>
              </a:rPr>
              <a:t>Be </a:t>
            </a:r>
            <a:r>
              <a:rPr lang="en-US" sz="1800" dirty="0">
                <a:solidFill>
                  <a:srgbClr val="FDFAAA"/>
                </a:solidFill>
              </a:rPr>
              <a:t>behaves as a </a:t>
            </a:r>
            <a:r>
              <a:rPr lang="en-US" sz="1800" b="1" dirty="0">
                <a:solidFill>
                  <a:srgbClr val="FDFAAA"/>
                </a:solidFill>
              </a:rPr>
              <a:t>stable nuclide</a:t>
            </a:r>
            <a:r>
              <a:rPr lang="en-US" sz="1800" dirty="0">
                <a:solidFill>
                  <a:srgbClr val="FDFAAA"/>
                </a:solidFill>
              </a:rPr>
              <a:t> </a:t>
            </a:r>
            <a:endParaRPr lang="en-US" sz="1800" dirty="0" smtClean="0">
              <a:solidFill>
                <a:srgbClr val="FDFAAA"/>
              </a:solidFill>
            </a:endParaRPr>
          </a:p>
          <a:p>
            <a:r>
              <a:rPr lang="en-US" sz="1800" dirty="0" smtClean="0">
                <a:solidFill>
                  <a:srgbClr val="FDFAAA"/>
                </a:solidFill>
              </a:rPr>
              <a:t>over </a:t>
            </a:r>
            <a:r>
              <a:rPr lang="en-US" sz="1800" dirty="0">
                <a:solidFill>
                  <a:srgbClr val="FDFAAA"/>
                </a:solidFill>
              </a:rPr>
              <a:t>period of measurement</a:t>
            </a:r>
            <a:r>
              <a:rPr lang="en-US" sz="1800" dirty="0" smtClean="0">
                <a:solidFill>
                  <a:srgbClr val="FDFAAA"/>
                </a:solidFill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3581400" y="5994400"/>
            <a:ext cx="495300" cy="457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eteoric10Be_accumul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1" y="1054100"/>
            <a:ext cx="4693403" cy="5664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1552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hesis_fig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850900"/>
            <a:ext cx="6864096" cy="513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91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hesis_fig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1727200"/>
            <a:ext cx="6870192" cy="339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91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_fig1_USETHIS_fordi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7" y="1056882"/>
            <a:ext cx="3006165" cy="4854739"/>
          </a:xfrm>
          <a:prstGeom prst="rect">
            <a:avLst/>
          </a:prstGeom>
        </p:spPr>
      </p:pic>
      <p:pic>
        <p:nvPicPr>
          <p:cNvPr id="5" name="Picture 4" descr="_fig2_USETHIS_fordis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9" y="1092014"/>
            <a:ext cx="5821220" cy="501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91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hesis_fig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8954" cy="6858000"/>
          </a:xfrm>
          <a:prstGeom prst="rect">
            <a:avLst/>
          </a:prstGeom>
        </p:spPr>
      </p:pic>
      <p:pic>
        <p:nvPicPr>
          <p:cNvPr id="5" name="Picture 4" descr="hillslope_fee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46" y="4060457"/>
            <a:ext cx="1984073" cy="264651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matts_slope_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339" y="123290"/>
            <a:ext cx="5017214" cy="3762910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1615188" y="4968582"/>
            <a:ext cx="3832558" cy="789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780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hesis_fi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79400"/>
            <a:ext cx="6156960" cy="628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80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hesis_fi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7162800" cy="487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80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hesis_fig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44" y="0"/>
            <a:ext cx="3498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55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hesis_fig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96" y="1049274"/>
            <a:ext cx="6211824" cy="51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80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hesis_fig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889" y="0"/>
            <a:ext cx="5020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6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hesis_fig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81" y="152263"/>
            <a:ext cx="6431280" cy="669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55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2095</TotalTime>
  <Words>3514</Words>
  <Application>Microsoft Macintosh PowerPoint</Application>
  <PresentationFormat>On-screen Show (4:3)</PresentationFormat>
  <Paragraphs>771</Paragraphs>
  <Slides>106</Slides>
  <Notes>74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08" baseType="lpstr"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Vermont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Reusser</dc:creator>
  <cp:lastModifiedBy>Luke Reusser</cp:lastModifiedBy>
  <cp:revision>192</cp:revision>
  <dcterms:created xsi:type="dcterms:W3CDTF">2013-11-30T18:27:05Z</dcterms:created>
  <dcterms:modified xsi:type="dcterms:W3CDTF">2013-12-02T17:18:33Z</dcterms:modified>
</cp:coreProperties>
</file>