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61" r:id="rId6"/>
    <p:sldId id="284" r:id="rId7"/>
    <p:sldId id="285" r:id="rId8"/>
    <p:sldId id="286" r:id="rId9"/>
    <p:sldId id="287" r:id="rId10"/>
    <p:sldId id="262" r:id="rId11"/>
    <p:sldId id="280" r:id="rId12"/>
    <p:sldId id="259" r:id="rId13"/>
    <p:sldId id="260" r:id="rId14"/>
    <p:sldId id="263" r:id="rId15"/>
    <p:sldId id="265" r:id="rId16"/>
    <p:sldId id="264" r:id="rId17"/>
    <p:sldId id="268" r:id="rId18"/>
    <p:sldId id="266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9248" autoAdjust="0"/>
    <p:restoredTop sz="94660" autoAdjust="0"/>
  </p:normalViewPr>
  <p:slideViewPr>
    <p:cSldViewPr>
      <p:cViewPr varScale="1">
        <p:scale>
          <a:sx n="120" d="100"/>
          <a:sy n="120" d="100"/>
        </p:scale>
        <p:origin x="-1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332B8-1835-479A-9D0F-35361F9DCE81}" type="datetimeFigureOut">
              <a:rPr lang="en-US" smtClean="0"/>
              <a:pPr/>
              <a:t>11/20/09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EF721-228F-4003-8F12-085B83D4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4" Type="http://schemas.openxmlformats.org/officeDocument/2006/relationships/image" Target="../media/image35.jpeg"/><Relationship Id="rId10" Type="http://schemas.openxmlformats.org/officeDocument/2006/relationships/image" Target="../media/image41.jpeg"/><Relationship Id="rId5" Type="http://schemas.openxmlformats.org/officeDocument/2006/relationships/image" Target="../media/image36.jpeg"/><Relationship Id="rId7" Type="http://schemas.openxmlformats.org/officeDocument/2006/relationships/image" Target="../media/image38.jpeg"/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9" Type="http://schemas.openxmlformats.org/officeDocument/2006/relationships/image" Target="../media/image40.jpeg"/><Relationship Id="rId3" Type="http://schemas.openxmlformats.org/officeDocument/2006/relationships/image" Target="../media/image34.jpeg"/><Relationship Id="rId6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5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39200" cy="1828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Using </a:t>
            </a:r>
            <a:r>
              <a:rPr lang="en-US" sz="3600" baseline="30000" dirty="0" smtClean="0"/>
              <a:t>10</a:t>
            </a:r>
            <a:r>
              <a:rPr lang="en-US" sz="3600" dirty="0" smtClean="0"/>
              <a:t>Be to constrain erosion rates of bedrock outcrops, globally and in the Appalachian Mountains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3048000"/>
            <a:ext cx="38100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Eric W. </a:t>
            </a:r>
            <a:r>
              <a:rPr lang="en-US" dirty="0" err="1" smtClean="0">
                <a:solidFill>
                  <a:schemeClr val="bg1"/>
                </a:solidFill>
              </a:rPr>
              <a:t>Portenga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 err="1" smtClean="0">
                <a:solidFill>
                  <a:schemeClr val="bg1"/>
                </a:solidFill>
              </a:rPr>
              <a:t>Bierman</a:t>
            </a:r>
            <a:r>
              <a:rPr lang="en-US" dirty="0" smtClean="0">
                <a:solidFill>
                  <a:schemeClr val="bg1"/>
                </a:solidFill>
              </a:rPr>
              <a:t>, Advisor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Work Completed: Lab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Rock Room – produce </a:t>
            </a:r>
            <a:r>
              <a:rPr lang="en-US" dirty="0" err="1" smtClean="0"/>
              <a:t>monomineralic</a:t>
            </a:r>
            <a:r>
              <a:rPr lang="en-US" dirty="0" smtClean="0"/>
              <a:t> grains</a:t>
            </a:r>
          </a:p>
          <a:p>
            <a:pPr lvl="1"/>
            <a:r>
              <a:rPr lang="en-US" dirty="0" smtClean="0"/>
              <a:t>Crush/Grind</a:t>
            </a:r>
          </a:p>
          <a:p>
            <a:pPr lvl="1"/>
            <a:r>
              <a:rPr lang="en-US" dirty="0" smtClean="0"/>
              <a:t>Sieve (&lt;250µm, 250-850µm, &gt;850µm)</a:t>
            </a:r>
          </a:p>
          <a:p>
            <a:pPr lvl="1"/>
            <a:r>
              <a:rPr lang="en-US" dirty="0" smtClean="0"/>
              <a:t>250-850µm fraction magnetically separated</a:t>
            </a:r>
          </a:p>
          <a:p>
            <a:r>
              <a:rPr lang="en-US" dirty="0" smtClean="0"/>
              <a:t>Mineral Separation Lab – remove non-quartz minerals</a:t>
            </a:r>
          </a:p>
          <a:p>
            <a:pPr lvl="1"/>
            <a:r>
              <a:rPr lang="en-US" dirty="0" smtClean="0"/>
              <a:t>24hr etch in 6N </a:t>
            </a:r>
            <a:r>
              <a:rPr lang="en-US" dirty="0" err="1" smtClean="0"/>
              <a:t>HCl</a:t>
            </a:r>
            <a:r>
              <a:rPr lang="en-US" dirty="0" smtClean="0"/>
              <a:t> (2x – or 3x if needed)</a:t>
            </a:r>
          </a:p>
          <a:p>
            <a:pPr lvl="1"/>
            <a:r>
              <a:rPr lang="en-US" dirty="0" smtClean="0"/>
              <a:t>24hr etch in 1% HF/HNO</a:t>
            </a:r>
            <a:r>
              <a:rPr lang="en-US" baseline="-25000" dirty="0" smtClean="0"/>
              <a:t>3</a:t>
            </a:r>
            <a:r>
              <a:rPr lang="en-US" dirty="0" smtClean="0"/>
              <a:t> (3x)</a:t>
            </a:r>
          </a:p>
          <a:p>
            <a:pPr lvl="1"/>
            <a:r>
              <a:rPr lang="en-US" dirty="0" smtClean="0"/>
              <a:t>Heavy-liquid density separation</a:t>
            </a:r>
          </a:p>
          <a:p>
            <a:pPr lvl="1"/>
            <a:r>
              <a:rPr lang="en-US" dirty="0" smtClean="0"/>
              <a:t>36hr etch in 0.5% HF/HNO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Week-long etch in 0.5% HF/HNO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</a:p>
          <a:p>
            <a:r>
              <a:rPr lang="en-US" dirty="0" smtClean="0"/>
              <a:t>Meteoric Beryllium Lab – test quartz purity</a:t>
            </a:r>
          </a:p>
          <a:p>
            <a:pPr lvl="1"/>
            <a:r>
              <a:rPr lang="en-US" dirty="0" smtClean="0"/>
              <a:t>0.250g aliquot of each sample digested in HF/H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</a:p>
          <a:p>
            <a:pPr lvl="1"/>
            <a:r>
              <a:rPr lang="en-US" dirty="0" smtClean="0"/>
              <a:t>HF evaporates overnight</a:t>
            </a:r>
          </a:p>
          <a:p>
            <a:pPr lvl="1"/>
            <a:r>
              <a:rPr lang="en-US" dirty="0" smtClean="0"/>
              <a:t>Bring up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to 1%</a:t>
            </a:r>
          </a:p>
          <a:p>
            <a:pPr lvl="1"/>
            <a:r>
              <a:rPr lang="en-US" dirty="0" smtClean="0"/>
              <a:t>Run on ICP-OES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Work to be Done: Appalachian Sample</a:t>
            </a:r>
            <a:br>
              <a:rPr lang="en-US" sz="3000" dirty="0" smtClean="0"/>
            </a:br>
            <a:r>
              <a:rPr lang="en-US" sz="3000" dirty="0" smtClean="0"/>
              <a:t>Laboratory Work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66 samples have passed quartz purity tests</a:t>
            </a:r>
          </a:p>
          <a:p>
            <a:pPr lvl="1"/>
            <a:r>
              <a:rPr lang="en-US" dirty="0" smtClean="0"/>
              <a:t>6 samples in week-long 0.5% HF/HNO</a:t>
            </a:r>
            <a:r>
              <a:rPr lang="en-US" baseline="-25000" dirty="0" smtClean="0"/>
              <a:t>3</a:t>
            </a:r>
            <a:r>
              <a:rPr lang="en-US" dirty="0" smtClean="0"/>
              <a:t> etch</a:t>
            </a:r>
          </a:p>
          <a:p>
            <a:pPr lvl="1"/>
            <a:r>
              <a:rPr lang="en-US" dirty="0" smtClean="0"/>
              <a:t>Will be tested once more</a:t>
            </a:r>
          </a:p>
          <a:p>
            <a:r>
              <a:rPr lang="en-US" i="1" dirty="0" smtClean="0"/>
              <a:t>In-situ</a:t>
            </a:r>
            <a:r>
              <a:rPr lang="en-US" dirty="0" smtClean="0"/>
              <a:t> Laboratory</a:t>
            </a:r>
          </a:p>
          <a:p>
            <a:pPr lvl="1"/>
            <a:r>
              <a:rPr lang="en-US" dirty="0" smtClean="0"/>
              <a:t>Sample Digestion</a:t>
            </a:r>
          </a:p>
          <a:p>
            <a:pPr lvl="1"/>
            <a:r>
              <a:rPr lang="en-US" dirty="0" smtClean="0"/>
              <a:t>Cation/Anion exchange columns</a:t>
            </a:r>
          </a:p>
          <a:p>
            <a:r>
              <a:rPr lang="en-US" dirty="0" smtClean="0"/>
              <a:t>Overall, 66 samples will be prepared for AMS at Lawrence Livermore National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Work Completed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Global </a:t>
            </a:r>
            <a:r>
              <a:rPr lang="en-US" baseline="30000" dirty="0" smtClean="0"/>
              <a:t>10</a:t>
            </a:r>
            <a:r>
              <a:rPr lang="en-US" dirty="0" smtClean="0"/>
              <a:t>Be erosion rate compilation</a:t>
            </a:r>
          </a:p>
          <a:p>
            <a:pPr lvl="1"/>
            <a:r>
              <a:rPr lang="en-US" dirty="0" smtClean="0"/>
              <a:t>Data from 31 sources</a:t>
            </a:r>
          </a:p>
          <a:p>
            <a:pPr lvl="2"/>
            <a:r>
              <a:rPr lang="en-US" dirty="0" smtClean="0"/>
              <a:t>Raw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</a:t>
            </a:r>
          </a:p>
          <a:p>
            <a:pPr lvl="2"/>
            <a:r>
              <a:rPr lang="en-US" dirty="0" smtClean="0"/>
              <a:t>Lithology</a:t>
            </a:r>
          </a:p>
          <a:p>
            <a:pPr lvl="1"/>
            <a:r>
              <a:rPr lang="en-US" dirty="0" smtClean="0"/>
              <a:t>Global datasets</a:t>
            </a:r>
          </a:p>
          <a:p>
            <a:pPr lvl="2">
              <a:buNone/>
            </a:pP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14400" y="3810000"/>
          <a:ext cx="7239000" cy="2331720"/>
        </p:xfrm>
        <a:graphic>
          <a:graphicData uri="http://schemas.openxmlformats.org/drawingml/2006/table">
            <a:tbl>
              <a:tblPr/>
              <a:tblGrid>
                <a:gridCol w="2598963"/>
                <a:gridCol w="4640037"/>
              </a:tblGrid>
              <a:tr h="254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</a:rPr>
                        <a:t>Variable</a:t>
                      </a:r>
                      <a:endParaRPr lang="en-US" sz="1700" dirty="0">
                        <a:latin typeface="Times New Roman"/>
                        <a:ea typeface="Times New Roman"/>
                      </a:endParaRP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</a:rPr>
                        <a:t>Dataset</a:t>
                      </a:r>
                      <a:endParaRPr lang="en-US" sz="1700" dirty="0">
                        <a:latin typeface="Times New Roman"/>
                        <a:ea typeface="Times New Roman"/>
                      </a:endParaRP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Elevation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Gtopo_30: provided by ESRI Software at University of Vermont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Local Relief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Same as Elevation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Peak Ground Acceleration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Global Seismic Hazard Assessment Program (Giardini et al., 1999)*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Climate Zone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Köppen-Geiger Climate System (Peel et al., 2007)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Mean Annual Precipitation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latin typeface="Times New Roman"/>
                          <a:ea typeface="Times New Roman"/>
                        </a:rPr>
                        <a:t>WorldClim</a:t>
                      </a:r>
                      <a:r>
                        <a:rPr lang="en-US" sz="1700" dirty="0">
                          <a:latin typeface="Times New Roman"/>
                          <a:ea typeface="Times New Roman"/>
                        </a:rPr>
                        <a:t> Climate Model (</a:t>
                      </a:r>
                      <a:r>
                        <a:rPr lang="en-US" sz="1700" dirty="0" err="1">
                          <a:latin typeface="Times New Roman"/>
                          <a:ea typeface="Times New Roman"/>
                        </a:rPr>
                        <a:t>Hijmans</a:t>
                      </a:r>
                      <a:r>
                        <a:rPr lang="en-US" sz="1700" dirty="0">
                          <a:latin typeface="Times New Roman"/>
                          <a:ea typeface="Times New Roman"/>
                        </a:rPr>
                        <a:t> et al., 2005) </a:t>
                      </a:r>
                      <a:r>
                        <a:rPr lang="en-US" sz="1700" dirty="0" smtClean="0">
                          <a:latin typeface="Times New Roman"/>
                          <a:ea typeface="Times New Roman"/>
                        </a:rPr>
                        <a:t>†</a:t>
                      </a:r>
                      <a:endParaRPr lang="en-US" sz="1700" dirty="0">
                        <a:latin typeface="Times New Roman"/>
                        <a:ea typeface="Times New Roman"/>
                      </a:endParaRP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</a:rPr>
                        <a:t>Mean Annual Temperature</a:t>
                      </a: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</a:rPr>
                        <a:t>Same as Mean Annual </a:t>
                      </a:r>
                      <a:r>
                        <a:rPr lang="en-US" sz="1700" dirty="0" smtClean="0">
                          <a:latin typeface="Times New Roman"/>
                          <a:ea typeface="Times New Roman"/>
                        </a:rPr>
                        <a:t>Precipitation†</a:t>
                      </a:r>
                      <a:endParaRPr lang="en-US" sz="1700" dirty="0">
                        <a:latin typeface="Times New Roman"/>
                        <a:ea typeface="Times New Roman"/>
                      </a:endParaRPr>
                    </a:p>
                  </a:txBody>
                  <a:tcPr marL="95250" marR="952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ErosSi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39200" cy="655171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Results: Latitude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35814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Erosion rates peak between 30-50°</a:t>
            </a:r>
          </a:p>
          <a:p>
            <a:r>
              <a:rPr lang="en-US" dirty="0" smtClean="0"/>
              <a:t>Sampling gap between 50-70°</a:t>
            </a:r>
          </a:p>
          <a:p>
            <a:pPr lvl="1"/>
            <a:r>
              <a:rPr lang="en-US" dirty="0" smtClean="0"/>
              <a:t>Glacial complications in the north</a:t>
            </a:r>
          </a:p>
          <a:p>
            <a:pPr lvl="1"/>
            <a:r>
              <a:rPr lang="en-US" dirty="0" smtClean="0"/>
              <a:t>Presence of Southern Ocean in the south</a:t>
            </a:r>
          </a:p>
        </p:txBody>
      </p:sp>
      <p:pic>
        <p:nvPicPr>
          <p:cNvPr id="8" name="Content Placeholder 7" descr="Glob_erosxlat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62400" y="1524000"/>
            <a:ext cx="4876800" cy="3756652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lobErosSites_El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8537485" cy="411867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Gtopo_30 elevation dataset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Initial Results: Elevation &amp; Relief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103187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0" dirty="0" smtClean="0"/>
              <a:t> Elevation yields the weakest </a:t>
            </a:r>
          </a:p>
          <a:p>
            <a:r>
              <a:rPr lang="en-US" b="0" dirty="0" smtClean="0"/>
              <a:t>   correlation with erosion rate</a:t>
            </a:r>
          </a:p>
        </p:txBody>
      </p:sp>
      <p:pic>
        <p:nvPicPr>
          <p:cNvPr id="8" name="Content Placeholder 7" descr="Glob_erosxele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05268"/>
            <a:ext cx="4040188" cy="3090502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103187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0" dirty="0" smtClean="0"/>
              <a:t> Local relief (r=5km) yields</a:t>
            </a:r>
          </a:p>
          <a:p>
            <a:r>
              <a:rPr lang="en-US" b="0" dirty="0" smtClean="0"/>
              <a:t>  a weak correlation</a:t>
            </a:r>
          </a:p>
        </p:txBody>
      </p:sp>
      <p:pic>
        <p:nvPicPr>
          <p:cNvPr id="9" name="Content Placeholder 8" descr="Glob_erosxrelief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04661"/>
            <a:ext cx="4041775" cy="3091716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5715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(R</a:t>
            </a:r>
            <a:r>
              <a:rPr lang="en-US" baseline="30000" dirty="0" smtClean="0"/>
              <a:t>2</a:t>
            </a:r>
            <a:r>
              <a:rPr lang="en-US" dirty="0" smtClean="0"/>
              <a:t>=0.001; </a:t>
            </a:r>
            <a:r>
              <a:rPr lang="en-US" i="1" dirty="0" smtClean="0"/>
              <a:t>p</a:t>
            </a:r>
            <a:r>
              <a:rPr lang="en-US" dirty="0" smtClean="0"/>
              <a:t>=0.6176)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715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(R</a:t>
            </a:r>
            <a:r>
              <a:rPr lang="en-US" baseline="30000" dirty="0" smtClean="0"/>
              <a:t>2</a:t>
            </a:r>
            <a:r>
              <a:rPr lang="en-US" dirty="0" smtClean="0"/>
              <a:t>=0.150; </a:t>
            </a:r>
            <a:r>
              <a:rPr lang="en-US" i="1" dirty="0" smtClean="0"/>
              <a:t>p</a:t>
            </a:r>
            <a:r>
              <a:rPr lang="en-US" dirty="0" smtClean="0"/>
              <a:t>&lt;0.0001)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Peak Ground Acceleration </a:t>
            </a:r>
            <a:endParaRPr lang="en-US" dirty="0"/>
          </a:p>
        </p:txBody>
      </p:sp>
      <p:pic>
        <p:nvPicPr>
          <p:cNvPr id="5" name="Picture 4" descr="GlobErosSites_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1447800"/>
            <a:ext cx="8382000" cy="44693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1000" y="60960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Giardini</a:t>
            </a:r>
            <a:r>
              <a:rPr lang="en-US" sz="2000" dirty="0" smtClean="0"/>
              <a:t> et al., 1999)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Results: Seismicity 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4953000"/>
            <a:ext cx="4040188" cy="498475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(R</a:t>
            </a:r>
            <a:r>
              <a:rPr lang="en-US" b="0" baseline="30000" dirty="0" smtClean="0"/>
              <a:t>2</a:t>
            </a:r>
            <a:r>
              <a:rPr lang="en-US" b="0" dirty="0" smtClean="0"/>
              <a:t>=0.021; </a:t>
            </a:r>
            <a:r>
              <a:rPr lang="en-US" b="0" i="1" dirty="0" smtClean="0"/>
              <a:t>p</a:t>
            </a:r>
            <a:r>
              <a:rPr lang="en-US" b="0" dirty="0" smtClean="0"/>
              <a:t>=0.007)</a:t>
            </a:r>
          </a:p>
        </p:txBody>
      </p:sp>
      <p:pic>
        <p:nvPicPr>
          <p:cNvPr id="13" name="Content Placeholder 12" descr="Glob_erosxseisac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71726"/>
            <a:ext cx="4114800" cy="3147575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572000" y="4953000"/>
            <a:ext cx="4267200" cy="914400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Active (n=69): 19.6±3.0 m My</a:t>
            </a:r>
            <a:r>
              <a:rPr lang="en-US" b="0" baseline="30000" dirty="0" smtClean="0"/>
              <a:t>-1</a:t>
            </a:r>
          </a:p>
          <a:p>
            <a:pPr algn="ctr"/>
            <a:r>
              <a:rPr lang="en-US" b="0" dirty="0" smtClean="0"/>
              <a:t>Inactive (n=309): 8.4±1.2 m My</a:t>
            </a:r>
            <a:r>
              <a:rPr lang="en-US" b="0" baseline="30000" dirty="0" smtClean="0"/>
              <a:t>-1</a:t>
            </a:r>
            <a:endParaRPr lang="en-US" b="0" baseline="30000" dirty="0"/>
          </a:p>
        </p:txBody>
      </p:sp>
      <p:pic>
        <p:nvPicPr>
          <p:cNvPr id="12" name="Content Placeholder 11" descr="Glob_erosxPG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1000" y="1770512"/>
            <a:ext cx="4117975" cy="3150004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Initial Results: Lithology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35052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Specific lithologies generalized to four categories</a:t>
            </a:r>
          </a:p>
          <a:p>
            <a:r>
              <a:rPr lang="en-US" dirty="0" smtClean="0"/>
              <a:t>Weaknesses along bedding and foliation planes</a:t>
            </a:r>
          </a:p>
          <a:p>
            <a:r>
              <a:rPr lang="en-US" dirty="0" smtClean="0"/>
              <a:t>Note: sample populations vary</a:t>
            </a:r>
          </a:p>
        </p:txBody>
      </p:sp>
      <p:pic>
        <p:nvPicPr>
          <p:cNvPr id="6" name="Content Placeholder 5" descr="Glob_erosxlit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86200" y="1371600"/>
            <a:ext cx="4876800" cy="3730461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0" y="5105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Igneous (n=255): 8.0±1.2 m My</a:t>
            </a:r>
            <a:r>
              <a:rPr lang="en-US" sz="2400" baseline="30000" dirty="0" smtClean="0"/>
              <a:t>-1</a:t>
            </a:r>
          </a:p>
          <a:p>
            <a:pPr algn="ctr"/>
            <a:r>
              <a:rPr lang="en-US" sz="2400" dirty="0" smtClean="0"/>
              <a:t>Metamorphic (n=52): 12.9±1.9 m My</a:t>
            </a:r>
            <a:r>
              <a:rPr lang="en-US" sz="2400" baseline="30000" dirty="0" smtClean="0"/>
              <a:t>-1</a:t>
            </a:r>
          </a:p>
          <a:p>
            <a:pPr algn="ctr"/>
            <a:r>
              <a:rPr lang="en-US" sz="2400" dirty="0" smtClean="0"/>
              <a:t>Quartz (n=5): 2.2±0.3 m My</a:t>
            </a:r>
            <a:r>
              <a:rPr lang="en-US" sz="2400" baseline="30000" dirty="0" smtClean="0"/>
              <a:t>-1</a:t>
            </a:r>
          </a:p>
          <a:p>
            <a:pPr algn="ctr"/>
            <a:r>
              <a:rPr lang="en-US" sz="2400" dirty="0" smtClean="0"/>
              <a:t>Sedimentary (n=66): 18.5±2.8 m My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bedrock?</a:t>
            </a:r>
          </a:p>
          <a:p>
            <a:r>
              <a:rPr lang="en-US" dirty="0" smtClean="0"/>
              <a:t>Work completed</a:t>
            </a:r>
          </a:p>
          <a:p>
            <a:pPr lvl="1"/>
            <a:r>
              <a:rPr lang="en-US" dirty="0" smtClean="0"/>
              <a:t>Field work</a:t>
            </a:r>
          </a:p>
          <a:p>
            <a:pPr lvl="1"/>
            <a:r>
              <a:rPr lang="en-US" dirty="0" smtClean="0"/>
              <a:t>Lab work</a:t>
            </a:r>
          </a:p>
          <a:p>
            <a:pPr lvl="1"/>
            <a:r>
              <a:rPr lang="en-US" dirty="0" smtClean="0"/>
              <a:t>Global </a:t>
            </a:r>
            <a:r>
              <a:rPr lang="en-US" baseline="30000" dirty="0" smtClean="0"/>
              <a:t>10</a:t>
            </a:r>
            <a:r>
              <a:rPr lang="en-US" dirty="0" smtClean="0"/>
              <a:t>Be erosion rate dataset compilation</a:t>
            </a:r>
          </a:p>
          <a:p>
            <a:r>
              <a:rPr lang="en-US" dirty="0" smtClean="0"/>
              <a:t>Initial results</a:t>
            </a:r>
          </a:p>
          <a:p>
            <a:pPr lvl="1"/>
            <a:r>
              <a:rPr lang="en-US" dirty="0" smtClean="0"/>
              <a:t>Statistical analyses of global compilation</a:t>
            </a:r>
          </a:p>
          <a:p>
            <a:r>
              <a:rPr lang="en-US" dirty="0" smtClean="0"/>
              <a:t>Work to be done</a:t>
            </a:r>
          </a:p>
          <a:p>
            <a:pPr lvl="1"/>
            <a:r>
              <a:rPr lang="en-US" dirty="0" smtClean="0"/>
              <a:t>Global compilation</a:t>
            </a:r>
          </a:p>
          <a:p>
            <a:pPr lvl="1"/>
            <a:r>
              <a:rPr lang="en-US" dirty="0" smtClean="0"/>
              <a:t>Appalachian Sample lab work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Köppen</a:t>
            </a:r>
            <a:r>
              <a:rPr lang="en-US" dirty="0" smtClean="0"/>
              <a:t>-Geiger Climate Classification</a:t>
            </a:r>
            <a:endParaRPr lang="en-US" dirty="0"/>
          </a:p>
        </p:txBody>
      </p:sp>
      <p:pic>
        <p:nvPicPr>
          <p:cNvPr id="7" name="Content Placeholder 6" descr="GlobErosSites_C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9736" y="1371600"/>
            <a:ext cx="8529464" cy="411480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71600" y="56388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(Peel et al., 2007)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Initial Results: Climate Zone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32004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Utilize five generalized zones</a:t>
            </a:r>
          </a:p>
          <a:p>
            <a:r>
              <a:rPr lang="en-US" dirty="0" smtClean="0"/>
              <a:t>Note: sample populations vary</a:t>
            </a:r>
          </a:p>
          <a:p>
            <a:r>
              <a:rPr lang="en-US" dirty="0" smtClean="0"/>
              <a:t>Climates with temperature fluctuations see highest erosion rates</a:t>
            </a:r>
            <a:endParaRPr lang="en-US" dirty="0"/>
          </a:p>
        </p:txBody>
      </p:sp>
      <p:pic>
        <p:nvPicPr>
          <p:cNvPr id="8" name="Content Placeholder 7" descr="Glob_erosxclimz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96382" y="1066800"/>
            <a:ext cx="5242818" cy="403860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62400" y="5105400"/>
            <a:ext cx="487680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Arid (n=277): 5.9±0.9 m My</a:t>
            </a:r>
            <a:r>
              <a:rPr lang="en-US" baseline="30000" dirty="0" smtClean="0"/>
              <a:t>-1</a:t>
            </a:r>
          </a:p>
          <a:p>
            <a:pPr algn="ctr"/>
            <a:r>
              <a:rPr lang="en-US" dirty="0" smtClean="0"/>
              <a:t>Cold (n=32): 15.8±2.4 m My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algn="ctr"/>
            <a:r>
              <a:rPr lang="en-US" dirty="0" smtClean="0"/>
              <a:t>Polar (n=27): 1.2±0.2 m My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algn="ctr"/>
            <a:r>
              <a:rPr lang="en-US" dirty="0" smtClean="0"/>
              <a:t>Temperate (n=78): 25.5±3.7 m My</a:t>
            </a:r>
            <a:r>
              <a:rPr lang="en-US" baseline="30000" dirty="0" smtClean="0"/>
              <a:t>-1</a:t>
            </a:r>
          </a:p>
          <a:p>
            <a:pPr algn="ctr"/>
            <a:r>
              <a:rPr lang="en-US" dirty="0" smtClean="0"/>
              <a:t>Tropical (n=14): 5.3±0.3 m My</a:t>
            </a:r>
            <a:r>
              <a:rPr lang="en-US" baseline="30000" dirty="0" smtClean="0"/>
              <a:t>-1</a:t>
            </a:r>
          </a:p>
          <a:p>
            <a:pPr algn="ctr"/>
            <a:endParaRPr lang="en-US" sz="1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Climate Components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3276600" cy="685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Mean Annual Precipitation (mm/yr)</a:t>
            </a:r>
          </a:p>
        </p:txBody>
      </p:sp>
      <p:pic>
        <p:nvPicPr>
          <p:cNvPr id="16" name="Content Placeholder 15" descr="GlobErosSites_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05200" y="1295400"/>
            <a:ext cx="5105400" cy="2467943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334000" y="3962400"/>
            <a:ext cx="3508375" cy="685800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Mean Annual Temperature (°C)</a:t>
            </a:r>
            <a:endParaRPr lang="en-US" sz="2200" dirty="0"/>
          </a:p>
        </p:txBody>
      </p:sp>
      <p:pic>
        <p:nvPicPr>
          <p:cNvPr id="17" name="Content Placeholder 16" descr="GlobErosSites_MAT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04800" y="3861645"/>
            <a:ext cx="5105400" cy="2462956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04800" y="63246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WorldClim</a:t>
            </a:r>
            <a:r>
              <a:rPr lang="en-US" dirty="0" smtClean="0"/>
              <a:t> model (</a:t>
            </a:r>
            <a:r>
              <a:rPr lang="en-US" dirty="0" err="1" smtClean="0"/>
              <a:t>Hijmans</a:t>
            </a:r>
            <a:r>
              <a:rPr lang="en-US" dirty="0" smtClean="0"/>
              <a:t> et al., 2005)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Initial Results: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3276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MAP shows a weak correlation with erosion rates</a:t>
            </a:r>
          </a:p>
          <a:p>
            <a:pPr lvl="1"/>
            <a:r>
              <a:rPr lang="en-US" dirty="0" smtClean="0"/>
              <a:t>Freeze-thaw cycling (Cold &amp; Temperate)?</a:t>
            </a:r>
          </a:p>
          <a:p>
            <a:pPr lvl="1"/>
            <a:r>
              <a:rPr lang="en-US" dirty="0" smtClean="0"/>
              <a:t>Chemical weathering (Temperate &amp; Tropical)?</a:t>
            </a:r>
            <a:endParaRPr lang="en-US" dirty="0"/>
          </a:p>
        </p:txBody>
      </p:sp>
      <p:pic>
        <p:nvPicPr>
          <p:cNvPr id="6" name="Content Placeholder 5" descr="Glob_erosx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05213" y="1524000"/>
            <a:ext cx="5233987" cy="4003688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33800" y="5638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(R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=0.133; </a:t>
            </a:r>
            <a:r>
              <a:rPr lang="en-US" sz="2400" i="1" dirty="0" smtClean="0"/>
              <a:t>p</a:t>
            </a:r>
            <a:r>
              <a:rPr lang="en-US" sz="2400" dirty="0" smtClean="0"/>
              <a:t>&lt;0.0001)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Initial Results: MAT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3276600" cy="4754563"/>
          </a:xfrm>
        </p:spPr>
        <p:txBody>
          <a:bodyPr/>
          <a:lstStyle/>
          <a:p>
            <a:r>
              <a:rPr lang="en-US" dirty="0" smtClean="0"/>
              <a:t>Erosion rates spike between 0-25°C</a:t>
            </a:r>
          </a:p>
          <a:p>
            <a:pPr lvl="1"/>
            <a:r>
              <a:rPr lang="en-US" dirty="0" smtClean="0"/>
              <a:t>Where Cold and Temperate climates are dominant</a:t>
            </a:r>
          </a:p>
          <a:p>
            <a:pPr lvl="1"/>
            <a:r>
              <a:rPr lang="en-US" dirty="0" smtClean="0"/>
              <a:t>Extremely high and low temperatures are not favorable for retaining moisture</a:t>
            </a:r>
            <a:endParaRPr lang="en-US" dirty="0"/>
          </a:p>
        </p:txBody>
      </p:sp>
      <p:pic>
        <p:nvPicPr>
          <p:cNvPr id="6" name="Content Placeholder 5" descr="Glob_erosxMAT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57600" y="1447800"/>
            <a:ext cx="5181600" cy="3991444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Results: Multivariate Regression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733800" cy="320040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Forward Step-wise Regression</a:t>
            </a:r>
          </a:p>
          <a:p>
            <a:pPr lvl="1"/>
            <a:r>
              <a:rPr lang="en-US" sz="2800" dirty="0" smtClean="0"/>
              <a:t>Categorical data</a:t>
            </a:r>
          </a:p>
          <a:p>
            <a:pPr lvl="2"/>
            <a:r>
              <a:rPr lang="en-US" sz="2400" dirty="0" smtClean="0"/>
              <a:t>Lithology</a:t>
            </a:r>
          </a:p>
          <a:p>
            <a:pPr lvl="2"/>
            <a:r>
              <a:rPr lang="en-US" sz="2400" dirty="0" smtClean="0"/>
              <a:t>Climate Zone</a:t>
            </a:r>
          </a:p>
          <a:p>
            <a:pPr lvl="2"/>
            <a:r>
              <a:rPr lang="en-US" sz="2400" dirty="0" smtClean="0"/>
              <a:t>Seismic Activity</a:t>
            </a:r>
          </a:p>
          <a:p>
            <a:pPr lvl="1"/>
            <a:r>
              <a:rPr lang="en-US" sz="2800" dirty="0" smtClean="0"/>
              <a:t>Global Scale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p</a:t>
            </a:r>
            <a:r>
              <a:rPr lang="en-US" dirty="0" smtClean="0"/>
              <a:t>-values are ranked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</a:t>
            </a:r>
            <a:r>
              <a:rPr lang="en-US" i="1" dirty="0" smtClean="0"/>
              <a:t>p</a:t>
            </a:r>
            <a:r>
              <a:rPr lang="en-US" dirty="0" smtClean="0"/>
              <a:t>&lt;Probability to Enter </a:t>
            </a:r>
            <a:r>
              <a:rPr lang="en-US" dirty="0" smtClean="0">
                <a:sym typeface="Wingdings" pitchFamily="2" charset="2"/>
              </a:rPr>
              <a:t>variable is entered into regression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Variables entered one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New </a:t>
            </a:r>
            <a:r>
              <a:rPr lang="en-US" i="1" dirty="0" smtClean="0">
                <a:sym typeface="Wingdings" pitchFamily="2" charset="2"/>
              </a:rPr>
              <a:t>p</a:t>
            </a:r>
            <a:r>
              <a:rPr lang="en-US" dirty="0" smtClean="0">
                <a:sym typeface="Wingdings" pitchFamily="2" charset="2"/>
              </a:rPr>
              <a:t>-values generated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If </a:t>
            </a:r>
            <a:r>
              <a:rPr lang="en-US" i="1" dirty="0" smtClean="0">
                <a:sym typeface="Wingdings" pitchFamily="2" charset="2"/>
              </a:rPr>
              <a:t>p</a:t>
            </a:r>
            <a:r>
              <a:rPr lang="en-US" dirty="0" smtClean="0">
                <a:sym typeface="Wingdings" pitchFamily="2" charset="2"/>
              </a:rPr>
              <a:t>&gt;Probability to Leave variable is removed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wise_summ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680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Results: Multivariate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Stratification of global erosion rates by categorical data improves the regression</a:t>
            </a:r>
          </a:p>
          <a:p>
            <a:r>
              <a:rPr lang="en-US" dirty="0" smtClean="0"/>
              <a:t>Important parameters stand out</a:t>
            </a:r>
          </a:p>
          <a:p>
            <a:pPr lvl="1"/>
            <a:r>
              <a:rPr lang="en-US" dirty="0" smtClean="0"/>
              <a:t>Relief, MAP, Latitude also best-fit one-way parameters</a:t>
            </a:r>
          </a:p>
          <a:p>
            <a:r>
              <a:rPr lang="en-US" dirty="0" smtClean="0"/>
              <a:t>Six variables used do well explaining variation in some categories but not others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Biases Inherent to the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dirty="0" smtClean="0"/>
              <a:t>Glaciation limits </a:t>
            </a:r>
            <a:r>
              <a:rPr lang="en-US" baseline="30000" dirty="0" smtClean="0"/>
              <a:t>10</a:t>
            </a:r>
            <a:r>
              <a:rPr lang="en-US" dirty="0" smtClean="0"/>
              <a:t>Be interpretive power</a:t>
            </a:r>
          </a:p>
          <a:p>
            <a:r>
              <a:rPr lang="en-US" dirty="0" smtClean="0"/>
              <a:t>Limited data for regions of political unrest and weak economies</a:t>
            </a:r>
          </a:p>
          <a:p>
            <a:r>
              <a:rPr lang="en-US" dirty="0" smtClean="0"/>
              <a:t>Quartz-bearing lithologies limits distribution of potential sampling sites</a:t>
            </a:r>
          </a:p>
          <a:p>
            <a:r>
              <a:rPr lang="en-US" dirty="0" smtClean="0"/>
              <a:t>Climate Zones and Lithologies are underrepresented</a:t>
            </a:r>
          </a:p>
          <a:p>
            <a:r>
              <a:rPr lang="en-US" dirty="0" smtClean="0"/>
              <a:t>Joint spacing and fracture density information is not provided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Work to be Done: Global Erosion Publication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Update database with few missed publications providing more bedrock samples</a:t>
            </a:r>
          </a:p>
          <a:p>
            <a:r>
              <a:rPr lang="en-US" sz="3000" dirty="0" smtClean="0"/>
              <a:t>Update basin-averaged </a:t>
            </a:r>
            <a:r>
              <a:rPr lang="en-US" sz="3000" baseline="30000" dirty="0" smtClean="0"/>
              <a:t>10</a:t>
            </a:r>
            <a:r>
              <a:rPr lang="en-US" sz="3000" dirty="0" smtClean="0"/>
              <a:t>Be erosion rate summary compiled by Joanna Reuter (2005)</a:t>
            </a:r>
          </a:p>
          <a:p>
            <a:r>
              <a:rPr lang="en-US" sz="3000" dirty="0" smtClean="0"/>
              <a:t>Synthesize two global compilations as basis of first publication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Bedrock Erosion Rates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 smtClean="0"/>
              <a:t>Little is known about erosion rates</a:t>
            </a:r>
          </a:p>
          <a:p>
            <a:pPr lvl="1"/>
            <a:r>
              <a:rPr lang="en-US" dirty="0" smtClean="0"/>
              <a:t>Slow </a:t>
            </a:r>
            <a:r>
              <a:rPr lang="en-US" dirty="0" smtClean="0">
                <a:sym typeface="Wingdings" pitchFamily="2" charset="2"/>
              </a:rPr>
              <a:t> difficult to constrain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Focal point of few studies (focus on basin-averaged erosion rates)</a:t>
            </a:r>
          </a:p>
          <a:p>
            <a:r>
              <a:rPr lang="en-US" dirty="0" smtClean="0"/>
              <a:t>Ubiquitous features of landscapes, globally</a:t>
            </a:r>
          </a:p>
          <a:p>
            <a:r>
              <a:rPr lang="en-US" dirty="0" smtClean="0"/>
              <a:t>Sets the pace of landscape change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>
              <a:buNone/>
            </a:pP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609600"/>
            <a:ext cx="8229600" cy="6397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Timeline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/>
        </p:nvGraphicFramePr>
        <p:xfrm>
          <a:off x="457200" y="1524000"/>
          <a:ext cx="8229600" cy="4648200"/>
        </p:xfrm>
        <a:graphic>
          <a:graphicData uri="http://schemas.openxmlformats.org/drawingml/2006/table">
            <a:tbl>
              <a:tblPr/>
              <a:tblGrid>
                <a:gridCol w="2490537"/>
                <a:gridCol w="5739063"/>
              </a:tblGrid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December 2009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Finish bedrock and basin-averaged data compilation and begin writing manuscript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Continue quartz purity 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tests</a:t>
                      </a:r>
                      <a:endParaRPr lang="en-US" sz="2000" dirty="0">
                        <a:latin typeface="+mn-lt"/>
                        <a:ea typeface="Times New Roman"/>
                      </a:endParaRP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January 2010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Begin </a:t>
                      </a:r>
                      <a:r>
                        <a:rPr lang="en-US" sz="2000" i="1" dirty="0" smtClean="0">
                          <a:latin typeface="+mn-lt"/>
                          <a:ea typeface="Times New Roman"/>
                        </a:rPr>
                        <a:t>in situ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 laboratory methods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Submit </a:t>
                      </a:r>
                      <a:r>
                        <a:rPr lang="en-US" sz="2000" dirty="0">
                          <a:latin typeface="+mn-lt"/>
                          <a:ea typeface="Times New Roman"/>
                        </a:rPr>
                        <a:t>global summary manuscript (journal TBA)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February 2009</a:t>
                      </a:r>
                      <a:endParaRPr lang="en-US" sz="2000" dirty="0">
                        <a:latin typeface="+mn-lt"/>
                        <a:ea typeface="Times New Roman"/>
                      </a:endParaRP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Finish </a:t>
                      </a:r>
                      <a:r>
                        <a:rPr lang="en-US" sz="2000" i="1" dirty="0" smtClean="0">
                          <a:latin typeface="+mn-lt"/>
                          <a:ea typeface="Times New Roman"/>
                        </a:rPr>
                        <a:t>in situ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 laboratory work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54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March 2010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Run samples using AMS at Lawrence Livermore National Laboratory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Receive data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April 2010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Data Analysis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Summer 2010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Write thesis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Write manuscript for Appalachian bedrock paper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</a:rPr>
                        <a:t>Fall 2010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latin typeface="+mn-lt"/>
                          <a:ea typeface="Times New Roman"/>
                        </a:rPr>
                        <a:t>Defend thesis in early Fall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Submit</a:t>
                      </a:r>
                      <a:r>
                        <a:rPr lang="en-US" sz="2000" baseline="0" dirty="0" smtClean="0">
                          <a:latin typeface="+mn-lt"/>
                          <a:ea typeface="Times New Roman"/>
                        </a:rPr>
                        <a:t> Appalachian bedrock manuscript</a:t>
                      </a:r>
                      <a:endParaRPr lang="en-US" sz="2000" dirty="0" smtClean="0">
                        <a:latin typeface="+mn-lt"/>
                        <a:ea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</a:rPr>
                        <a:t>Prepare </a:t>
                      </a:r>
                      <a:r>
                        <a:rPr lang="en-US" sz="2000" dirty="0">
                          <a:latin typeface="+mn-lt"/>
                          <a:ea typeface="Times New Roman"/>
                        </a:rPr>
                        <a:t>for/give talk at GSA</a:t>
                      </a:r>
                    </a:p>
                  </a:txBody>
                  <a:tcPr marL="92815" marR="9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3620.jpg"/>
          <p:cNvPicPr>
            <a:picLocks noChangeAspect="1"/>
          </p:cNvPicPr>
          <p:nvPr/>
        </p:nvPicPr>
        <p:blipFill>
          <a:blip r:embed="rId3" cstate="print"/>
          <a:srcRect l="21563" r="14063"/>
          <a:stretch>
            <a:fillRect/>
          </a:stretch>
        </p:blipFill>
        <p:spPr>
          <a:xfrm>
            <a:off x="3228638" y="2209800"/>
            <a:ext cx="301976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DSC02910.jpg"/>
          <p:cNvPicPr>
            <a:picLocks noChangeAspect="1"/>
          </p:cNvPicPr>
          <p:nvPr/>
        </p:nvPicPr>
        <p:blipFill>
          <a:blip r:embed="rId4" cstate="print"/>
          <a:srcRect l="12188" t="16250" r="4688" b="11250"/>
          <a:stretch>
            <a:fillRect/>
          </a:stretch>
        </p:blipFill>
        <p:spPr>
          <a:xfrm>
            <a:off x="76200" y="152400"/>
            <a:ext cx="3048000" cy="1993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MG_1389.jpg"/>
          <p:cNvPicPr>
            <a:picLocks noChangeAspect="1"/>
          </p:cNvPicPr>
          <p:nvPr/>
        </p:nvPicPr>
        <p:blipFill>
          <a:blip r:embed="rId5" cstate="print"/>
          <a:srcRect l="9375" t="53750" r="46875"/>
          <a:stretch>
            <a:fillRect/>
          </a:stretch>
        </p:blipFill>
        <p:spPr>
          <a:xfrm>
            <a:off x="6324600" y="152400"/>
            <a:ext cx="2590800" cy="1993267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6" descr="DSC03357.jpg"/>
          <p:cNvPicPr>
            <a:picLocks noChangeAspect="1"/>
          </p:cNvPicPr>
          <p:nvPr/>
        </p:nvPicPr>
        <p:blipFill>
          <a:blip r:embed="rId6" cstate="print"/>
          <a:srcRect l="13125" t="33750" r="23438" b="37500"/>
          <a:stretch>
            <a:fillRect/>
          </a:stretch>
        </p:blipFill>
        <p:spPr>
          <a:xfrm>
            <a:off x="6324600" y="2209800"/>
            <a:ext cx="2614316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SC03251.jpg"/>
          <p:cNvPicPr>
            <a:picLocks noChangeAspect="1"/>
          </p:cNvPicPr>
          <p:nvPr/>
        </p:nvPicPr>
        <p:blipFill>
          <a:blip r:embed="rId7" cstate="print"/>
          <a:srcRect l="3750" t="18750" b="37500"/>
          <a:stretch>
            <a:fillRect/>
          </a:stretch>
        </p:blipFill>
        <p:spPr>
          <a:xfrm>
            <a:off x="3276600" y="5724525"/>
            <a:ext cx="2933732" cy="1000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MG_1515.jpg"/>
          <p:cNvPicPr>
            <a:picLocks noChangeAspect="1"/>
          </p:cNvPicPr>
          <p:nvPr/>
        </p:nvPicPr>
        <p:blipFill>
          <a:blip r:embed="rId8" cstate="print"/>
          <a:srcRect l="37500" t="27500" r="33750" b="47500"/>
          <a:stretch>
            <a:fillRect/>
          </a:stretch>
        </p:blipFill>
        <p:spPr>
          <a:xfrm>
            <a:off x="3209522" y="152399"/>
            <a:ext cx="3038878" cy="1981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DSC02990.jpg"/>
          <p:cNvPicPr>
            <a:picLocks noChangeAspect="1"/>
          </p:cNvPicPr>
          <p:nvPr/>
        </p:nvPicPr>
        <p:blipFill>
          <a:blip r:embed="rId9" cstate="print"/>
          <a:srcRect l="28125" t="18750" r="38438" b="38750"/>
          <a:stretch>
            <a:fillRect/>
          </a:stretch>
        </p:blipFill>
        <p:spPr>
          <a:xfrm>
            <a:off x="6324600" y="3200400"/>
            <a:ext cx="2590800" cy="2469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DSC03326.jpg"/>
          <p:cNvPicPr>
            <a:picLocks noChangeAspect="1"/>
          </p:cNvPicPr>
          <p:nvPr/>
        </p:nvPicPr>
        <p:blipFill>
          <a:blip r:embed="rId10" cstate="print"/>
          <a:srcRect l="23438" t="27500" r="28125" b="48750"/>
          <a:stretch>
            <a:fillRect/>
          </a:stretch>
        </p:blipFill>
        <p:spPr>
          <a:xfrm>
            <a:off x="6248400" y="5721206"/>
            <a:ext cx="2677374" cy="984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SC03038.jpg"/>
          <p:cNvPicPr>
            <a:picLocks noChangeAspect="1"/>
          </p:cNvPicPr>
          <p:nvPr/>
        </p:nvPicPr>
        <p:blipFill>
          <a:blip r:embed="rId11" cstate="print"/>
          <a:srcRect t="9375" b="7500"/>
          <a:stretch>
            <a:fillRect/>
          </a:stretch>
        </p:blipFill>
        <p:spPr>
          <a:xfrm>
            <a:off x="49580" y="2209800"/>
            <a:ext cx="309367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DSC02931.jpg"/>
          <p:cNvPicPr>
            <a:picLocks noChangeAspect="1"/>
          </p:cNvPicPr>
          <p:nvPr/>
        </p:nvPicPr>
        <p:blipFill>
          <a:blip r:embed="rId12" cstate="print"/>
          <a:srcRect t="17500" b="28750"/>
          <a:stretch>
            <a:fillRect/>
          </a:stretch>
        </p:blipFill>
        <p:spPr>
          <a:xfrm>
            <a:off x="76200" y="5715000"/>
            <a:ext cx="3048000" cy="101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57400" y="1828800"/>
            <a:ext cx="2362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mogen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0643"/>
            <a:ext cx="8686800" cy="6516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Field_Sites_ProgRe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4876800" cy="6703145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105400" y="152400"/>
            <a:ext cx="3886200" cy="65532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735782" y="152400"/>
            <a:ext cx="2473036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Field Work</a:t>
            </a:r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sz="half" idx="1"/>
          </p:nvPr>
        </p:nvSpPr>
        <p:spPr>
          <a:xfrm>
            <a:off x="5105400" y="838200"/>
            <a:ext cx="38862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River basins in central Appalachian </a:t>
            </a:r>
            <a:r>
              <a:rPr lang="en-US" dirty="0" err="1" smtClean="0"/>
              <a:t>Mtns</a:t>
            </a:r>
            <a:r>
              <a:rPr lang="en-US" dirty="0" smtClean="0"/>
              <a:t>. studied with </a:t>
            </a:r>
            <a:r>
              <a:rPr lang="en-US" baseline="30000" dirty="0" smtClean="0"/>
              <a:t>10</a:t>
            </a:r>
            <a:r>
              <a:rPr lang="en-US" dirty="0" smtClean="0"/>
              <a:t>Be on basin-scale</a:t>
            </a:r>
          </a:p>
          <a:p>
            <a:pPr lvl="1"/>
            <a:r>
              <a:rPr lang="en-US" dirty="0" smtClean="0"/>
              <a:t>Potomac (n=48; </a:t>
            </a:r>
            <a:r>
              <a:rPr lang="en-US" dirty="0" err="1" smtClean="0"/>
              <a:t>Trodick</a:t>
            </a:r>
            <a:r>
              <a:rPr lang="en-US" dirty="0" smtClean="0"/>
              <a:t>/Duxbury)</a:t>
            </a:r>
          </a:p>
          <a:p>
            <a:pPr lvl="1"/>
            <a:r>
              <a:rPr lang="en-US" dirty="0" smtClean="0"/>
              <a:t>Susquehanna (n=26; Reuter)</a:t>
            </a:r>
          </a:p>
          <a:p>
            <a:r>
              <a:rPr lang="en-US" dirty="0" smtClean="0"/>
              <a:t>Samples from 30 sites</a:t>
            </a:r>
          </a:p>
          <a:p>
            <a:r>
              <a:rPr lang="en-US" dirty="0" smtClean="0"/>
              <a:t>Multiple samples per site to study variance</a:t>
            </a:r>
          </a:p>
          <a:p>
            <a:r>
              <a:rPr lang="en-US" dirty="0" smtClean="0"/>
              <a:t>Unglaciated ridges outside glacial margin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parkslabel.jpg"/>
          <p:cNvPicPr>
            <a:picLocks noChangeAspect="1"/>
          </p:cNvPicPr>
          <p:nvPr/>
        </p:nvPicPr>
        <p:blipFill>
          <a:blip r:embed="rId2" cstate="print"/>
          <a:srcRect t="32454"/>
          <a:stretch>
            <a:fillRect/>
          </a:stretch>
        </p:blipFill>
        <p:spPr>
          <a:xfrm>
            <a:off x="1097770" y="228600"/>
            <a:ext cx="6903230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SC03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DSC02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MG_14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IMG_1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MG_1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MG_1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8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3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48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MG_1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92400"/>
            <a:ext cx="3124200" cy="41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DSC033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692400"/>
            <a:ext cx="3124200" cy="41656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1676400" y="1295400"/>
            <a:ext cx="2057400" cy="8382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43200" y="609600"/>
            <a:ext cx="3276600" cy="2057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SC029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50" y="2667000"/>
            <a:ext cx="3143250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1107</Words>
  <Application>Microsoft Macintosh PowerPoint</Application>
  <PresentationFormat>On-screen Show (4:3)</PresentationFormat>
  <Paragraphs>172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Using 10Be to constrain erosion rates of bedrock outcrops, globally and in the Appalachian Mountains</vt:lpstr>
      <vt:lpstr>Outline</vt:lpstr>
      <vt:lpstr>Slide 3</vt:lpstr>
      <vt:lpstr>Slide 4</vt:lpstr>
      <vt:lpstr>Field Work</vt:lpstr>
      <vt:lpstr>Slide 6</vt:lpstr>
      <vt:lpstr>Slide 7</vt:lpstr>
      <vt:lpstr>Slide 8</vt:lpstr>
      <vt:lpstr>Slide 9</vt:lpstr>
      <vt:lpstr>Work Completed: Lab Work</vt:lpstr>
      <vt:lpstr>Work to be Done: Appalachian Sample Laboratory Work</vt:lpstr>
      <vt:lpstr>Work Completed</vt:lpstr>
      <vt:lpstr>Slide 13</vt:lpstr>
      <vt:lpstr>Initial Results: Latitude</vt:lpstr>
      <vt:lpstr>Gtopo_30 elevation dataset </vt:lpstr>
      <vt:lpstr>Initial Results: Elevation &amp; Relief</vt:lpstr>
      <vt:lpstr>Peak Ground Acceleration </vt:lpstr>
      <vt:lpstr>Initial Results: Seismicity </vt:lpstr>
      <vt:lpstr>Initial Results: Lithology</vt:lpstr>
      <vt:lpstr>Köppen-Geiger Climate Classification</vt:lpstr>
      <vt:lpstr>Initial Results: Climate Zone</vt:lpstr>
      <vt:lpstr>Individual Climate Components</vt:lpstr>
      <vt:lpstr>Initial Results: MAP</vt:lpstr>
      <vt:lpstr>Initial Results: MAT</vt:lpstr>
      <vt:lpstr>Initial Results: Multivariate Regression</vt:lpstr>
      <vt:lpstr>Slide 26</vt:lpstr>
      <vt:lpstr>Initial Results: Multivariate Regression</vt:lpstr>
      <vt:lpstr>Biases Inherent to the Data</vt:lpstr>
      <vt:lpstr>Work to be Done: Global Erosion Publication</vt:lpstr>
      <vt:lpstr>Slide 30</vt:lpstr>
      <vt:lpstr>Slide 31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W Portenga</dc:creator>
  <cp:lastModifiedBy>UVM</cp:lastModifiedBy>
  <cp:revision>106</cp:revision>
  <dcterms:created xsi:type="dcterms:W3CDTF">2009-11-20T09:39:17Z</dcterms:created>
  <dcterms:modified xsi:type="dcterms:W3CDTF">2009-11-20T11:15:22Z</dcterms:modified>
</cp:coreProperties>
</file>