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744" r:id="rId7"/>
  </p:sldMasterIdLst>
  <p:notesMasterIdLst>
    <p:notesMasterId r:id="rId70"/>
  </p:notesMasterIdLst>
  <p:sldIdLst>
    <p:sldId id="262" r:id="rId8"/>
    <p:sldId id="334" r:id="rId9"/>
    <p:sldId id="298" r:id="rId10"/>
    <p:sldId id="300" r:id="rId11"/>
    <p:sldId id="301" r:id="rId12"/>
    <p:sldId id="277" r:id="rId13"/>
    <p:sldId id="304" r:id="rId14"/>
    <p:sldId id="305" r:id="rId15"/>
    <p:sldId id="278" r:id="rId16"/>
    <p:sldId id="363" r:id="rId17"/>
    <p:sldId id="351" r:id="rId18"/>
    <p:sldId id="264" r:id="rId19"/>
    <p:sldId id="359" r:id="rId20"/>
    <p:sldId id="350" r:id="rId21"/>
    <p:sldId id="354" r:id="rId22"/>
    <p:sldId id="265" r:id="rId23"/>
    <p:sldId id="276" r:id="rId24"/>
    <p:sldId id="348" r:id="rId25"/>
    <p:sldId id="279" r:id="rId26"/>
    <p:sldId id="292" r:id="rId27"/>
    <p:sldId id="284" r:id="rId28"/>
    <p:sldId id="280" r:id="rId29"/>
    <p:sldId id="360" r:id="rId30"/>
    <p:sldId id="281" r:id="rId31"/>
    <p:sldId id="282" r:id="rId32"/>
    <p:sldId id="283" r:id="rId33"/>
    <p:sldId id="357" r:id="rId34"/>
    <p:sldId id="285" r:id="rId35"/>
    <p:sldId id="332" r:id="rId36"/>
    <p:sldId id="342" r:id="rId37"/>
    <p:sldId id="344" r:id="rId38"/>
    <p:sldId id="345" r:id="rId39"/>
    <p:sldId id="341" r:id="rId40"/>
    <p:sldId id="343" r:id="rId41"/>
    <p:sldId id="349" r:id="rId42"/>
    <p:sldId id="361" r:id="rId43"/>
    <p:sldId id="294" r:id="rId44"/>
    <p:sldId id="335" r:id="rId45"/>
    <p:sldId id="321" r:id="rId46"/>
    <p:sldId id="362" r:id="rId47"/>
    <p:sldId id="365" r:id="rId48"/>
    <p:sldId id="322" r:id="rId49"/>
    <p:sldId id="319" r:id="rId50"/>
    <p:sldId id="352" r:id="rId51"/>
    <p:sldId id="336" r:id="rId52"/>
    <p:sldId id="333" r:id="rId53"/>
    <p:sldId id="308" r:id="rId54"/>
    <p:sldId id="327" r:id="rId55"/>
    <p:sldId id="337" r:id="rId56"/>
    <p:sldId id="310" r:id="rId57"/>
    <p:sldId id="311" r:id="rId58"/>
    <p:sldId id="312" r:id="rId59"/>
    <p:sldId id="326" r:id="rId60"/>
    <p:sldId id="313" r:id="rId61"/>
    <p:sldId id="314" r:id="rId62"/>
    <p:sldId id="315" r:id="rId63"/>
    <p:sldId id="316" r:id="rId64"/>
    <p:sldId id="328" r:id="rId65"/>
    <p:sldId id="329" r:id="rId66"/>
    <p:sldId id="330" r:id="rId67"/>
    <p:sldId id="331" r:id="rId68"/>
    <p:sldId id="353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1" autoAdjust="0"/>
    <p:restoredTop sz="87387" autoAdjust="0"/>
  </p:normalViewPr>
  <p:slideViewPr>
    <p:cSldViewPr snapToGrid="0" snapToObjects="1">
      <p:cViewPr>
        <p:scale>
          <a:sx n="90" d="100"/>
          <a:sy n="90" d="100"/>
        </p:scale>
        <p:origin x="-138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530BF-FE00-E241-901A-45D4A2ED6C8D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08F66-CB5C-CB4B-9FAF-366FDECA6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900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987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976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976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157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9768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976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78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713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51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9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789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PARK SIGNS</a:t>
            </a:r>
            <a:r>
              <a:rPr lang="en-US" baseline="0" dirty="0" smtClean="0"/>
              <a:t> 20 </a:t>
            </a:r>
            <a:r>
              <a:rPr lang="en-US" baseline="0" dirty="0" err="1" smtClean="0"/>
              <a:t>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315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868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6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03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02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83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1570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88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36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987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72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78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195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30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789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230 km2 unglaciated watershed in the</a:t>
            </a:r>
            <a:r>
              <a:rPr lang="en-US" baseline="0" dirty="0" smtClean="0"/>
              <a:t> headwaters of the </a:t>
            </a:r>
            <a:r>
              <a:rPr lang="en-US" baseline="0" dirty="0" err="1" smtClean="0"/>
              <a:t>appalachian</a:t>
            </a:r>
            <a:r>
              <a:rPr lang="en-US" baseline="0" dirty="0" smtClean="0"/>
              <a:t> plateau province.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756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0585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997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490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14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9878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777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r>
              <a:rPr lang="en-US" baseline="0" dirty="0" smtClean="0"/>
              <a:t> types of samples. I collected 2 of these personally. JM will comment more on core data as she models, I present initial results?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6055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6565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Sieved 250-850um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0783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age.. No erosion, inheritance, no shielding, no complex history… ages</a:t>
            </a:r>
            <a:r>
              <a:rPr lang="en-US" baseline="0" dirty="0" smtClean="0"/>
              <a:t> are minimum total exposure ages. WE DON’T HAVE A CLUE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1570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concentration on </a:t>
            </a:r>
            <a:r>
              <a:rPr lang="en-US" dirty="0" err="1" smtClean="0"/>
              <a:t>Tussey</a:t>
            </a:r>
            <a:r>
              <a:rPr lang="en-US" baseline="0" dirty="0" smtClean="0"/>
              <a:t> is counterintuitive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31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my main focus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002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order to age.. No erosion, inheritance, no shielding, no complex history… ages</a:t>
            </a:r>
            <a:r>
              <a:rPr lang="en-US" baseline="0" dirty="0" smtClean="0"/>
              <a:t> are minimum total exposure ages. WE DON’T HAVE A CLUE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21570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7898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7525D-E41F-FC4A-947F-C2DFCE550DBE}" type="slidenum">
              <a:rPr lang="en-US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789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B83B1-895B-5743-99F2-1381DBEFDB9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29878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03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3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34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the </a:t>
            </a:r>
            <a:r>
              <a:rPr lang="en-US" dirty="0" err="1" smtClean="0"/>
              <a:t>solifluction</a:t>
            </a:r>
            <a:r>
              <a:rPr lang="en-US" dirty="0" smtClean="0"/>
              <a:t> lobes that </a:t>
            </a:r>
            <a:r>
              <a:rPr lang="en-US" dirty="0" err="1" smtClean="0"/>
              <a:t>joanmarie</a:t>
            </a:r>
            <a:r>
              <a:rPr lang="en-US" baseline="0" dirty="0" smtClean="0"/>
              <a:t> showed everybody. </a:t>
            </a:r>
            <a:r>
              <a:rPr lang="en-US" sz="1200" b="1" dirty="0" smtClean="0"/>
              <a:t>Periglacial</a:t>
            </a:r>
            <a:r>
              <a:rPr lang="en-US" sz="1200" dirty="0" smtClean="0"/>
              <a:t>: proximal to, but not covered by the glacier.</a:t>
            </a:r>
          </a:p>
          <a:p>
            <a:r>
              <a:rPr lang="en-US" sz="1200" dirty="0" smtClean="0"/>
              <a:t>	-Freeze thaw, frost cracking, and ice-mediated creep.</a:t>
            </a:r>
          </a:p>
          <a:p>
            <a:r>
              <a:rPr lang="en-US" sz="1200" dirty="0" smtClean="0"/>
              <a:t>	-Periglaciation ‘wipes the slate clean’?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5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08F66-CB5C-CB4B-9FAF-366FDECA66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2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3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6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92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778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9914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3661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868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95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2656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453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88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66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0541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573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1532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33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219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464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3475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4669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4201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6148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35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43984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463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272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0596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8966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892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317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332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3576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748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988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0445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2985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60685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2575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66871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7466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90056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7948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8913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79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9526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3663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1607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6835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328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299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21528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603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487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7614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24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478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28102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9400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4736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0927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8665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287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65891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2490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1046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88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102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56265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408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6415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1179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533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7358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72977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8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2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0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2946B-D183-6845-A3FC-D090BAAACCF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B4E67-F43A-FA4F-AA6D-5FCBF182D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7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3F9749D-3E59-4E6E-9289-7EEF18D5C23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9A19F2-864A-4940-8F53-4243D672F7D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226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09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34524-30E6-954A-A115-499791B0962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95874-44E3-FE4F-9579-6FE5705D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5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31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52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2946B-D183-6845-A3FC-D090BAAACCF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B4E67-F43A-FA4F-AA6D-5FCBF182D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1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jpeg"/><Relationship Id="rId3" Type="http://schemas.openxmlformats.org/officeDocument/2006/relationships/hyperlink" Target="https://www.youtube.com/watch?v=GDCrNC--tX0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eg"/><Relationship Id="rId5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jpeg"/><Relationship Id="rId6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4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57.xml"/><Relationship Id="rId2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1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9.jpeg"/><Relationship Id="rId3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113.png"/><Relationship Id="rId5" Type="http://schemas.openxmlformats.org/officeDocument/2006/relationships/image" Target="../media/image114.tiff"/><Relationship Id="rId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6" Type="http://schemas.openxmlformats.org/officeDocument/2006/relationships/image" Target="../media/image119.jpeg"/><Relationship Id="rId7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tiff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13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29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246" y="583272"/>
            <a:ext cx="9017000" cy="1423758"/>
          </a:xfrm>
          <a:noFill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latin typeface="Palatino"/>
                <a:cs typeface="Palatino"/>
              </a:rPr>
              <a:t>DETECTING LANDSCAPE RESPONSE TO PERTURBATIONS </a:t>
            </a:r>
            <a:r>
              <a:rPr lang="en-US" sz="3200" dirty="0" smtClean="0">
                <a:latin typeface="Palatino"/>
                <a:cs typeface="Palatino"/>
              </a:rPr>
              <a:t>BY CLIMATE AND BASE LEVEL USING </a:t>
            </a:r>
            <a:r>
              <a:rPr lang="en-US" sz="3200" i="1" dirty="0" smtClean="0">
                <a:latin typeface="Palatino"/>
                <a:cs typeface="Palatino"/>
              </a:rPr>
              <a:t>IN-SITU</a:t>
            </a:r>
            <a:r>
              <a:rPr lang="en-US" sz="3200" baseline="30000" dirty="0" smtClean="0">
                <a:latin typeface="Palatino"/>
                <a:cs typeface="Palatino"/>
              </a:rPr>
              <a:t>  </a:t>
            </a:r>
            <a:r>
              <a:rPr lang="en-US" sz="3200" baseline="30000" dirty="0">
                <a:latin typeface="Palatino"/>
                <a:cs typeface="Palatino"/>
              </a:rPr>
              <a:t>10</a:t>
            </a:r>
            <a:r>
              <a:rPr lang="en-US" sz="3200" dirty="0">
                <a:latin typeface="Palatino"/>
                <a:cs typeface="Palatino"/>
              </a:rPr>
              <a:t>Be AND </a:t>
            </a:r>
            <a:r>
              <a:rPr lang="en-US" sz="3200" baseline="30000" dirty="0">
                <a:latin typeface="Palatino"/>
                <a:cs typeface="Palatino"/>
              </a:rPr>
              <a:t>26</a:t>
            </a:r>
            <a:r>
              <a:rPr lang="en-US" sz="3200" dirty="0">
                <a:latin typeface="Palatino"/>
                <a:cs typeface="Palatino"/>
              </a:rPr>
              <a:t>Al IN CENTRAL PENNSYLVANIA</a:t>
            </a:r>
            <a:br>
              <a:rPr lang="en-US" sz="3200" dirty="0">
                <a:latin typeface="Palatino"/>
                <a:cs typeface="Palatino"/>
              </a:rPr>
            </a:br>
            <a:endParaRPr lang="en-US" sz="3200" b="1" dirty="0">
              <a:latin typeface="Palatino"/>
              <a:cs typeface="Palatin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1626" y="2728305"/>
            <a:ext cx="3580852" cy="1583266"/>
          </a:xfrm>
          <a:solidFill>
            <a:schemeClr val="bg1">
              <a:alpha val="4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Palatino"/>
                <a:cs typeface="Palatino"/>
              </a:rPr>
              <a:t>Alison Denn, M.S. Candidate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Palatino"/>
                <a:cs typeface="Palatino"/>
              </a:rPr>
              <a:t>Advisor: Paul </a:t>
            </a:r>
            <a:r>
              <a:rPr lang="en-US" sz="1800" dirty="0" err="1" smtClean="0">
                <a:solidFill>
                  <a:schemeClr val="tx1"/>
                </a:solidFill>
                <a:latin typeface="Palatino"/>
                <a:cs typeface="Palatino"/>
              </a:rPr>
              <a:t>Bierman</a:t>
            </a:r>
            <a:endParaRPr lang="en-US" sz="1800" dirty="0" smtClean="0">
              <a:solidFill>
                <a:schemeClr val="tx1"/>
              </a:solidFill>
              <a:latin typeface="Palatino"/>
              <a:cs typeface="Palatino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Palatino"/>
                <a:cs typeface="Palatino"/>
              </a:rPr>
              <a:t>Department of Geology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Palatino"/>
                <a:cs typeface="Palatino"/>
              </a:rPr>
              <a:t>The University of Vermont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Palatino"/>
                <a:cs typeface="Palatino"/>
              </a:rPr>
              <a:t>March 8th, 2016</a:t>
            </a:r>
            <a:endParaRPr lang="en-US" sz="1800" dirty="0">
              <a:solidFill>
                <a:schemeClr val="tx1"/>
              </a:solidFill>
              <a:latin typeface="Palatino"/>
              <a:cs typeface="Palatino"/>
            </a:endParaRPr>
          </a:p>
        </p:txBody>
      </p:sp>
      <p:pic>
        <p:nvPicPr>
          <p:cNvPr id="5" name="Picture 4" descr="Screen Shot 2015-04-08 at 12.31.54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0514" y="5809826"/>
            <a:ext cx="2543486" cy="1048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 Shot 2015-04-08 at 12.36.13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719" y="5809826"/>
            <a:ext cx="4777465" cy="10481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5-04-08 at 12.37.01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052" y="5809826"/>
            <a:ext cx="2058462" cy="10481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924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049594"/>
            <a:ext cx="9143999" cy="2384263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31" y="18913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114309" y="0"/>
            <a:ext cx="9356001" cy="1049594"/>
          </a:xfrm>
          <a:solidFill>
            <a:schemeClr val="bg1">
              <a:lumMod val="95000"/>
              <a:alpha val="3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Palatino"/>
                <a:cs typeface="Palatino"/>
              </a:rPr>
              <a:t>My central question : </a:t>
            </a:r>
            <a:r>
              <a:rPr lang="en-US" sz="2400" b="1" i="1" dirty="0" smtClean="0">
                <a:latin typeface="Palatino"/>
                <a:cs typeface="Palatino"/>
              </a:rPr>
              <a:t>How </a:t>
            </a:r>
            <a:r>
              <a:rPr lang="en-US" sz="2400" b="1" i="1" dirty="0">
                <a:latin typeface="Palatino"/>
                <a:cs typeface="Palatino"/>
              </a:rPr>
              <a:t>have changes in climate and base level influenced the </a:t>
            </a:r>
            <a:r>
              <a:rPr lang="en-US" sz="2400" b="1" i="1" dirty="0" smtClean="0">
                <a:latin typeface="Palatino"/>
                <a:cs typeface="Palatino"/>
              </a:rPr>
              <a:t>development of the landscape in Pennsylvania?</a:t>
            </a:r>
            <a:endParaRPr lang="en-US" sz="2400" b="1" i="1" dirty="0">
              <a:latin typeface="Palatino"/>
              <a:cs typeface="Palatino"/>
            </a:endParaRPr>
          </a:p>
          <a:p>
            <a:pPr marL="0" indent="0">
              <a:buNone/>
            </a:pPr>
            <a:endParaRPr lang="en-US" sz="2400" b="1" dirty="0"/>
          </a:p>
          <a:p>
            <a:pPr marL="457200" lvl="1" indent="0" algn="ctr">
              <a:buNone/>
            </a:pPr>
            <a:endParaRPr lang="en-US" sz="2400" dirty="0" smtClean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857" y="1168238"/>
            <a:ext cx="4285814" cy="2033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48795" y="1198290"/>
            <a:ext cx="4349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Palatino"/>
                <a:cs typeface="Palatino"/>
              </a:rPr>
              <a:t>I analyze </a:t>
            </a:r>
            <a:r>
              <a:rPr lang="en-US" sz="2400" i="1" dirty="0">
                <a:solidFill>
                  <a:prstClr val="black"/>
                </a:solidFill>
                <a:latin typeface="Palatino"/>
                <a:cs typeface="Palatino"/>
              </a:rPr>
              <a:t>in-situ </a:t>
            </a:r>
            <a:r>
              <a:rPr lang="en-US" sz="2400" dirty="0">
                <a:solidFill>
                  <a:prstClr val="black"/>
                </a:solidFill>
                <a:latin typeface="Palatino"/>
                <a:cs typeface="Palatino"/>
              </a:rPr>
              <a:t>cosmogenic </a:t>
            </a:r>
            <a:r>
              <a:rPr lang="en-US" sz="2400" baseline="30000" dirty="0">
                <a:solidFill>
                  <a:prstClr val="black"/>
                </a:solidFill>
                <a:latin typeface="Palatino"/>
                <a:cs typeface="Palatino"/>
              </a:rPr>
              <a:t>10</a:t>
            </a:r>
            <a:r>
              <a:rPr lang="en-US" sz="2400" dirty="0">
                <a:solidFill>
                  <a:prstClr val="black"/>
                </a:solidFill>
                <a:latin typeface="Palatino"/>
                <a:cs typeface="Palatino"/>
              </a:rPr>
              <a:t>Be in soils, boulder transects, and stream sediments at </a:t>
            </a:r>
            <a:r>
              <a:rPr lang="en-US" sz="2400" b="1" dirty="0">
                <a:solidFill>
                  <a:prstClr val="black"/>
                </a:solidFill>
                <a:latin typeface="Palatino"/>
                <a:cs typeface="Palatino"/>
              </a:rPr>
              <a:t>Garner </a:t>
            </a:r>
            <a:r>
              <a:rPr lang="en-US" sz="2400" b="1" dirty="0" smtClean="0">
                <a:solidFill>
                  <a:prstClr val="black"/>
                </a:solidFill>
                <a:latin typeface="Palatino"/>
                <a:cs typeface="Palatino"/>
              </a:rPr>
              <a:t>Run</a:t>
            </a:r>
            <a:r>
              <a:rPr lang="en-US" sz="2400" b="1" dirty="0">
                <a:solidFill>
                  <a:prstClr val="black"/>
                </a:solidFill>
                <a:latin typeface="Palatino"/>
                <a:cs typeface="Palatino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Palatino"/>
                <a:cs typeface="Palatino"/>
              </a:rPr>
              <a:t>(CZO) and two </a:t>
            </a:r>
            <a:r>
              <a:rPr lang="en-US" sz="2400" b="1" dirty="0" err="1" smtClean="0">
                <a:solidFill>
                  <a:prstClr val="black"/>
                </a:solidFill>
                <a:latin typeface="Palatino"/>
                <a:cs typeface="Palatino"/>
              </a:rPr>
              <a:t>endmember</a:t>
            </a:r>
            <a:r>
              <a:rPr lang="en-US" sz="2400" b="1" dirty="0" smtClean="0">
                <a:solidFill>
                  <a:prstClr val="black"/>
                </a:solidFill>
                <a:latin typeface="Palatino"/>
                <a:cs typeface="Palatino"/>
              </a:rPr>
              <a:t> sites.</a:t>
            </a:r>
            <a:endParaRPr lang="en-US" sz="24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pic>
        <p:nvPicPr>
          <p:cNvPr id="14" name="Picture 13" descr="Screen Shot 2015-09-13 at 4.42.48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162" y="4010171"/>
            <a:ext cx="1897608" cy="108697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 flipH="1">
            <a:off x="5053806" y="3755951"/>
            <a:ext cx="793566" cy="73499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7371" y="3755950"/>
            <a:ext cx="2697009" cy="163184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92044" y="5326222"/>
            <a:ext cx="2170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Hickory Run Boulder Field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5053806" y="4574997"/>
            <a:ext cx="793567" cy="52215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36737" y="5742904"/>
            <a:ext cx="3600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Palatino"/>
                <a:cs typeface="Palatino"/>
              </a:rPr>
              <a:t>How have glacial/interglacial cycles impacted the generation of </a:t>
            </a:r>
            <a:r>
              <a:rPr lang="en-US" i="1" dirty="0" smtClean="0">
                <a:solidFill>
                  <a:prstClr val="black"/>
                </a:solidFill>
                <a:latin typeface="Palatino"/>
                <a:cs typeface="Palatino"/>
              </a:rPr>
              <a:t>regolith from bedrock?</a:t>
            </a:r>
            <a:endParaRPr lang="en-US" i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31" y="3470419"/>
            <a:ext cx="2091394" cy="2357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H="1" flipV="1">
            <a:off x="2591324" y="3655564"/>
            <a:ext cx="1763796" cy="66943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591324" y="4425000"/>
            <a:ext cx="1763796" cy="709121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6200000">
            <a:off x="-887776" y="4462954"/>
            <a:ext cx="2364850" cy="37977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BASE LEVEL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7936583" y="4390330"/>
            <a:ext cx="163184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Calibri"/>
              </a:rPr>
              <a:t>CLIMATE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667" y="6024344"/>
            <a:ext cx="4179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Palatino"/>
                <a:cs typeface="Palatino"/>
              </a:rPr>
              <a:t>What are erosion rates like in </a:t>
            </a:r>
            <a:r>
              <a:rPr lang="en-US" i="1" dirty="0">
                <a:solidFill>
                  <a:prstClr val="black"/>
                </a:solidFill>
                <a:latin typeface="Palatino"/>
                <a:cs typeface="Palatino"/>
              </a:rPr>
              <a:t>a </a:t>
            </a:r>
            <a:r>
              <a:rPr lang="en-US" i="1" dirty="0" smtClean="0">
                <a:solidFill>
                  <a:prstClr val="black"/>
                </a:solidFill>
                <a:latin typeface="Palatino"/>
                <a:cs typeface="Palatino"/>
              </a:rPr>
              <a:t>landscape adjusting </a:t>
            </a:r>
            <a:r>
              <a:rPr lang="en-US" i="1" dirty="0">
                <a:solidFill>
                  <a:prstClr val="black"/>
                </a:solidFill>
                <a:latin typeface="Palatino"/>
                <a:cs typeface="Palatino"/>
              </a:rPr>
              <a:t>to </a:t>
            </a:r>
            <a:r>
              <a:rPr lang="en-US" i="1" dirty="0" smtClean="0">
                <a:solidFill>
                  <a:prstClr val="black"/>
                </a:solidFill>
                <a:latin typeface="Palatino"/>
                <a:cs typeface="Palatino"/>
              </a:rPr>
              <a:t>base level change?</a:t>
            </a:r>
            <a:endParaRPr lang="en-US" i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1667" y="5784967"/>
            <a:ext cx="2827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latin typeface="Calibri"/>
              </a:rPr>
              <a:t>Young </a:t>
            </a:r>
            <a:r>
              <a:rPr lang="en-US" sz="1400" b="1" dirty="0" err="1">
                <a:solidFill>
                  <a:prstClr val="black"/>
                </a:solidFill>
                <a:latin typeface="Calibri"/>
              </a:rPr>
              <a:t>Womans</a:t>
            </a:r>
            <a:r>
              <a:rPr lang="en-US" sz="1400" b="1" dirty="0">
                <a:solidFill>
                  <a:prstClr val="black"/>
                </a:solidFill>
                <a:latin typeface="Calibri"/>
              </a:rPr>
              <a:t> Creek Watershed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480671" y="3194425"/>
            <a:ext cx="0" cy="14742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355120" y="4668693"/>
            <a:ext cx="125552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867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232" y="452782"/>
            <a:ext cx="8958525" cy="1017833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latin typeface="Palatino"/>
                <a:cs typeface="Palatino"/>
              </a:rPr>
              <a:t>My tool: </a:t>
            </a:r>
            <a:r>
              <a:rPr lang="en-US" sz="2800" b="1" i="1" dirty="0" smtClean="0">
                <a:latin typeface="Palatino"/>
                <a:cs typeface="Palatino"/>
              </a:rPr>
              <a:t>in-situ </a:t>
            </a:r>
            <a:r>
              <a:rPr lang="en-US" sz="2800" b="1" dirty="0">
                <a:latin typeface="Palatino"/>
                <a:cs typeface="Palatino"/>
              </a:rPr>
              <a:t>c</a:t>
            </a:r>
            <a:r>
              <a:rPr lang="en-US" sz="2800" b="1" dirty="0" smtClean="0">
                <a:latin typeface="Palatino"/>
                <a:cs typeface="Palatino"/>
              </a:rPr>
              <a:t>osmogenic </a:t>
            </a:r>
            <a:r>
              <a:rPr lang="en-US" sz="2800" b="1" dirty="0">
                <a:latin typeface="Palatino"/>
                <a:cs typeface="Palatino"/>
              </a:rPr>
              <a:t>n</a:t>
            </a:r>
            <a:r>
              <a:rPr lang="en-US" sz="2800" b="1" dirty="0" smtClean="0">
                <a:latin typeface="Palatino"/>
                <a:cs typeface="Palatino"/>
              </a:rPr>
              <a:t>uclides</a:t>
            </a:r>
            <a:r>
              <a:rPr lang="en-US" sz="2800" b="1" dirty="0">
                <a:latin typeface="Palatino"/>
                <a:cs typeface="Palatino"/>
              </a:rPr>
              <a:t/>
            </a:r>
            <a:br>
              <a:rPr lang="en-US" sz="2800" b="1" dirty="0">
                <a:latin typeface="Palatino"/>
                <a:cs typeface="Palatino"/>
              </a:rPr>
            </a:br>
            <a:r>
              <a:rPr lang="en-US" sz="2400" i="1" dirty="0" smtClean="0">
                <a:latin typeface="Palatino"/>
                <a:cs typeface="Palatino"/>
              </a:rPr>
              <a:t>Isotopes produced by cosmic rays within the crystal structure of quartz;</a:t>
            </a:r>
            <a:br>
              <a:rPr lang="en-US" sz="2400" i="1" dirty="0" smtClean="0">
                <a:latin typeface="Palatino"/>
                <a:cs typeface="Palatino"/>
              </a:rPr>
            </a:br>
            <a:r>
              <a:rPr lang="en-US" sz="2400" dirty="0" smtClean="0">
                <a:latin typeface="Palatino"/>
                <a:cs typeface="Palatino"/>
              </a:rPr>
              <a:t>I use </a:t>
            </a:r>
            <a:r>
              <a:rPr lang="en-US" sz="2400" b="1" baseline="30000" dirty="0" smtClean="0">
                <a:latin typeface="Palatino"/>
                <a:cs typeface="Palatino"/>
              </a:rPr>
              <a:t>10</a:t>
            </a:r>
            <a:r>
              <a:rPr lang="en-US" sz="2400" b="1" dirty="0" smtClean="0">
                <a:latin typeface="Palatino"/>
                <a:cs typeface="Palatino"/>
              </a:rPr>
              <a:t>Be and </a:t>
            </a:r>
            <a:r>
              <a:rPr lang="en-US" sz="2400" b="1" baseline="30000" dirty="0" smtClean="0">
                <a:latin typeface="Palatino"/>
                <a:cs typeface="Palatino"/>
              </a:rPr>
              <a:t>26</a:t>
            </a:r>
            <a:r>
              <a:rPr lang="en-US" sz="2400" b="1" dirty="0" smtClean="0">
                <a:latin typeface="Palatino"/>
                <a:cs typeface="Palatino"/>
              </a:rPr>
              <a:t>Al</a:t>
            </a:r>
            <a:r>
              <a:rPr lang="en-US" sz="2400" dirty="0" smtClean="0">
                <a:latin typeface="Palatino"/>
                <a:cs typeface="Palatino"/>
              </a:rPr>
              <a:t>.</a:t>
            </a:r>
            <a:br>
              <a:rPr lang="en-US" sz="2400" dirty="0" smtClean="0">
                <a:latin typeface="Palatino"/>
                <a:cs typeface="Palatino"/>
              </a:rPr>
            </a:br>
            <a:endParaRPr lang="en-US" sz="2400" b="1" dirty="0">
              <a:latin typeface="Palatino"/>
              <a:cs typeface="Palatino"/>
            </a:endParaRPr>
          </a:p>
        </p:txBody>
      </p:sp>
      <p:pic>
        <p:nvPicPr>
          <p:cNvPr id="10" name="Picture 9" descr="Screen Shot 2017-03-07 at 11.15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201" y="1470615"/>
            <a:ext cx="7383443" cy="514285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2606478" y="5193552"/>
            <a:ext cx="1260588" cy="1419922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95201" y="6633374"/>
            <a:ext cx="712575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rgbClr val="BFBFBF"/>
                </a:solidFill>
              </a:rPr>
              <a:t>http://</a:t>
            </a:r>
            <a:r>
              <a:rPr lang="en-US" sz="700" dirty="0" err="1">
                <a:solidFill>
                  <a:srgbClr val="BFBFBF"/>
                </a:solidFill>
              </a:rPr>
              <a:t>www.gfz-potsdam.de</a:t>
            </a:r>
            <a:r>
              <a:rPr lang="en-US" sz="700" dirty="0">
                <a:solidFill>
                  <a:srgbClr val="BFBFBF"/>
                </a:solidFill>
              </a:rPr>
              <a:t>/en/media-communication/news/details/article/</a:t>
            </a:r>
            <a:r>
              <a:rPr lang="en-US" sz="700" dirty="0" err="1">
                <a:solidFill>
                  <a:srgbClr val="BFBFBF"/>
                </a:solidFill>
              </a:rPr>
              <a:t>ehrung</a:t>
            </a:r>
            <a:r>
              <a:rPr lang="en-US" sz="700" dirty="0">
                <a:solidFill>
                  <a:srgbClr val="BFBFBF"/>
                </a:solidFill>
              </a:rPr>
              <a:t>-</a:t>
            </a:r>
            <a:r>
              <a:rPr lang="en-US" sz="700" dirty="0" err="1">
                <a:solidFill>
                  <a:srgbClr val="BFBFBF"/>
                </a:solidFill>
              </a:rPr>
              <a:t>fuer</a:t>
            </a:r>
            <a:r>
              <a:rPr lang="en-US" sz="700" dirty="0">
                <a:solidFill>
                  <a:srgbClr val="BFBFBF"/>
                </a:solidFill>
              </a:rPr>
              <a:t>-prof-f-v-</a:t>
            </a:r>
            <a:r>
              <a:rPr lang="en-US" sz="700" dirty="0" err="1">
                <a:solidFill>
                  <a:srgbClr val="BFBFBF"/>
                </a:solidFill>
              </a:rPr>
              <a:t>blanckenburg</a:t>
            </a:r>
            <a:r>
              <a:rPr lang="en-US" sz="700" dirty="0">
                <a:solidFill>
                  <a:srgbClr val="BFBFB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1513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357620" y="938251"/>
            <a:ext cx="6689290" cy="55568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urface-exposure-dating-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20" y="938251"/>
            <a:ext cx="6689290" cy="5556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61984" y="6501321"/>
            <a:ext cx="48266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dinotopes.files.wordpress.com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/2015/03/surface-exposure-dating-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copy.png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13524"/>
            <a:ext cx="8229600" cy="66361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alatino"/>
                <a:cs typeface="Palatino"/>
              </a:rPr>
              <a:t>Nuclides are used to date rocks</a:t>
            </a:r>
            <a:endParaRPr lang="en-US" sz="28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9253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68.jpg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29" y="108080"/>
            <a:ext cx="7742168" cy="93218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latino"/>
                <a:cs typeface="Palatino"/>
              </a:rPr>
              <a:t>DATING AND ASSUMPTIONS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7474" y="1274017"/>
            <a:ext cx="5866526" cy="47293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latin typeface="Palatino"/>
                <a:cs typeface="Palatino"/>
              </a:rPr>
              <a:t>In order </a:t>
            </a:r>
            <a:r>
              <a:rPr lang="en-US" sz="2800" dirty="0" smtClean="0">
                <a:latin typeface="Palatino"/>
                <a:cs typeface="Palatino"/>
              </a:rPr>
              <a:t>interpret </a:t>
            </a:r>
            <a:r>
              <a:rPr lang="en-US" sz="2800" baseline="30000" dirty="0" smtClean="0">
                <a:latin typeface="Palatino"/>
                <a:cs typeface="Palatino"/>
              </a:rPr>
              <a:t>10</a:t>
            </a:r>
            <a:r>
              <a:rPr lang="en-US" sz="2800" dirty="0" smtClean="0">
                <a:latin typeface="Palatino"/>
                <a:cs typeface="Palatino"/>
              </a:rPr>
              <a:t>Be concentration as an exact age I have to assume:</a:t>
            </a:r>
          </a:p>
          <a:p>
            <a:r>
              <a:rPr lang="en-US" sz="2800" dirty="0" smtClean="0">
                <a:latin typeface="Palatino"/>
                <a:cs typeface="Palatino"/>
              </a:rPr>
              <a:t>No erosion after exposure</a:t>
            </a:r>
            <a:endParaRPr lang="en-US" sz="2800" dirty="0">
              <a:latin typeface="Palatino"/>
              <a:cs typeface="Palatino"/>
            </a:endParaRPr>
          </a:p>
          <a:p>
            <a:r>
              <a:rPr lang="en-US" sz="2800" dirty="0" smtClean="0">
                <a:latin typeface="Palatino"/>
                <a:cs typeface="Palatino"/>
              </a:rPr>
              <a:t>No inheritance of </a:t>
            </a:r>
            <a:r>
              <a:rPr lang="en-US" sz="2800" baseline="30000" dirty="0" smtClean="0">
                <a:latin typeface="Palatino"/>
                <a:cs typeface="Palatino"/>
              </a:rPr>
              <a:t>10</a:t>
            </a:r>
            <a:r>
              <a:rPr lang="en-US" sz="2800" dirty="0" smtClean="0">
                <a:latin typeface="Palatino"/>
                <a:cs typeface="Palatino"/>
              </a:rPr>
              <a:t>Be at initial exposure</a:t>
            </a:r>
          </a:p>
          <a:p>
            <a:r>
              <a:rPr lang="en-US" sz="2800" dirty="0">
                <a:latin typeface="Palatino"/>
                <a:cs typeface="Palatino"/>
              </a:rPr>
              <a:t>N</a:t>
            </a:r>
            <a:r>
              <a:rPr lang="en-US" sz="2800" dirty="0" smtClean="0">
                <a:latin typeface="Palatino"/>
                <a:cs typeface="Palatino"/>
              </a:rPr>
              <a:t>o intermittent shielding or complex exposure history (rolling, re-exposure, burial)</a:t>
            </a:r>
          </a:p>
          <a:p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6" name="Picture 5" descr="Screen Shot 2016-12-09 at 9.24.57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21" y="1610473"/>
            <a:ext cx="2784302" cy="28127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1666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97506" y="0"/>
            <a:ext cx="7397247" cy="695487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Palatino"/>
                <a:cs typeface="Palatino"/>
              </a:rPr>
              <a:t>Nuclides are also used for erosion rates</a:t>
            </a:r>
            <a:endParaRPr lang="en-US" sz="2800" dirty="0">
              <a:latin typeface="Palatino"/>
              <a:cs typeface="Palatin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48332" y="9086472"/>
            <a:ext cx="5078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atio decreases when a sample is buried as 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</a:rPr>
              <a:t>26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Al decays more rapidly.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4911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https://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www.google.com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url?sa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=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i&amp;rct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=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j&amp;q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=&amp;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esrc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=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s&amp;source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=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imgres&amp;cd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=&amp;</a:t>
            </a:r>
            <a:r>
              <a:rPr lang="en-US" sz="800" dirty="0" err="1">
                <a:solidFill>
                  <a:schemeClr val="bg1">
                    <a:lumMod val="85000"/>
                  </a:schemeClr>
                </a:solidFill>
              </a:rPr>
              <a:t>ved</a:t>
            </a:r>
            <a:r>
              <a:rPr lang="en-US" sz="800" dirty="0">
                <a:solidFill>
                  <a:schemeClr val="bg1">
                    <a:lumMod val="85000"/>
                  </a:schemeClr>
                </a:solidFill>
              </a:rPr>
              <a:t>=0ahUKEwjk9eihi8XSAhWH7YMKHTOtAHMQjxwIAw&amp;url=https%3A%2F%2Fgeomaps.wr.usgs.gov%2Fbigfoot%2Ftask5.html&amp;psig=AFQjCNEqLjMGTAWB7y42MZUq01vG-DioAA&amp;ust=1488999965917230</a:t>
            </a:r>
          </a:p>
        </p:txBody>
      </p:sp>
      <p:pic>
        <p:nvPicPr>
          <p:cNvPr id="13" name="Picture 12" descr="Screen Shot 2017-03-07 at 2.22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27" y="845500"/>
            <a:ext cx="7645839" cy="540412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9319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8250" y="9430"/>
            <a:ext cx="8776723" cy="857607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>
                <a:latin typeface="Palatino"/>
                <a:cs typeface="Palatino"/>
              </a:rPr>
              <a:t>Two isotopes can be used together for ‘burial dating’</a:t>
            </a:r>
            <a:endParaRPr lang="en-US" sz="2800" dirty="0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1310" y="1175652"/>
            <a:ext cx="3600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26</a:t>
            </a:r>
            <a:r>
              <a:rPr lang="en-US" dirty="0" smtClean="0">
                <a:solidFill>
                  <a:prstClr val="black"/>
                </a:solidFill>
                <a:latin typeface="Palatino"/>
                <a:cs typeface="Palatino"/>
              </a:rPr>
              <a:t>Al and </a:t>
            </a:r>
            <a:r>
              <a:rPr lang="en-US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10</a:t>
            </a:r>
            <a:r>
              <a:rPr lang="en-US" dirty="0" smtClean="0">
                <a:solidFill>
                  <a:prstClr val="black"/>
                </a:solidFill>
                <a:latin typeface="Palatino"/>
                <a:cs typeface="Palatino"/>
              </a:rPr>
              <a:t>Be accumulate at a rate of ~7:1 at the surface </a:t>
            </a:r>
            <a:endParaRPr lang="en-US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48332" y="9086472"/>
            <a:ext cx="5078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atio decreases when a sample is buried as </a:t>
            </a:r>
            <a:r>
              <a:rPr lang="en-US" sz="2400" baseline="30000" dirty="0" smtClean="0">
                <a:solidFill>
                  <a:prstClr val="black"/>
                </a:solidFill>
                <a:latin typeface="Calibri"/>
              </a:rPr>
              <a:t>26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Al decays more rapidly.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boulders-lil-budd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18" y="3139027"/>
            <a:ext cx="2790728" cy="23256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611779"/>
            <a:ext cx="55523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</a:rPr>
              <a:t>www.nicros.com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</a:rPr>
              <a:t>wp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-content/uploads/2011/02/boulders-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</a:rPr>
              <a:t>lil</a:t>
            </a:r>
            <a:r>
              <a:rPr lang="en-US" sz="1000" dirty="0">
                <a:solidFill>
                  <a:schemeClr val="bg1">
                    <a:lumMod val="95000"/>
                  </a:schemeClr>
                </a:solidFill>
              </a:rPr>
              <a:t>-</a:t>
            </a:r>
            <a:r>
              <a:rPr lang="en-US" sz="1000" dirty="0" err="1">
                <a:solidFill>
                  <a:schemeClr val="bg1">
                    <a:lumMod val="95000"/>
                  </a:schemeClr>
                </a:solidFill>
              </a:rPr>
              <a:t>buddy.jpg</a:t>
            </a:r>
            <a:endParaRPr lang="en-US" sz="10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8" name="Curved Connector 7"/>
          <p:cNvCxnSpPr/>
          <p:nvPr/>
        </p:nvCxnSpPr>
        <p:spPr>
          <a:xfrm rot="5400000">
            <a:off x="2426442" y="2482147"/>
            <a:ext cx="1080410" cy="106154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5400000">
            <a:off x="2578842" y="2634547"/>
            <a:ext cx="1080410" cy="106154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 rot="5400000">
            <a:off x="2731242" y="2786947"/>
            <a:ext cx="1080410" cy="106154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9442978">
            <a:off x="1835483" y="2523884"/>
            <a:ext cx="19863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boulder exposed to cosmic rays</a:t>
            </a:r>
            <a:endParaRPr lang="en-US" sz="1000" dirty="0"/>
          </a:p>
        </p:txBody>
      </p:sp>
      <p:sp>
        <p:nvSpPr>
          <p:cNvPr id="31" name="Rectangle 30"/>
          <p:cNvSpPr/>
          <p:nvPr/>
        </p:nvSpPr>
        <p:spPr>
          <a:xfrm>
            <a:off x="4470835" y="1164256"/>
            <a:ext cx="4330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Palatino"/>
                <a:cs typeface="Palatino"/>
              </a:rPr>
              <a:t>When an object is buried the ratio drops, as </a:t>
            </a:r>
            <a:r>
              <a:rPr lang="en-US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26</a:t>
            </a:r>
            <a:r>
              <a:rPr lang="en-US" dirty="0" smtClean="0">
                <a:solidFill>
                  <a:prstClr val="black"/>
                </a:solidFill>
                <a:latin typeface="Palatino"/>
                <a:cs typeface="Palatino"/>
              </a:rPr>
              <a:t>Al half life </a:t>
            </a:r>
            <a:r>
              <a:rPr lang="en-US" dirty="0">
                <a:solidFill>
                  <a:prstClr val="black"/>
                </a:solidFill>
                <a:latin typeface="Palatino"/>
                <a:cs typeface="Palatino"/>
              </a:rPr>
              <a:t>(7.2 x 10</a:t>
            </a:r>
            <a:r>
              <a:rPr lang="en-US" baseline="30000" dirty="0">
                <a:solidFill>
                  <a:prstClr val="black"/>
                </a:solidFill>
                <a:latin typeface="Palatino"/>
                <a:cs typeface="Palatino"/>
              </a:rPr>
              <a:t>5</a:t>
            </a:r>
            <a:r>
              <a:rPr lang="en-US" dirty="0">
                <a:solidFill>
                  <a:prstClr val="black"/>
                </a:solidFill>
                <a:latin typeface="Palatino"/>
                <a:cs typeface="Palatino"/>
              </a:rPr>
              <a:t>) is shorter than </a:t>
            </a:r>
            <a:r>
              <a:rPr lang="en-US" baseline="30000" dirty="0">
                <a:solidFill>
                  <a:prstClr val="black"/>
                </a:solidFill>
                <a:latin typeface="Palatino"/>
                <a:cs typeface="Palatino"/>
              </a:rPr>
              <a:t>10</a:t>
            </a:r>
            <a:r>
              <a:rPr lang="en-US" dirty="0">
                <a:solidFill>
                  <a:prstClr val="black"/>
                </a:solidFill>
                <a:latin typeface="Palatino"/>
                <a:cs typeface="Palatino"/>
              </a:rPr>
              <a:t>Be half life (1.4 x 10</a:t>
            </a:r>
            <a:r>
              <a:rPr lang="en-US" baseline="30000" dirty="0">
                <a:solidFill>
                  <a:prstClr val="black"/>
                </a:solidFill>
                <a:latin typeface="Palatino"/>
                <a:cs typeface="Palatino"/>
              </a:rPr>
              <a:t>6</a:t>
            </a:r>
            <a:r>
              <a:rPr lang="en-US" dirty="0" smtClean="0">
                <a:solidFill>
                  <a:prstClr val="black"/>
                </a:solidFill>
                <a:latin typeface="Palatino"/>
                <a:cs typeface="Palatino"/>
              </a:rPr>
              <a:t>)</a:t>
            </a:r>
            <a:endParaRPr lang="en-US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93759" y="5336412"/>
            <a:ext cx="14603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26</a:t>
            </a:r>
            <a:r>
              <a:rPr lang="en-US" sz="1600" b="1" dirty="0" smtClean="0">
                <a:solidFill>
                  <a:prstClr val="black"/>
                </a:solidFill>
                <a:latin typeface="Palatino"/>
                <a:cs typeface="Palatino"/>
              </a:rPr>
              <a:t>Al:</a:t>
            </a:r>
            <a:r>
              <a:rPr lang="en-US" sz="1600" b="1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10</a:t>
            </a:r>
            <a:r>
              <a:rPr lang="en-US" sz="1600" b="1" dirty="0" smtClean="0">
                <a:solidFill>
                  <a:prstClr val="black"/>
                </a:solidFill>
                <a:latin typeface="Palatino"/>
                <a:cs typeface="Palatino"/>
              </a:rPr>
              <a:t>Be = 7:</a:t>
            </a:r>
            <a:r>
              <a:rPr lang="en-US" sz="1600" b="1" dirty="0">
                <a:solidFill>
                  <a:prstClr val="black"/>
                </a:solidFill>
                <a:latin typeface="Palatino"/>
                <a:cs typeface="Palatino"/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56491" y="5110613"/>
            <a:ext cx="238335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Palatino"/>
                <a:cs typeface="Palatino"/>
              </a:rPr>
              <a:t>b</a:t>
            </a:r>
            <a:r>
              <a:rPr lang="en-US" sz="1400" b="1" dirty="0" smtClean="0">
                <a:solidFill>
                  <a:prstClr val="black"/>
                </a:solidFill>
                <a:latin typeface="Palatino"/>
                <a:cs typeface="Palatino"/>
              </a:rPr>
              <a:t>oulder exposed at surface</a:t>
            </a:r>
            <a:endParaRPr lang="en-US" sz="1400" b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pic>
        <p:nvPicPr>
          <p:cNvPr id="33" name="Picture 32" descr="boulders-lil-budd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993" y="3115377"/>
            <a:ext cx="2790728" cy="232560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4789880" y="5213301"/>
            <a:ext cx="40080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Palatino"/>
                <a:cs typeface="Palatino"/>
              </a:rPr>
              <a:t>b</a:t>
            </a:r>
            <a:r>
              <a:rPr lang="en-US" sz="1400" b="1" dirty="0" smtClean="0">
                <a:solidFill>
                  <a:prstClr val="black"/>
                </a:solidFill>
                <a:latin typeface="Palatino"/>
                <a:cs typeface="Palatino"/>
              </a:rPr>
              <a:t>oulder gets covered for thousands of years</a:t>
            </a:r>
            <a:endParaRPr lang="en-US" sz="1400" b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835" y="2392117"/>
            <a:ext cx="4143954" cy="290582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96335"/>
            <a:ext cx="564072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https://</a:t>
            </a:r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img.clipartfox.com</a:t>
            </a:r>
            <a:r>
              <a:rPr lang="en-US" sz="800" dirty="0">
                <a:solidFill>
                  <a:schemeClr val="bg1">
                    <a:lumMod val="95000"/>
                  </a:schemeClr>
                </a:solidFill>
              </a:rPr>
              <a:t>/b7bf79ad8228f8551d551ea62155fe3d_boulders-clip-art-boulder-clipart-free_984-690.svg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20603" y="5408190"/>
            <a:ext cx="1584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26</a:t>
            </a:r>
            <a:r>
              <a:rPr lang="en-US" sz="1600" b="1" dirty="0" smtClean="0">
                <a:solidFill>
                  <a:prstClr val="black"/>
                </a:solidFill>
                <a:latin typeface="Palatino"/>
                <a:cs typeface="Palatino"/>
              </a:rPr>
              <a:t>Al:</a:t>
            </a:r>
            <a:r>
              <a:rPr lang="en-US" sz="1600" b="1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10</a:t>
            </a:r>
            <a:r>
              <a:rPr lang="en-US" sz="1600" b="1" dirty="0" smtClean="0">
                <a:solidFill>
                  <a:prstClr val="black"/>
                </a:solidFill>
                <a:latin typeface="Palatino"/>
                <a:cs typeface="Palatino"/>
              </a:rPr>
              <a:t>Be &lt;&lt; 7:</a:t>
            </a:r>
            <a:r>
              <a:rPr lang="en-US" sz="1600" b="1" dirty="0">
                <a:solidFill>
                  <a:prstClr val="black"/>
                </a:solidFill>
                <a:latin typeface="Palatino"/>
                <a:cs typeface="Palatino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89881" y="2496139"/>
            <a:ext cx="1713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</a:t>
            </a:r>
            <a:r>
              <a:rPr lang="en-US" sz="1000" dirty="0" smtClean="0"/>
              <a:t>hielded from cosmic rays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2107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78" y="692226"/>
            <a:ext cx="3316723" cy="2422537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5902" y="-245817"/>
            <a:ext cx="4371581" cy="111703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atin typeface="Palatino"/>
                <a:cs typeface="Palatino"/>
              </a:rPr>
              <a:t>From rock to </a:t>
            </a:r>
            <a:r>
              <a:rPr lang="en-US" sz="3200" b="1" baseline="30000" dirty="0" smtClean="0">
                <a:latin typeface="Palatino"/>
                <a:cs typeface="Palatino"/>
              </a:rPr>
              <a:t>10</a:t>
            </a:r>
            <a:r>
              <a:rPr lang="en-US" sz="3200" b="1" dirty="0" smtClean="0">
                <a:latin typeface="Palatino"/>
                <a:cs typeface="Palatino"/>
              </a:rPr>
              <a:t>Be…</a:t>
            </a:r>
            <a:endParaRPr lang="en-US" sz="3200" b="1" dirty="0">
              <a:latin typeface="Palatino"/>
              <a:cs typeface="Palatino"/>
            </a:endParaRPr>
          </a:p>
        </p:txBody>
      </p:sp>
      <p:pic>
        <p:nvPicPr>
          <p:cNvPr id="8" name="Picture 7" descr="IMG_314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50" y="4173240"/>
            <a:ext cx="3418539" cy="2563904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1" name="Picture 10" descr="IMG_320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35" y="4162656"/>
            <a:ext cx="2578772" cy="2578772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4" name="Picture 13" descr="IMG_337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962" y="4162656"/>
            <a:ext cx="1506807" cy="2578772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19" name="Picture 18" descr="IMG_019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33755" y="1049225"/>
            <a:ext cx="2416118" cy="1714959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pic>
        <p:nvPicPr>
          <p:cNvPr id="20" name="Picture 19" descr="IMG_0196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02049" y="995044"/>
            <a:ext cx="2422537" cy="1816903"/>
          </a:xfrm>
          <a:prstGeom prst="rect">
            <a:avLst/>
          </a:prstGeom>
          <a:ln w="19050" cmpd="sng">
            <a:solidFill>
              <a:srgbClr val="0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23393" y="3313011"/>
            <a:ext cx="814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Palatino"/>
                <a:cs typeface="Palatino"/>
              </a:rPr>
              <a:t>Find a sample, crush it, etch it, get it clean, dissolve it, get the gunk out, precipitate it, dry it, pack it, fly to CA, count atoms!</a:t>
            </a:r>
            <a:endParaRPr lang="en-US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1902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798"/>
            <a:ext cx="8229600" cy="1195758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Palatino"/>
                <a:cs typeface="Palatino"/>
              </a:rPr>
              <a:t>PROJECT 1: HICKORY RUN BOULDER FIELD</a:t>
            </a:r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4" name="Picture 3" descr="21.jpg"/>
          <p:cNvPicPr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64" y="2322730"/>
            <a:ext cx="4066757" cy="305083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6-12-08 at 10.04.48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59" y="2314313"/>
            <a:ext cx="4520522" cy="3059247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0797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06 at 1.04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86"/>
            <a:ext cx="9144000" cy="680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08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Screen Shot 2016-09-16 at 10.45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015" y="0"/>
            <a:ext cx="5856279" cy="3571064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6" name="Straight Connector 15"/>
          <p:cNvCxnSpPr/>
          <p:nvPr/>
        </p:nvCxnSpPr>
        <p:spPr>
          <a:xfrm flipV="1">
            <a:off x="7366052" y="1852215"/>
            <a:ext cx="0" cy="68949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66052" y="2087122"/>
            <a:ext cx="653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2km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453405">
            <a:off x="4368040" y="1203929"/>
            <a:ext cx="5154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E6B9B8"/>
                </a:solidFill>
              </a:rPr>
              <a:t>Last Glacial Maximum (</a:t>
            </a:r>
            <a:r>
              <a:rPr lang="en-US" i="1" dirty="0" err="1" smtClean="0">
                <a:solidFill>
                  <a:srgbClr val="E6B9B8"/>
                </a:solidFill>
              </a:rPr>
              <a:t>Wisconsinan</a:t>
            </a:r>
            <a:r>
              <a:rPr lang="en-US" i="1" dirty="0" smtClean="0">
                <a:solidFill>
                  <a:srgbClr val="E6B9B8"/>
                </a:solidFill>
              </a:rPr>
              <a:t>) Boundary</a:t>
            </a:r>
            <a:endParaRPr lang="en-US" i="1" dirty="0">
              <a:solidFill>
                <a:srgbClr val="E6B9B8"/>
              </a:solidFill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3280015" y="1703036"/>
            <a:ext cx="5884231" cy="2137046"/>
          </a:xfrm>
          <a:custGeom>
            <a:avLst/>
            <a:gdLst>
              <a:gd name="connsiteX0" fmla="*/ 0 w 4672949"/>
              <a:gd name="connsiteY0" fmla="*/ 1676912 h 2137046"/>
              <a:gd name="connsiteX1" fmla="*/ 616484 w 4672949"/>
              <a:gd name="connsiteY1" fmla="*/ 1652254 h 2137046"/>
              <a:gd name="connsiteX2" fmla="*/ 665802 w 4672949"/>
              <a:gd name="connsiteY2" fmla="*/ 2096098 h 2137046"/>
              <a:gd name="connsiteX3" fmla="*/ 949385 w 4672949"/>
              <a:gd name="connsiteY3" fmla="*/ 2083769 h 2137046"/>
              <a:gd name="connsiteX4" fmla="*/ 1208308 w 4672949"/>
              <a:gd name="connsiteY4" fmla="*/ 1800202 h 2137046"/>
              <a:gd name="connsiteX5" fmla="*/ 1393254 w 4672949"/>
              <a:gd name="connsiteY5" fmla="*/ 1726228 h 2137046"/>
              <a:gd name="connsiteX6" fmla="*/ 1417913 w 4672949"/>
              <a:gd name="connsiteY6" fmla="*/ 1491977 h 2137046"/>
              <a:gd name="connsiteX7" fmla="*/ 1368594 w 4672949"/>
              <a:gd name="connsiteY7" fmla="*/ 1331701 h 2137046"/>
              <a:gd name="connsiteX8" fmla="*/ 1713825 w 4672949"/>
              <a:gd name="connsiteY8" fmla="*/ 1233069 h 2137046"/>
              <a:gd name="connsiteX9" fmla="*/ 1750814 w 4672949"/>
              <a:gd name="connsiteY9" fmla="*/ 1368688 h 2137046"/>
              <a:gd name="connsiteX10" fmla="*/ 1898771 w 4672949"/>
              <a:gd name="connsiteY10" fmla="*/ 1393346 h 2137046"/>
              <a:gd name="connsiteX11" fmla="*/ 2133035 w 4672949"/>
              <a:gd name="connsiteY11" fmla="*/ 1085121 h 2137046"/>
              <a:gd name="connsiteX12" fmla="*/ 2182353 w 4672949"/>
              <a:gd name="connsiteY12" fmla="*/ 900186 h 2137046"/>
              <a:gd name="connsiteX13" fmla="*/ 2342639 w 4672949"/>
              <a:gd name="connsiteY13" fmla="*/ 764567 h 2137046"/>
              <a:gd name="connsiteX14" fmla="*/ 2268661 w 4672949"/>
              <a:gd name="connsiteY14" fmla="*/ 604290 h 2137046"/>
              <a:gd name="connsiteX15" fmla="*/ 2391958 w 4672949"/>
              <a:gd name="connsiteY15" fmla="*/ 271408 h 2137046"/>
              <a:gd name="connsiteX16" fmla="*/ 2687870 w 4672949"/>
              <a:gd name="connsiteY16" fmla="*/ 234421 h 2137046"/>
              <a:gd name="connsiteX17" fmla="*/ 3045431 w 4672949"/>
              <a:gd name="connsiteY17" fmla="*/ 170 h 2137046"/>
              <a:gd name="connsiteX18" fmla="*/ 3415321 w 4672949"/>
              <a:gd name="connsiteY18" fmla="*/ 197434 h 2137046"/>
              <a:gd name="connsiteX19" fmla="*/ 3612596 w 4672949"/>
              <a:gd name="connsiteY19" fmla="*/ 246750 h 2137046"/>
              <a:gd name="connsiteX20" fmla="*/ 3785212 w 4672949"/>
              <a:gd name="connsiteY20" fmla="*/ 382368 h 2137046"/>
              <a:gd name="connsiteX21" fmla="*/ 4031806 w 4672949"/>
              <a:gd name="connsiteY21" fmla="*/ 308395 h 2137046"/>
              <a:gd name="connsiteX22" fmla="*/ 4192091 w 4672949"/>
              <a:gd name="connsiteY22" fmla="*/ 382368 h 2137046"/>
              <a:gd name="connsiteX23" fmla="*/ 4167432 w 4672949"/>
              <a:gd name="connsiteY23" fmla="*/ 579632 h 2137046"/>
              <a:gd name="connsiteX24" fmla="*/ 4253740 w 4672949"/>
              <a:gd name="connsiteY24" fmla="*/ 702922 h 2137046"/>
              <a:gd name="connsiteX25" fmla="*/ 4463344 w 4672949"/>
              <a:gd name="connsiteY25" fmla="*/ 641277 h 2137046"/>
              <a:gd name="connsiteX26" fmla="*/ 4524993 w 4672949"/>
              <a:gd name="connsiteY26" fmla="*/ 542645 h 2137046"/>
              <a:gd name="connsiteX27" fmla="*/ 4672949 w 4672949"/>
              <a:gd name="connsiteY27" fmla="*/ 567303 h 2137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672949" h="2137046">
                <a:moveTo>
                  <a:pt x="0" y="1676912"/>
                </a:moveTo>
                <a:cubicBezTo>
                  <a:pt x="252758" y="1629651"/>
                  <a:pt x="505517" y="1582390"/>
                  <a:pt x="616484" y="1652254"/>
                </a:cubicBezTo>
                <a:cubicBezTo>
                  <a:pt x="727451" y="1722118"/>
                  <a:pt x="610319" y="2024179"/>
                  <a:pt x="665802" y="2096098"/>
                </a:cubicBezTo>
                <a:cubicBezTo>
                  <a:pt x="721285" y="2168017"/>
                  <a:pt x="858967" y="2133085"/>
                  <a:pt x="949385" y="2083769"/>
                </a:cubicBezTo>
                <a:cubicBezTo>
                  <a:pt x="1039803" y="2034453"/>
                  <a:pt x="1134330" y="1859792"/>
                  <a:pt x="1208308" y="1800202"/>
                </a:cubicBezTo>
                <a:cubicBezTo>
                  <a:pt x="1282286" y="1740612"/>
                  <a:pt x="1358320" y="1777599"/>
                  <a:pt x="1393254" y="1726228"/>
                </a:cubicBezTo>
                <a:cubicBezTo>
                  <a:pt x="1428188" y="1674857"/>
                  <a:pt x="1422023" y="1557731"/>
                  <a:pt x="1417913" y="1491977"/>
                </a:cubicBezTo>
                <a:cubicBezTo>
                  <a:pt x="1413803" y="1426223"/>
                  <a:pt x="1319275" y="1374852"/>
                  <a:pt x="1368594" y="1331701"/>
                </a:cubicBezTo>
                <a:cubicBezTo>
                  <a:pt x="1417913" y="1288550"/>
                  <a:pt x="1650122" y="1226905"/>
                  <a:pt x="1713825" y="1233069"/>
                </a:cubicBezTo>
                <a:cubicBezTo>
                  <a:pt x="1777528" y="1239233"/>
                  <a:pt x="1719990" y="1341975"/>
                  <a:pt x="1750814" y="1368688"/>
                </a:cubicBezTo>
                <a:cubicBezTo>
                  <a:pt x="1781638" y="1395401"/>
                  <a:pt x="1835068" y="1440607"/>
                  <a:pt x="1898771" y="1393346"/>
                </a:cubicBezTo>
                <a:cubicBezTo>
                  <a:pt x="1962474" y="1346085"/>
                  <a:pt x="2085771" y="1167314"/>
                  <a:pt x="2133035" y="1085121"/>
                </a:cubicBezTo>
                <a:cubicBezTo>
                  <a:pt x="2180299" y="1002928"/>
                  <a:pt x="2147419" y="953612"/>
                  <a:pt x="2182353" y="900186"/>
                </a:cubicBezTo>
                <a:cubicBezTo>
                  <a:pt x="2217287" y="846760"/>
                  <a:pt x="2328254" y="813883"/>
                  <a:pt x="2342639" y="764567"/>
                </a:cubicBezTo>
                <a:cubicBezTo>
                  <a:pt x="2357024" y="715251"/>
                  <a:pt x="2260441" y="686483"/>
                  <a:pt x="2268661" y="604290"/>
                </a:cubicBezTo>
                <a:cubicBezTo>
                  <a:pt x="2276881" y="522097"/>
                  <a:pt x="2322090" y="333053"/>
                  <a:pt x="2391958" y="271408"/>
                </a:cubicBezTo>
                <a:cubicBezTo>
                  <a:pt x="2461826" y="209763"/>
                  <a:pt x="2578958" y="279627"/>
                  <a:pt x="2687870" y="234421"/>
                </a:cubicBezTo>
                <a:cubicBezTo>
                  <a:pt x="2796782" y="189215"/>
                  <a:pt x="2924189" y="6334"/>
                  <a:pt x="3045431" y="170"/>
                </a:cubicBezTo>
                <a:cubicBezTo>
                  <a:pt x="3166673" y="-5994"/>
                  <a:pt x="3320794" y="156337"/>
                  <a:pt x="3415321" y="197434"/>
                </a:cubicBezTo>
                <a:cubicBezTo>
                  <a:pt x="3509848" y="238531"/>
                  <a:pt x="3550948" y="215928"/>
                  <a:pt x="3612596" y="246750"/>
                </a:cubicBezTo>
                <a:cubicBezTo>
                  <a:pt x="3674245" y="277572"/>
                  <a:pt x="3715344" y="372094"/>
                  <a:pt x="3785212" y="382368"/>
                </a:cubicBezTo>
                <a:cubicBezTo>
                  <a:pt x="3855080" y="392642"/>
                  <a:pt x="3963993" y="308395"/>
                  <a:pt x="4031806" y="308395"/>
                </a:cubicBezTo>
                <a:cubicBezTo>
                  <a:pt x="4099619" y="308395"/>
                  <a:pt x="4169487" y="337162"/>
                  <a:pt x="4192091" y="382368"/>
                </a:cubicBezTo>
                <a:cubicBezTo>
                  <a:pt x="4214695" y="427574"/>
                  <a:pt x="4157157" y="526206"/>
                  <a:pt x="4167432" y="579632"/>
                </a:cubicBezTo>
                <a:cubicBezTo>
                  <a:pt x="4177707" y="633058"/>
                  <a:pt x="4204422" y="692648"/>
                  <a:pt x="4253740" y="702922"/>
                </a:cubicBezTo>
                <a:cubicBezTo>
                  <a:pt x="4303058" y="713196"/>
                  <a:pt x="4418135" y="667990"/>
                  <a:pt x="4463344" y="641277"/>
                </a:cubicBezTo>
                <a:cubicBezTo>
                  <a:pt x="4508553" y="614564"/>
                  <a:pt x="4490059" y="554974"/>
                  <a:pt x="4524993" y="542645"/>
                </a:cubicBezTo>
                <a:cubicBezTo>
                  <a:pt x="4559927" y="530316"/>
                  <a:pt x="4672949" y="567303"/>
                  <a:pt x="4672949" y="567303"/>
                </a:cubicBezTo>
              </a:path>
            </a:pathLst>
          </a:custGeom>
          <a:ln>
            <a:prstDash val="sys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creen Shot 2016-09-15 at 11.21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49600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5" name="Picture 24" descr="Screen Shot 2016-09-16 at 10.14.30 A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600" y="3540706"/>
            <a:ext cx="4694400" cy="3550019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26" name="Straight Connector 25"/>
          <p:cNvCxnSpPr/>
          <p:nvPr/>
        </p:nvCxnSpPr>
        <p:spPr>
          <a:xfrm flipV="1">
            <a:off x="4823639" y="4206065"/>
            <a:ext cx="3201227" cy="156073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9945294">
            <a:off x="5841323" y="4853914"/>
            <a:ext cx="1839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550m</a:t>
            </a:r>
            <a:endParaRPr lang="en-US" sz="14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7190001" y="2406759"/>
            <a:ext cx="457622" cy="395946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2599765"/>
            <a:ext cx="2330824" cy="881843"/>
          </a:xfrm>
          <a:custGeom>
            <a:avLst/>
            <a:gdLst>
              <a:gd name="connsiteX0" fmla="*/ 0 w 2330824"/>
              <a:gd name="connsiteY0" fmla="*/ 791882 h 881843"/>
              <a:gd name="connsiteX1" fmla="*/ 89647 w 2330824"/>
              <a:gd name="connsiteY1" fmla="*/ 776941 h 881843"/>
              <a:gd name="connsiteX2" fmla="*/ 179294 w 2330824"/>
              <a:gd name="connsiteY2" fmla="*/ 747059 h 881843"/>
              <a:gd name="connsiteX3" fmla="*/ 209176 w 2330824"/>
              <a:gd name="connsiteY3" fmla="*/ 717176 h 881843"/>
              <a:gd name="connsiteX4" fmla="*/ 254000 w 2330824"/>
              <a:gd name="connsiteY4" fmla="*/ 702235 h 881843"/>
              <a:gd name="connsiteX5" fmla="*/ 283882 w 2330824"/>
              <a:gd name="connsiteY5" fmla="*/ 657411 h 881843"/>
              <a:gd name="connsiteX6" fmla="*/ 313765 w 2330824"/>
              <a:gd name="connsiteY6" fmla="*/ 627529 h 881843"/>
              <a:gd name="connsiteX7" fmla="*/ 343647 w 2330824"/>
              <a:gd name="connsiteY7" fmla="*/ 582706 h 881843"/>
              <a:gd name="connsiteX8" fmla="*/ 448235 w 2330824"/>
              <a:gd name="connsiteY8" fmla="*/ 493059 h 881843"/>
              <a:gd name="connsiteX9" fmla="*/ 478118 w 2330824"/>
              <a:gd name="connsiteY9" fmla="*/ 373529 h 881843"/>
              <a:gd name="connsiteX10" fmla="*/ 493059 w 2330824"/>
              <a:gd name="connsiteY10" fmla="*/ 328706 h 881843"/>
              <a:gd name="connsiteX11" fmla="*/ 552824 w 2330824"/>
              <a:gd name="connsiteY11" fmla="*/ 268941 h 881843"/>
              <a:gd name="connsiteX12" fmla="*/ 612588 w 2330824"/>
              <a:gd name="connsiteY12" fmla="*/ 179294 h 881843"/>
              <a:gd name="connsiteX13" fmla="*/ 642471 w 2330824"/>
              <a:gd name="connsiteY13" fmla="*/ 149411 h 881843"/>
              <a:gd name="connsiteX14" fmla="*/ 672353 w 2330824"/>
              <a:gd name="connsiteY14" fmla="*/ 104588 h 881843"/>
              <a:gd name="connsiteX15" fmla="*/ 717176 w 2330824"/>
              <a:gd name="connsiteY15" fmla="*/ 89647 h 881843"/>
              <a:gd name="connsiteX16" fmla="*/ 791882 w 2330824"/>
              <a:gd name="connsiteY16" fmla="*/ 44823 h 881843"/>
              <a:gd name="connsiteX17" fmla="*/ 866588 w 2330824"/>
              <a:gd name="connsiteY17" fmla="*/ 0 h 881843"/>
              <a:gd name="connsiteX18" fmla="*/ 926353 w 2330824"/>
              <a:gd name="connsiteY18" fmla="*/ 14941 h 881843"/>
              <a:gd name="connsiteX19" fmla="*/ 1016000 w 2330824"/>
              <a:gd name="connsiteY19" fmla="*/ 44823 h 881843"/>
              <a:gd name="connsiteX20" fmla="*/ 1030941 w 2330824"/>
              <a:gd name="connsiteY20" fmla="*/ 89647 h 881843"/>
              <a:gd name="connsiteX21" fmla="*/ 1105647 w 2330824"/>
              <a:gd name="connsiteY21" fmla="*/ 149411 h 881843"/>
              <a:gd name="connsiteX22" fmla="*/ 1165412 w 2330824"/>
              <a:gd name="connsiteY22" fmla="*/ 209176 h 881843"/>
              <a:gd name="connsiteX23" fmla="*/ 1180353 w 2330824"/>
              <a:gd name="connsiteY23" fmla="*/ 254000 h 881843"/>
              <a:gd name="connsiteX24" fmla="*/ 1225176 w 2330824"/>
              <a:gd name="connsiteY24" fmla="*/ 283882 h 881843"/>
              <a:gd name="connsiteX25" fmla="*/ 1299882 w 2330824"/>
              <a:gd name="connsiteY25" fmla="*/ 328706 h 881843"/>
              <a:gd name="connsiteX26" fmla="*/ 1359647 w 2330824"/>
              <a:gd name="connsiteY26" fmla="*/ 403411 h 881843"/>
              <a:gd name="connsiteX27" fmla="*/ 1419412 w 2330824"/>
              <a:gd name="connsiteY27" fmla="*/ 463176 h 881843"/>
              <a:gd name="connsiteX28" fmla="*/ 1538941 w 2330824"/>
              <a:gd name="connsiteY28" fmla="*/ 493059 h 881843"/>
              <a:gd name="connsiteX29" fmla="*/ 1568824 w 2330824"/>
              <a:gd name="connsiteY29" fmla="*/ 522941 h 881843"/>
              <a:gd name="connsiteX30" fmla="*/ 1613647 w 2330824"/>
              <a:gd name="connsiteY30" fmla="*/ 537882 h 881843"/>
              <a:gd name="connsiteX31" fmla="*/ 1658471 w 2330824"/>
              <a:gd name="connsiteY31" fmla="*/ 567764 h 881843"/>
              <a:gd name="connsiteX32" fmla="*/ 1748118 w 2330824"/>
              <a:gd name="connsiteY32" fmla="*/ 537882 h 881843"/>
              <a:gd name="connsiteX33" fmla="*/ 1792941 w 2330824"/>
              <a:gd name="connsiteY33" fmla="*/ 522941 h 881843"/>
              <a:gd name="connsiteX34" fmla="*/ 1822824 w 2330824"/>
              <a:gd name="connsiteY34" fmla="*/ 552823 h 881843"/>
              <a:gd name="connsiteX35" fmla="*/ 1837765 w 2330824"/>
              <a:gd name="connsiteY35" fmla="*/ 627529 h 881843"/>
              <a:gd name="connsiteX36" fmla="*/ 1927412 w 2330824"/>
              <a:gd name="connsiteY36" fmla="*/ 657411 h 881843"/>
              <a:gd name="connsiteX37" fmla="*/ 1957294 w 2330824"/>
              <a:gd name="connsiteY37" fmla="*/ 687294 h 881843"/>
              <a:gd name="connsiteX38" fmla="*/ 2002118 w 2330824"/>
              <a:gd name="connsiteY38" fmla="*/ 702235 h 881843"/>
              <a:gd name="connsiteX39" fmla="*/ 2032000 w 2330824"/>
              <a:gd name="connsiteY39" fmla="*/ 747059 h 881843"/>
              <a:gd name="connsiteX40" fmla="*/ 2166471 w 2330824"/>
              <a:gd name="connsiteY40" fmla="*/ 821764 h 881843"/>
              <a:gd name="connsiteX41" fmla="*/ 2181412 w 2330824"/>
              <a:gd name="connsiteY41" fmla="*/ 866588 h 881843"/>
              <a:gd name="connsiteX42" fmla="*/ 2226235 w 2330824"/>
              <a:gd name="connsiteY42" fmla="*/ 881529 h 881843"/>
              <a:gd name="connsiteX43" fmla="*/ 2315882 w 2330824"/>
              <a:gd name="connsiteY43" fmla="*/ 851647 h 881843"/>
              <a:gd name="connsiteX44" fmla="*/ 2330824 w 2330824"/>
              <a:gd name="connsiteY44" fmla="*/ 851647 h 881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30824" h="881843">
                <a:moveTo>
                  <a:pt x="0" y="791882"/>
                </a:moveTo>
                <a:cubicBezTo>
                  <a:pt x="29882" y="786902"/>
                  <a:pt x="60257" y="784288"/>
                  <a:pt x="89647" y="776941"/>
                </a:cubicBezTo>
                <a:cubicBezTo>
                  <a:pt x="120205" y="769302"/>
                  <a:pt x="179294" y="747059"/>
                  <a:pt x="179294" y="747059"/>
                </a:cubicBezTo>
                <a:cubicBezTo>
                  <a:pt x="189255" y="737098"/>
                  <a:pt x="197097" y="724424"/>
                  <a:pt x="209176" y="717176"/>
                </a:cubicBezTo>
                <a:cubicBezTo>
                  <a:pt x="222681" y="709073"/>
                  <a:pt x="241702" y="712074"/>
                  <a:pt x="254000" y="702235"/>
                </a:cubicBezTo>
                <a:cubicBezTo>
                  <a:pt x="268022" y="691017"/>
                  <a:pt x="272664" y="671433"/>
                  <a:pt x="283882" y="657411"/>
                </a:cubicBezTo>
                <a:cubicBezTo>
                  <a:pt x="292682" y="646411"/>
                  <a:pt x="304965" y="638529"/>
                  <a:pt x="313765" y="627529"/>
                </a:cubicBezTo>
                <a:cubicBezTo>
                  <a:pt x="324983" y="613507"/>
                  <a:pt x="331961" y="596340"/>
                  <a:pt x="343647" y="582706"/>
                </a:cubicBezTo>
                <a:cubicBezTo>
                  <a:pt x="391955" y="526346"/>
                  <a:pt x="395365" y="528306"/>
                  <a:pt x="448235" y="493059"/>
                </a:cubicBezTo>
                <a:cubicBezTo>
                  <a:pt x="482389" y="390595"/>
                  <a:pt x="442056" y="517773"/>
                  <a:pt x="478118" y="373529"/>
                </a:cubicBezTo>
                <a:cubicBezTo>
                  <a:pt x="481938" y="358250"/>
                  <a:pt x="483905" y="341522"/>
                  <a:pt x="493059" y="328706"/>
                </a:cubicBezTo>
                <a:cubicBezTo>
                  <a:pt x="509435" y="305780"/>
                  <a:pt x="537196" y="292383"/>
                  <a:pt x="552824" y="268941"/>
                </a:cubicBezTo>
                <a:cubicBezTo>
                  <a:pt x="572745" y="239059"/>
                  <a:pt x="587193" y="204689"/>
                  <a:pt x="612588" y="179294"/>
                </a:cubicBezTo>
                <a:cubicBezTo>
                  <a:pt x="622549" y="169333"/>
                  <a:pt x="633671" y="160411"/>
                  <a:pt x="642471" y="149411"/>
                </a:cubicBezTo>
                <a:cubicBezTo>
                  <a:pt x="653689" y="135389"/>
                  <a:pt x="658331" y="115806"/>
                  <a:pt x="672353" y="104588"/>
                </a:cubicBezTo>
                <a:cubicBezTo>
                  <a:pt x="684651" y="94750"/>
                  <a:pt x="702235" y="94627"/>
                  <a:pt x="717176" y="89647"/>
                </a:cubicBezTo>
                <a:cubicBezTo>
                  <a:pt x="792891" y="13932"/>
                  <a:pt x="694905" y="103008"/>
                  <a:pt x="791882" y="44823"/>
                </a:cubicBezTo>
                <a:cubicBezTo>
                  <a:pt x="894429" y="-16704"/>
                  <a:pt x="739613" y="42325"/>
                  <a:pt x="866588" y="0"/>
                </a:cubicBezTo>
                <a:cubicBezTo>
                  <a:pt x="886510" y="4980"/>
                  <a:pt x="906684" y="9040"/>
                  <a:pt x="926353" y="14941"/>
                </a:cubicBezTo>
                <a:cubicBezTo>
                  <a:pt x="956523" y="23992"/>
                  <a:pt x="1016000" y="44823"/>
                  <a:pt x="1016000" y="44823"/>
                </a:cubicBezTo>
                <a:cubicBezTo>
                  <a:pt x="1020980" y="59764"/>
                  <a:pt x="1022838" y="76142"/>
                  <a:pt x="1030941" y="89647"/>
                </a:cubicBezTo>
                <a:cubicBezTo>
                  <a:pt x="1048891" y="119563"/>
                  <a:pt x="1080501" y="127857"/>
                  <a:pt x="1105647" y="149411"/>
                </a:cubicBezTo>
                <a:cubicBezTo>
                  <a:pt x="1127038" y="167746"/>
                  <a:pt x="1165412" y="209176"/>
                  <a:pt x="1165412" y="209176"/>
                </a:cubicBezTo>
                <a:cubicBezTo>
                  <a:pt x="1170392" y="224117"/>
                  <a:pt x="1170514" y="241702"/>
                  <a:pt x="1180353" y="254000"/>
                </a:cubicBezTo>
                <a:cubicBezTo>
                  <a:pt x="1191570" y="268022"/>
                  <a:pt x="1211154" y="272665"/>
                  <a:pt x="1225176" y="283882"/>
                </a:cubicBezTo>
                <a:cubicBezTo>
                  <a:pt x="1283775" y="330760"/>
                  <a:pt x="1222041" y="302757"/>
                  <a:pt x="1299882" y="328706"/>
                </a:cubicBezTo>
                <a:cubicBezTo>
                  <a:pt x="1328366" y="442633"/>
                  <a:pt x="1287887" y="352154"/>
                  <a:pt x="1359647" y="403411"/>
                </a:cubicBezTo>
                <a:cubicBezTo>
                  <a:pt x="1382573" y="419787"/>
                  <a:pt x="1392080" y="456343"/>
                  <a:pt x="1419412" y="463176"/>
                </a:cubicBezTo>
                <a:lnTo>
                  <a:pt x="1538941" y="493059"/>
                </a:lnTo>
                <a:cubicBezTo>
                  <a:pt x="1548902" y="503020"/>
                  <a:pt x="1556745" y="515694"/>
                  <a:pt x="1568824" y="522941"/>
                </a:cubicBezTo>
                <a:cubicBezTo>
                  <a:pt x="1582329" y="531044"/>
                  <a:pt x="1599560" y="530839"/>
                  <a:pt x="1613647" y="537882"/>
                </a:cubicBezTo>
                <a:cubicBezTo>
                  <a:pt x="1629708" y="545913"/>
                  <a:pt x="1643530" y="557803"/>
                  <a:pt x="1658471" y="567764"/>
                </a:cubicBezTo>
                <a:lnTo>
                  <a:pt x="1748118" y="537882"/>
                </a:lnTo>
                <a:lnTo>
                  <a:pt x="1792941" y="522941"/>
                </a:lnTo>
                <a:cubicBezTo>
                  <a:pt x="1802902" y="532902"/>
                  <a:pt x="1817275" y="539875"/>
                  <a:pt x="1822824" y="552823"/>
                </a:cubicBezTo>
                <a:cubicBezTo>
                  <a:pt x="1832828" y="576165"/>
                  <a:pt x="1819808" y="609572"/>
                  <a:pt x="1837765" y="627529"/>
                </a:cubicBezTo>
                <a:cubicBezTo>
                  <a:pt x="1860038" y="649802"/>
                  <a:pt x="1927412" y="657411"/>
                  <a:pt x="1927412" y="657411"/>
                </a:cubicBezTo>
                <a:cubicBezTo>
                  <a:pt x="1937373" y="667372"/>
                  <a:pt x="1945215" y="680046"/>
                  <a:pt x="1957294" y="687294"/>
                </a:cubicBezTo>
                <a:cubicBezTo>
                  <a:pt x="1970799" y="695397"/>
                  <a:pt x="1989820" y="692396"/>
                  <a:pt x="2002118" y="702235"/>
                </a:cubicBezTo>
                <a:cubicBezTo>
                  <a:pt x="2016140" y="713453"/>
                  <a:pt x="2018486" y="735234"/>
                  <a:pt x="2032000" y="747059"/>
                </a:cubicBezTo>
                <a:cubicBezTo>
                  <a:pt x="2095231" y="802386"/>
                  <a:pt x="2104907" y="801243"/>
                  <a:pt x="2166471" y="821764"/>
                </a:cubicBezTo>
                <a:cubicBezTo>
                  <a:pt x="2171451" y="836705"/>
                  <a:pt x="2170276" y="855451"/>
                  <a:pt x="2181412" y="866588"/>
                </a:cubicBezTo>
                <a:cubicBezTo>
                  <a:pt x="2192548" y="877724"/>
                  <a:pt x="2210582" y="883268"/>
                  <a:pt x="2226235" y="881529"/>
                </a:cubicBezTo>
                <a:cubicBezTo>
                  <a:pt x="2257541" y="878051"/>
                  <a:pt x="2284383" y="851647"/>
                  <a:pt x="2315882" y="851647"/>
                </a:cubicBezTo>
                <a:lnTo>
                  <a:pt x="2330824" y="851647"/>
                </a:lnTo>
              </a:path>
            </a:pathLst>
          </a:custGeom>
          <a:ln w="3175" cmpd="sng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20453405">
            <a:off x="341011" y="2313533"/>
            <a:ext cx="794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E6B9B8"/>
                </a:solidFill>
              </a:rPr>
              <a:t>LGM</a:t>
            </a:r>
            <a:endParaRPr lang="en-US" i="1" dirty="0">
              <a:solidFill>
                <a:srgbClr val="E6B9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84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oulder-fiel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53" y="2149653"/>
            <a:ext cx="5562403" cy="37059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674053" cy="843093"/>
          </a:xfrm>
        </p:spPr>
        <p:txBody>
          <a:bodyPr/>
          <a:lstStyle/>
          <a:p>
            <a:r>
              <a:rPr lang="en-US" dirty="0" smtClean="0">
                <a:latin typeface="Palatino"/>
                <a:cs typeface="Palatino"/>
              </a:rPr>
              <a:t>Today’s talk: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3735" y="790110"/>
            <a:ext cx="4098730" cy="13813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Palatino"/>
                <a:cs typeface="Palatino"/>
              </a:rPr>
              <a:t>1. Introduction</a:t>
            </a:r>
          </a:p>
          <a:p>
            <a:pPr marL="0" indent="0">
              <a:buNone/>
            </a:pPr>
            <a:r>
              <a:rPr lang="en-US" dirty="0" smtClean="0">
                <a:latin typeface="Palatino"/>
                <a:cs typeface="Palatino"/>
              </a:rPr>
              <a:t>2. Study Sites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 smtClean="0">
              <a:latin typeface="Palatino"/>
              <a:cs typeface="Palatino"/>
            </a:endParaRPr>
          </a:p>
          <a:p>
            <a:pPr marL="400050" lvl="1" indent="0">
              <a:buNone/>
            </a:pPr>
            <a:endParaRPr lang="en-US" dirty="0" smtClean="0"/>
          </a:p>
          <a:p>
            <a:pPr marL="914400" lvl="1" indent="-514350">
              <a:buAutoNum type="alphaLcPeriod"/>
            </a:pPr>
            <a:endParaRPr lang="en-US" dirty="0" smtClean="0"/>
          </a:p>
        </p:txBody>
      </p:sp>
      <p:pic>
        <p:nvPicPr>
          <p:cNvPr id="9" name="Picture 8" descr="Screen Shot 2016-12-07 at 5.27.46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378" y="236528"/>
            <a:ext cx="2773804" cy="34418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838833" y="2850860"/>
            <a:ext cx="572926" cy="442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100" y="2196693"/>
            <a:ext cx="3213922" cy="36933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Palatino"/>
                <a:cs typeface="Palatino"/>
              </a:rPr>
              <a:t>a. Hickory Run Boulder Field</a:t>
            </a:r>
            <a:endParaRPr lang="en-US" b="1" i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9114" y="3293401"/>
            <a:ext cx="2668068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Palatino"/>
                <a:cs typeface="Palatino"/>
              </a:rPr>
              <a:t>b. Young </a:t>
            </a:r>
            <a:r>
              <a:rPr lang="en-US" b="1" i="1" dirty="0" err="1" smtClean="0">
                <a:solidFill>
                  <a:prstClr val="black"/>
                </a:solidFill>
                <a:latin typeface="Palatino"/>
                <a:cs typeface="Palatino"/>
              </a:rPr>
              <a:t>Womans</a:t>
            </a:r>
            <a:r>
              <a:rPr lang="en-US" b="1" i="1" dirty="0" smtClean="0">
                <a:solidFill>
                  <a:prstClr val="black"/>
                </a:solidFill>
                <a:latin typeface="Palatino"/>
                <a:cs typeface="Palatino"/>
              </a:rPr>
              <a:t> Creek</a:t>
            </a:r>
            <a:endParaRPr lang="en-US" b="1" i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85867" y="5769294"/>
            <a:ext cx="665223" cy="47799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3" name="Picture 12" descr="DSCF281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378" y="3819226"/>
            <a:ext cx="2773804" cy="2661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074269" y="6062620"/>
            <a:ext cx="1592111" cy="369332"/>
          </a:xfrm>
          <a:prstGeom prst="rect">
            <a:avLst/>
          </a:prstGeom>
          <a:solidFill>
            <a:srgbClr val="FFFFFF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prstClr val="black"/>
                </a:solidFill>
                <a:latin typeface="Palatino"/>
                <a:cs typeface="Palatino"/>
              </a:rPr>
              <a:t>c. Garner Run</a:t>
            </a:r>
            <a:endParaRPr lang="en-US" b="1" i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728669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96857" cy="69743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301228">
            <a:off x="1929536" y="1577991"/>
            <a:ext cx="6384832" cy="518959"/>
          </a:xfrm>
          <a:prstGeom prst="rect">
            <a:avLst/>
          </a:prstGeom>
          <a:noFill/>
          <a:ln w="1905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94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12" y="131916"/>
            <a:ext cx="6071035" cy="751317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latin typeface="Palatino"/>
                <a:cs typeface="Palatino"/>
              </a:rPr>
              <a:t>GUIDING QUESTIONS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2858" y="1333042"/>
            <a:ext cx="6071035" cy="5071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2858" y="959603"/>
            <a:ext cx="68122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smtClean="0">
                <a:latin typeface="Palatino"/>
                <a:cs typeface="Palatino"/>
              </a:rPr>
              <a:t>How old is this thing really?!?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Palatino"/>
                <a:cs typeface="Palatino"/>
              </a:rPr>
              <a:t>Spatial trends in </a:t>
            </a:r>
            <a:r>
              <a:rPr lang="en-US" sz="2800" baseline="30000" dirty="0" smtClean="0">
                <a:latin typeface="Palatino"/>
                <a:cs typeface="Palatino"/>
              </a:rPr>
              <a:t>10</a:t>
            </a:r>
            <a:r>
              <a:rPr lang="en-US" sz="2800" dirty="0" smtClean="0">
                <a:latin typeface="Palatino"/>
                <a:cs typeface="Palatino"/>
              </a:rPr>
              <a:t>Be? </a:t>
            </a:r>
          </a:p>
          <a:p>
            <a:pPr marL="514350" indent="-514350">
              <a:buAutoNum type="arabicPeriod"/>
            </a:pPr>
            <a:r>
              <a:rPr lang="en-US" sz="2800" dirty="0" smtClean="0">
                <a:latin typeface="Palatino"/>
                <a:cs typeface="Palatino"/>
              </a:rPr>
              <a:t>Glean some idea of process?</a:t>
            </a:r>
          </a:p>
          <a:p>
            <a:pPr lvl="0"/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6" name="Picture 15" descr="2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575" y="3282028"/>
            <a:ext cx="4768306" cy="35771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10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111" y="3283181"/>
            <a:ext cx="4806997" cy="36061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4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94" y="2336751"/>
            <a:ext cx="3507499" cy="467666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29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893" y="-102338"/>
            <a:ext cx="3652283" cy="2739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82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106075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58619"/>
            <a:ext cx="9409701" cy="70572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 descr="1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28479"/>
            <a:ext cx="9409701" cy="70590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280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sampled 52 boulders for in-situ </a:t>
            </a:r>
            <a:r>
              <a:rPr lang="en-US" sz="2400" b="1" baseline="30000" dirty="0" smtClean="0"/>
              <a:t>10</a:t>
            </a:r>
            <a:r>
              <a:rPr lang="en-US" sz="2400" b="1" dirty="0" smtClean="0"/>
              <a:t>Be analysis, and 20 for </a:t>
            </a:r>
            <a:r>
              <a:rPr lang="en-US" sz="2400" b="1" baseline="30000" dirty="0" smtClean="0"/>
              <a:t>26</a:t>
            </a:r>
            <a:r>
              <a:rPr lang="en-US" sz="2400" b="1" dirty="0" smtClean="0"/>
              <a:t>Al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5128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97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97108" y="6153724"/>
            <a:ext cx="3682768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AC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TORS (NE OF MAIN FIELD)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 descr="Screen Shot 2017-03-06 at 1.05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430" y="40530"/>
            <a:ext cx="3369572" cy="20450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Oval 7"/>
          <p:cNvSpPr/>
          <p:nvPr/>
        </p:nvSpPr>
        <p:spPr>
          <a:xfrm>
            <a:off x="8302641" y="201464"/>
            <a:ext cx="417725" cy="43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6"/>
            <a:ext cx="9144000" cy="685971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val 5"/>
          <p:cNvSpPr/>
          <p:nvPr/>
        </p:nvSpPr>
        <p:spPr>
          <a:xfrm>
            <a:off x="7854290" y="133976"/>
            <a:ext cx="417725" cy="43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04903" y="133975"/>
            <a:ext cx="4370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TOP OF FIELD (UPSLOPE)</a:t>
            </a:r>
            <a:endParaRPr lang="en-US" sz="2400" b="1" dirty="0"/>
          </a:p>
        </p:txBody>
      </p:sp>
      <p:pic>
        <p:nvPicPr>
          <p:cNvPr id="7" name="Picture 6" descr="Screen Shot 2017-03-06 at 1.05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380" y="77634"/>
            <a:ext cx="3369572" cy="20450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Oval 7"/>
          <p:cNvSpPr/>
          <p:nvPr/>
        </p:nvSpPr>
        <p:spPr>
          <a:xfrm>
            <a:off x="6783149" y="1200086"/>
            <a:ext cx="417725" cy="43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5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319083" cy="6991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766" y="364807"/>
            <a:ext cx="535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BOTTOM OF FIELD (DOWNSLOPE)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8" name="Picture 7" descr="Screen Shot 2017-03-06 at 1.05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510" y="0"/>
            <a:ext cx="3369572" cy="20450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val 5"/>
          <p:cNvSpPr/>
          <p:nvPr/>
        </p:nvSpPr>
        <p:spPr>
          <a:xfrm>
            <a:off x="6208337" y="1417336"/>
            <a:ext cx="417725" cy="43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38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274529" cy="6957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941" y="6376001"/>
            <a:ext cx="419835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AC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SUB-FIELD (SE OF MAIN FIELD)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 descr="Screen Shot 2017-03-06 at 1.05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430" y="40530"/>
            <a:ext cx="3369572" cy="204503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Oval 7"/>
          <p:cNvSpPr/>
          <p:nvPr/>
        </p:nvSpPr>
        <p:spPr>
          <a:xfrm>
            <a:off x="6964989" y="1484911"/>
            <a:ext cx="417725" cy="43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3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alphaModFix amt="1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2259783" y="2965929"/>
            <a:ext cx="507736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hlinkClick r:id="rId3"/>
              </a:rPr>
              <a:t>Aerial View of Hickory Run</a:t>
            </a: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9-19 at 7.17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0" y="783361"/>
            <a:ext cx="9132719" cy="565168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2400" y="64489"/>
            <a:ext cx="78502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SAMPLING STRATEGY</a:t>
            </a:r>
          </a:p>
          <a:p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6900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68.jpg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3832"/>
            <a:ext cx="4127289" cy="905714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Palatino"/>
                <a:cs typeface="Palatino"/>
              </a:rPr>
              <a:t>Remember this!</a:t>
            </a:r>
            <a:endParaRPr lang="en-US" sz="3600" dirty="0">
              <a:latin typeface="Palatino"/>
              <a:cs typeface="Palatino"/>
            </a:endParaRPr>
          </a:p>
        </p:txBody>
      </p:sp>
      <p:pic>
        <p:nvPicPr>
          <p:cNvPr id="6" name="Picture 5" descr="Screen Shot 2016-12-09 at 9.24.57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5335" y="791882"/>
            <a:ext cx="5524143" cy="558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0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alphaModFix amt="1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9931" y="18913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8508" y="2067695"/>
            <a:ext cx="4395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How long has that dirt </a:t>
            </a:r>
            <a:r>
              <a:rPr lang="en-US" sz="2000" i="1" dirty="0" smtClean="0">
                <a:latin typeface="Palatino"/>
                <a:cs typeface="Palatino"/>
              </a:rPr>
              <a:t>been there?</a:t>
            </a:r>
            <a:endParaRPr lang="en-US" sz="2000" i="1" dirty="0">
              <a:latin typeface="Palatino"/>
              <a:cs typeface="Palatin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7619" y="739188"/>
            <a:ext cx="44280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Palatino"/>
                <a:cs typeface="Palatino"/>
              </a:rPr>
              <a:t>As a </a:t>
            </a:r>
            <a:r>
              <a:rPr lang="en-US" sz="2800" b="1" dirty="0" err="1" smtClean="0">
                <a:latin typeface="Palatino"/>
                <a:cs typeface="Palatino"/>
              </a:rPr>
              <a:t>geomorphologist</a:t>
            </a:r>
            <a:r>
              <a:rPr lang="en-US" sz="2800" b="1" dirty="0" smtClean="0">
                <a:latin typeface="Palatino"/>
                <a:cs typeface="Palatino"/>
              </a:rPr>
              <a:t>. </a:t>
            </a:r>
          </a:p>
          <a:p>
            <a:r>
              <a:rPr lang="en-US" sz="2400" dirty="0" smtClean="0">
                <a:latin typeface="Palatino"/>
                <a:cs typeface="Palatino"/>
              </a:rPr>
              <a:t>I ask questions such as… 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62430" y="4645797"/>
            <a:ext cx="468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Palatino"/>
                <a:cs typeface="Palatino"/>
              </a:rPr>
              <a:t>I think in timescales of 1,000’s to 100,000’s of years</a:t>
            </a:r>
            <a:endParaRPr lang="en-US" sz="2400" b="1" dirty="0">
              <a:latin typeface="Palatino"/>
              <a:cs typeface="Palatino"/>
            </a:endParaRPr>
          </a:p>
        </p:txBody>
      </p:sp>
      <p:pic>
        <p:nvPicPr>
          <p:cNvPr id="5" name="Picture 4" descr="_origina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517" y="-20561"/>
            <a:ext cx="4981778" cy="33211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-456518" y="73109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www.texturemate.com</a:t>
            </a:r>
            <a:r>
              <a:rPr lang="en-US" dirty="0"/>
              <a:t>/image/view/1441/_original</a:t>
            </a:r>
          </a:p>
        </p:txBody>
      </p:sp>
      <p:pic>
        <p:nvPicPr>
          <p:cNvPr id="14" name="Picture 13" descr="fixedw_large_4x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7803" y="3210703"/>
            <a:ext cx="4863063" cy="364729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515456" y="2821327"/>
            <a:ext cx="5327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Palatino"/>
                <a:cs typeface="Palatino"/>
              </a:rPr>
              <a:t>How old are those boulders?</a:t>
            </a:r>
            <a:endParaRPr lang="en-US" sz="2000" i="1" dirty="0">
              <a:latin typeface="Palatino"/>
              <a:cs typeface="Palatino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45773" y="3623133"/>
            <a:ext cx="3749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latin typeface="Palatino"/>
                <a:cs typeface="Palatino"/>
              </a:rPr>
              <a:t>Do landscapes persist, or do they erode quickly?</a:t>
            </a:r>
            <a:endParaRPr lang="en-US" sz="2000" i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91873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3-06 at 1.16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38324"/>
            <a:ext cx="9144000" cy="46449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97264" y="-19262"/>
            <a:ext cx="8836610" cy="905714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Palatino"/>
                <a:cs typeface="Palatino"/>
              </a:rPr>
              <a:t>If I make many simplifying assumptions…</a:t>
            </a:r>
            <a:endParaRPr lang="en-US" sz="3600" dirty="0">
              <a:latin typeface="Palatino"/>
              <a:cs typeface="Palatin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5421" y="5836201"/>
            <a:ext cx="8836610" cy="90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i="1" dirty="0" smtClean="0">
                <a:latin typeface="Palatino"/>
                <a:cs typeface="Palatino"/>
              </a:rPr>
              <a:t>Minimum limiting ages of a half million years!</a:t>
            </a:r>
            <a:endParaRPr lang="en-US" sz="3600" i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04941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6 at 1.27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7" y="0"/>
            <a:ext cx="4826717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6-09-19 at 5.19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890" y="4744151"/>
            <a:ext cx="2890482" cy="19296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Screen Shot 2017-03-06 at 1.17.34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890" y="1593606"/>
            <a:ext cx="2890482" cy="197223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Oval 6"/>
          <p:cNvSpPr/>
          <p:nvPr/>
        </p:nvSpPr>
        <p:spPr>
          <a:xfrm>
            <a:off x="8092646" y="4705062"/>
            <a:ext cx="417725" cy="434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20703102">
            <a:off x="5800370" y="5884798"/>
            <a:ext cx="417725" cy="6486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20703102">
            <a:off x="6666631" y="5557762"/>
            <a:ext cx="423971" cy="5573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84938" y="136796"/>
            <a:ext cx="36572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i="1" dirty="0" smtClean="0">
                <a:latin typeface="Palatino"/>
                <a:cs typeface="Palatino"/>
              </a:rPr>
              <a:t>SPATIAL AND TEMPORAL TRENDS IN </a:t>
            </a:r>
            <a:r>
              <a:rPr lang="en-US" sz="2600" i="1" baseline="30000" dirty="0" smtClean="0">
                <a:latin typeface="Palatino"/>
                <a:cs typeface="Palatino"/>
              </a:rPr>
              <a:t>10</a:t>
            </a:r>
            <a:r>
              <a:rPr lang="en-US" sz="2600" i="1" dirty="0" smtClean="0">
                <a:latin typeface="Palatino"/>
                <a:cs typeface="Palatino"/>
              </a:rPr>
              <a:t>Be</a:t>
            </a:r>
            <a:endParaRPr lang="en-US" sz="2600" i="1" dirty="0">
              <a:latin typeface="Palatino"/>
              <a:cs typeface="Palatino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845704" y="5512511"/>
            <a:ext cx="1158843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04547" y="5512511"/>
            <a:ext cx="0" cy="329387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883298" y="4506636"/>
            <a:ext cx="400079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98976" y="3200804"/>
            <a:ext cx="568157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67133" y="3200804"/>
            <a:ext cx="0" cy="118957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290304" y="4506636"/>
            <a:ext cx="8751" cy="824533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21618" y="5317592"/>
            <a:ext cx="1513845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853694" y="5317592"/>
            <a:ext cx="8751" cy="194919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467133" y="4422823"/>
            <a:ext cx="2779320" cy="0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246453" y="4422823"/>
            <a:ext cx="0" cy="282239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56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6 at 2.09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678" y="0"/>
            <a:ext cx="5668701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2769493" y="0"/>
            <a:ext cx="8836610" cy="905714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Semivariogram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6" y="2108142"/>
            <a:ext cx="3205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Palatino"/>
                <a:cs typeface="Palatino"/>
              </a:rPr>
              <a:t>A second, perhaps more elegant, way to express spatial autocorrelation in boulder ages</a:t>
            </a:r>
            <a:endParaRPr lang="en-US" sz="2400" i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34610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6 at 1.14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3200"/>
            <a:ext cx="9144000" cy="3889248"/>
          </a:xfrm>
          <a:prstGeom prst="rect">
            <a:avLst/>
          </a:prstGeom>
          <a:ln>
            <a:noFill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7390" y="78400"/>
            <a:ext cx="8836610" cy="90571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Palatino"/>
                <a:cs typeface="Palatino"/>
              </a:rPr>
              <a:t>Hickory Run boulders are dynamic. </a:t>
            </a:r>
            <a:r>
              <a:rPr lang="en-US" sz="3600" dirty="0">
                <a:latin typeface="Palatino"/>
                <a:cs typeface="Palatino"/>
              </a:rPr>
              <a:t/>
            </a:r>
            <a:br>
              <a:rPr lang="en-US" sz="3600" dirty="0">
                <a:latin typeface="Palatino"/>
                <a:cs typeface="Palatino"/>
              </a:rPr>
            </a:br>
            <a:r>
              <a:rPr lang="en-US" sz="3600" dirty="0">
                <a:latin typeface="Palatino"/>
                <a:cs typeface="Palatino"/>
              </a:rPr>
              <a:t>T</a:t>
            </a:r>
            <a:r>
              <a:rPr lang="en-US" sz="3600" dirty="0" smtClean="0">
                <a:latin typeface="Palatino"/>
                <a:cs typeface="Palatino"/>
              </a:rPr>
              <a:t>hey flipping flip!</a:t>
            </a:r>
            <a:endParaRPr lang="en-US" sz="36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20771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6 at 1.26.0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882" y="2002118"/>
            <a:ext cx="4362824" cy="321838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7978" y="578296"/>
            <a:ext cx="8836610" cy="905714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Palatino"/>
                <a:cs typeface="Palatino"/>
              </a:rPr>
              <a:t>Two-isotope results: boulders are more or less indistinguishable from production ratio</a:t>
            </a:r>
            <a:endParaRPr lang="en-US" sz="36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410239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06 at 1.04.14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923" y="283882"/>
            <a:ext cx="3956793" cy="294341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80218" y="3392762"/>
            <a:ext cx="7323797" cy="90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Palatino"/>
                <a:cs typeface="Palatino"/>
              </a:rPr>
              <a:t>But the field was under ice at 130 </a:t>
            </a:r>
            <a:r>
              <a:rPr lang="en-US" sz="3600" b="1" dirty="0" err="1" smtClean="0">
                <a:latin typeface="Palatino"/>
                <a:cs typeface="Palatino"/>
              </a:rPr>
              <a:t>ka</a:t>
            </a:r>
            <a:r>
              <a:rPr lang="en-US" sz="3600" b="1" dirty="0" smtClean="0">
                <a:latin typeface="Palatino"/>
                <a:cs typeface="Palatino"/>
              </a:rPr>
              <a:t>? How can boulders be so old?!</a:t>
            </a:r>
            <a:endParaRPr lang="en-US" sz="3600" b="1" dirty="0">
              <a:latin typeface="Palatino"/>
              <a:cs typeface="Palatino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13512" y="4535460"/>
            <a:ext cx="7323797" cy="90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buAutoNum type="arabicPeriod"/>
            </a:pPr>
            <a:r>
              <a:rPr lang="en-US" sz="3600" i="1" dirty="0" smtClean="0">
                <a:latin typeface="Palatino"/>
                <a:cs typeface="Palatino"/>
              </a:rPr>
              <a:t>Glacial mapping is wrong?</a:t>
            </a:r>
          </a:p>
          <a:p>
            <a:pPr marL="742950" indent="-742950" algn="l">
              <a:buAutoNum type="arabicPeriod"/>
            </a:pPr>
            <a:r>
              <a:rPr lang="en-US" sz="3600" i="1" dirty="0" smtClean="0">
                <a:latin typeface="Palatino"/>
                <a:cs typeface="Palatino"/>
              </a:rPr>
              <a:t>Cold-based, non-erosive ice?</a:t>
            </a:r>
            <a:endParaRPr lang="en-US" sz="3600" i="1" dirty="0">
              <a:latin typeface="Palatino"/>
              <a:cs typeface="Palatino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9668480">
            <a:off x="-106823" y="285385"/>
            <a:ext cx="1974081" cy="672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Palatino"/>
                <a:cs typeface="Palatino"/>
              </a:rPr>
              <a:t>WAIT WHAT</a:t>
            </a:r>
            <a:endParaRPr lang="en-US" sz="2800" b="1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050728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0218" y="3392762"/>
            <a:ext cx="7323797" cy="90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baseline="30000" dirty="0" smtClean="0">
                <a:latin typeface="Palatino"/>
                <a:cs typeface="Palatino"/>
              </a:rPr>
              <a:t>10</a:t>
            </a:r>
            <a:r>
              <a:rPr lang="en-US" sz="3600" b="1" dirty="0" smtClean="0">
                <a:latin typeface="Palatino"/>
                <a:cs typeface="Palatino"/>
              </a:rPr>
              <a:t>Be increases downslope… why? </a:t>
            </a:r>
            <a:endParaRPr lang="en-US" sz="3600" b="1" dirty="0">
              <a:latin typeface="Palatino"/>
              <a:cs typeface="Palatino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80039" y="4302442"/>
            <a:ext cx="5568984" cy="9057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buAutoNum type="arabicPeriod"/>
            </a:pPr>
            <a:r>
              <a:rPr lang="en-US" sz="3600" i="1" dirty="0" smtClean="0">
                <a:latin typeface="Palatino"/>
                <a:cs typeface="Palatino"/>
              </a:rPr>
              <a:t>Boulders moved downslope</a:t>
            </a:r>
          </a:p>
          <a:p>
            <a:pPr marL="742950" indent="-742950" algn="l">
              <a:buAutoNum type="arabicPeriod"/>
            </a:pPr>
            <a:r>
              <a:rPr lang="en-US" sz="3600" i="1" dirty="0" smtClean="0">
                <a:latin typeface="Palatino"/>
                <a:cs typeface="Palatino"/>
              </a:rPr>
              <a:t>Frost-driven scarp retreat</a:t>
            </a:r>
            <a:endParaRPr lang="en-US" sz="3600" i="1" dirty="0">
              <a:latin typeface="Palatino"/>
              <a:cs typeface="Palatino"/>
            </a:endParaRPr>
          </a:p>
        </p:txBody>
      </p:sp>
      <p:pic>
        <p:nvPicPr>
          <p:cNvPr id="7" name="Picture 6" descr="Screen Shot 2017-03-06 at 1.16.1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293" y="846307"/>
            <a:ext cx="4283923" cy="217614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 rot="19668480">
            <a:off x="-106823" y="285385"/>
            <a:ext cx="1974081" cy="672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FF0000"/>
                </a:solidFill>
                <a:latin typeface="Palatino"/>
                <a:cs typeface="Palatino"/>
              </a:rPr>
              <a:t>HOLD UP</a:t>
            </a:r>
            <a:endParaRPr lang="en-US" sz="2800" b="1" dirty="0">
              <a:solidFill>
                <a:srgbClr val="FF0000"/>
              </a:solidFill>
              <a:latin typeface="Palatino"/>
              <a:cs typeface="Palatino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558831" y="1944309"/>
            <a:ext cx="2100807" cy="94079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492749" y="1081914"/>
            <a:ext cx="1912676" cy="62719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7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070" y="516348"/>
            <a:ext cx="8647930" cy="659058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Palatino"/>
                <a:cs typeface="Palatino"/>
              </a:rPr>
              <a:t>Main Takeaways… </a:t>
            </a:r>
            <a:endParaRPr lang="en-US" sz="4800" b="1" dirty="0">
              <a:latin typeface="Palatino"/>
              <a:cs typeface="Palatin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046" y="1480126"/>
            <a:ext cx="80241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Periglacial boulder fields are ancient, dynamic, multigenerational features</a:t>
            </a:r>
          </a:p>
          <a:p>
            <a:endParaRPr lang="en-US" sz="3200" dirty="0" smtClean="0">
              <a:solidFill>
                <a:prstClr val="black"/>
              </a:solidFill>
              <a:latin typeface="Palatino"/>
              <a:cs typeface="Palatino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No </a:t>
            </a:r>
            <a:r>
              <a:rPr lang="en-US" sz="3200" dirty="0">
                <a:solidFill>
                  <a:prstClr val="black"/>
                </a:solidFill>
                <a:latin typeface="Palatino"/>
                <a:cs typeface="Palatino"/>
              </a:rPr>
              <a:t>LGM </a:t>
            </a:r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ages; mode </a:t>
            </a:r>
            <a:r>
              <a:rPr lang="en-US" sz="3200" dirty="0">
                <a:solidFill>
                  <a:prstClr val="black"/>
                </a:solidFill>
                <a:latin typeface="Palatino"/>
                <a:cs typeface="Palatino"/>
              </a:rPr>
              <a:t>is MIS </a:t>
            </a:r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6</a:t>
            </a:r>
          </a:p>
          <a:p>
            <a:pPr marL="285750" indent="-285750">
              <a:buFont typeface="Arial"/>
              <a:buChar char="•"/>
            </a:pPr>
            <a:endParaRPr lang="en-US" sz="3200" dirty="0">
              <a:solidFill>
                <a:prstClr val="black"/>
              </a:solidFill>
              <a:latin typeface="Palatino"/>
              <a:cs typeface="Palatino"/>
            </a:endParaRPr>
          </a:p>
          <a:p>
            <a:pPr marL="285750" indent="-285750">
              <a:buFont typeface="Arial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Age of the ‘</a:t>
            </a:r>
            <a:r>
              <a:rPr lang="en-US" sz="3200" dirty="0" err="1" smtClean="0">
                <a:solidFill>
                  <a:prstClr val="black"/>
                </a:solidFill>
                <a:latin typeface="Palatino"/>
                <a:cs typeface="Palatino"/>
              </a:rPr>
              <a:t>Illinoian</a:t>
            </a:r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’ in PA? Or cold-based (non-erosive) ice at 130 </a:t>
            </a:r>
            <a:r>
              <a:rPr lang="en-US" sz="3200" dirty="0" err="1" smtClean="0">
                <a:solidFill>
                  <a:prstClr val="black"/>
                </a:solidFill>
                <a:latin typeface="Palatino"/>
                <a:cs typeface="Palatino"/>
              </a:rPr>
              <a:t>ka</a:t>
            </a:r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. </a:t>
            </a:r>
            <a:endParaRPr lang="en-US" sz="3200" dirty="0">
              <a:solidFill>
                <a:prstClr val="black"/>
              </a:solidFill>
              <a:latin typeface="Palatino"/>
              <a:cs typeface="Palatino"/>
            </a:endParaRPr>
          </a:p>
          <a:p>
            <a:endParaRPr lang="en-US" sz="3200" dirty="0">
              <a:solidFill>
                <a:prstClr val="black"/>
              </a:solidFill>
              <a:latin typeface="Palatino"/>
              <a:cs typeface="Palatino"/>
            </a:endParaRPr>
          </a:p>
          <a:p>
            <a:pPr marL="285750" indent="-285750">
              <a:buFont typeface="Arial"/>
              <a:buChar char="•"/>
            </a:pPr>
            <a:endParaRPr lang="en-US" sz="32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85705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ope.jpg"/>
          <p:cNvPicPr>
            <a:picLocks noChangeAspect="1"/>
          </p:cNvPicPr>
          <p:nvPr/>
        </p:nvPicPr>
        <p:blipFill>
          <a:blip r:embed="rId2" cstate="screen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82238"/>
            <a:ext cx="8229600" cy="804102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Palatino"/>
                <a:cs typeface="Palatino"/>
              </a:rPr>
              <a:t>PART 2: YOUNG WOMANS CREEK</a:t>
            </a:r>
            <a:endParaRPr lang="en-US" sz="3600" dirty="0">
              <a:latin typeface="Palatino"/>
              <a:cs typeface="Palatin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48280" y="6126092"/>
            <a:ext cx="6600299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prstClr val="black"/>
                </a:solidFill>
                <a:latin typeface="Palatino"/>
                <a:cs typeface="Palatino"/>
              </a:rPr>
              <a:t>What are erosion rates like in a landscape adjusting to base level </a:t>
            </a:r>
            <a:r>
              <a:rPr lang="en-US" i="1" dirty="0" smtClean="0">
                <a:solidFill>
                  <a:prstClr val="black"/>
                </a:solidFill>
                <a:latin typeface="Palatino"/>
                <a:cs typeface="Palatino"/>
              </a:rPr>
              <a:t>fall?</a:t>
            </a:r>
            <a:endParaRPr lang="en-US" i="1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116281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2-07 at 5.27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6" y="1128245"/>
            <a:ext cx="4161693" cy="5164052"/>
          </a:xfrm>
          <a:prstGeom prst="rect">
            <a:avLst/>
          </a:prstGeom>
        </p:spPr>
      </p:pic>
      <p:pic>
        <p:nvPicPr>
          <p:cNvPr id="6" name="Picture 5" descr="Screen Shot 2016-12-07 at 5.42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417" y="892657"/>
            <a:ext cx="5008335" cy="56856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62534" y="4985139"/>
            <a:ext cx="1327465" cy="133497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62952" y="4717118"/>
            <a:ext cx="1327465" cy="108304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3585" y="254422"/>
            <a:ext cx="8950415" cy="659058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What exerts a stronger control on erosion: base level fall, or lithology?</a:t>
            </a:r>
            <a:endParaRPr lang="en-US" sz="32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76811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9931" y="18913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0153" y="223759"/>
            <a:ext cx="9023847" cy="677555"/>
          </a:xfrm>
          <a:noFill/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Palatino"/>
                <a:cs typeface="Palatino"/>
              </a:rPr>
              <a:t>My project focuses on Pennsylvania, a complex landscape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08076" y="3819912"/>
            <a:ext cx="8711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 descr="Screen Shot 2016-12-08 at 10.19.04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126" y="1155939"/>
            <a:ext cx="6833840" cy="45639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75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731" y="5033250"/>
            <a:ext cx="9030337" cy="1573871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Palatino"/>
                <a:cs typeface="Palatino"/>
              </a:rPr>
              <a:t>Analyzed regional longitudinal profiles, compared them with previously measured cosmogenic erosion rates in the area</a:t>
            </a:r>
          </a:p>
          <a:p>
            <a:r>
              <a:rPr lang="en-US" sz="2000" dirty="0" smtClean="0">
                <a:latin typeface="Palatino"/>
                <a:cs typeface="Palatino"/>
              </a:rPr>
              <a:t>Detected wave of </a:t>
            </a:r>
            <a:r>
              <a:rPr lang="en-US" sz="2000" dirty="0" err="1" smtClean="0">
                <a:latin typeface="Palatino"/>
                <a:cs typeface="Palatino"/>
              </a:rPr>
              <a:t>knickzones</a:t>
            </a:r>
            <a:r>
              <a:rPr lang="en-US" sz="2000" dirty="0" smtClean="0">
                <a:latin typeface="Palatino"/>
                <a:cs typeface="Palatino"/>
              </a:rPr>
              <a:t> propagating upstream in response to past base level fall in the Miocene</a:t>
            </a:r>
            <a:endParaRPr lang="en-US" sz="2000" dirty="0">
              <a:latin typeface="Palatino"/>
              <a:cs typeface="Palatino"/>
            </a:endParaRPr>
          </a:p>
        </p:txBody>
      </p:sp>
      <p:pic>
        <p:nvPicPr>
          <p:cNvPr id="5" name="Picture 4" descr="Screen Shot 2017-03-07 at 8.08.04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7402"/>
            <a:ext cx="9144000" cy="375385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61357"/>
            <a:ext cx="9030337" cy="659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Palatino"/>
                <a:cs typeface="Palatino"/>
              </a:rPr>
              <a:t>Context: Miller et al. 2013 in Susquehanna River Basin (SRB)</a:t>
            </a:r>
            <a:endParaRPr lang="en-US" sz="3200" b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96884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76" y="4246314"/>
            <a:ext cx="8936267" cy="1900210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latin typeface="Palatino"/>
                <a:cs typeface="Palatino"/>
              </a:rPr>
              <a:t>Knickzones</a:t>
            </a:r>
            <a:r>
              <a:rPr lang="en-US" sz="2400" dirty="0" smtClean="0">
                <a:latin typeface="Palatino"/>
                <a:cs typeface="Palatino"/>
              </a:rPr>
              <a:t> dictate erosion rates; higher erosion rates below </a:t>
            </a:r>
            <a:r>
              <a:rPr lang="en-US" sz="2400" dirty="0" err="1" smtClean="0">
                <a:latin typeface="Palatino"/>
                <a:cs typeface="Palatino"/>
              </a:rPr>
              <a:t>knickzones</a:t>
            </a:r>
            <a:r>
              <a:rPr lang="en-US" sz="2400" dirty="0" smtClean="0">
                <a:latin typeface="Palatino"/>
                <a:cs typeface="Palatino"/>
              </a:rPr>
              <a:t> regardless of lithology</a:t>
            </a:r>
          </a:p>
          <a:p>
            <a:r>
              <a:rPr lang="en-US" sz="2400" dirty="0">
                <a:latin typeface="Palatino"/>
                <a:cs typeface="Palatino"/>
              </a:rPr>
              <a:t>A</a:t>
            </a:r>
            <a:r>
              <a:rPr lang="en-US" sz="2400" dirty="0" smtClean="0">
                <a:latin typeface="Palatino"/>
                <a:cs typeface="Palatino"/>
              </a:rPr>
              <a:t>ppear as sudden breaks on log slope/log area plots</a:t>
            </a:r>
          </a:p>
          <a:p>
            <a:r>
              <a:rPr lang="en-US" sz="2400" dirty="0" smtClean="0">
                <a:latin typeface="Palatino"/>
                <a:cs typeface="Palatino"/>
              </a:rPr>
              <a:t>We chose to intensively sample a watershed near Cooks Run (in purple)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80876"/>
            <a:ext cx="9030337" cy="659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Palatino"/>
                <a:cs typeface="Palatino"/>
              </a:rPr>
              <a:t>Context: Miller et al. 2013 in Susquehanna River Basin (SRB)</a:t>
            </a:r>
            <a:endParaRPr lang="en-US" sz="3200" b="1" dirty="0">
              <a:latin typeface="Palatino"/>
              <a:cs typeface="Palatino"/>
            </a:endParaRPr>
          </a:p>
        </p:txBody>
      </p:sp>
      <p:pic>
        <p:nvPicPr>
          <p:cNvPr id="2" name="Picture 1" descr="Screen Shot 2017-03-07 at 8.14.29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269" y="1498600"/>
            <a:ext cx="5808880" cy="250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0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6 at 11.47.03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217" y="1852851"/>
            <a:ext cx="4327631" cy="30326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7-03-06 at 12.33.06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73" y="1852851"/>
            <a:ext cx="4016756" cy="303267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585" y="512236"/>
            <a:ext cx="8950415" cy="659058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Palatino"/>
                <a:cs typeface="Palatino"/>
              </a:rPr>
              <a:t>Young </a:t>
            </a:r>
            <a:r>
              <a:rPr lang="en-US" sz="4000" dirty="0" err="1" smtClean="0">
                <a:latin typeface="Palatino"/>
                <a:cs typeface="Palatino"/>
              </a:rPr>
              <a:t>Womans</a:t>
            </a:r>
            <a:r>
              <a:rPr lang="en-US" sz="4000" dirty="0" smtClean="0">
                <a:latin typeface="Palatino"/>
                <a:cs typeface="Palatino"/>
              </a:rPr>
              <a:t> Creek Setting</a:t>
            </a:r>
            <a:endParaRPr lang="en-US" sz="4000" dirty="0">
              <a:latin typeface="Palatino"/>
              <a:cs typeface="Palatino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28030" y="4885525"/>
            <a:ext cx="8950415" cy="659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>
              <a:latin typeface="Palatino"/>
              <a:cs typeface="Palatino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03225" y="5143010"/>
            <a:ext cx="9030337" cy="1066234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Palatino"/>
                <a:cs typeface="Palatino"/>
              </a:rPr>
              <a:t>Outside of glacial boundary</a:t>
            </a:r>
          </a:p>
          <a:p>
            <a:r>
              <a:rPr lang="en-US" sz="2400" dirty="0" smtClean="0">
                <a:latin typeface="Palatino"/>
                <a:cs typeface="Palatino"/>
              </a:rPr>
              <a:t>Gently folded Paleozoic sandstones</a:t>
            </a:r>
          </a:p>
          <a:p>
            <a:r>
              <a:rPr lang="en-US" sz="2400" dirty="0" smtClean="0">
                <a:latin typeface="Palatino"/>
                <a:cs typeface="Palatino"/>
              </a:rPr>
              <a:t>Supposed to be a </a:t>
            </a:r>
            <a:r>
              <a:rPr lang="en-US" sz="2400" dirty="0" err="1" smtClean="0">
                <a:latin typeface="Palatino"/>
                <a:cs typeface="Palatino"/>
              </a:rPr>
              <a:t>lithologically</a:t>
            </a:r>
            <a:r>
              <a:rPr lang="en-US" sz="2400" dirty="0" smtClean="0">
                <a:latin typeface="Palatino"/>
                <a:cs typeface="Palatino"/>
              </a:rPr>
              <a:t> ‘simple’, ‘uniform’ area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66223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123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5959367" cy="39893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DSC_124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285" y="-141119"/>
            <a:ext cx="2767985" cy="413489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DSC_124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135" y="3727876"/>
            <a:ext cx="4675865" cy="313012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DSC_126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27876"/>
            <a:ext cx="4675862" cy="313012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DSC_1267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8171" y="-433671"/>
            <a:ext cx="2785829" cy="41615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" y="6058324"/>
            <a:ext cx="9143999" cy="768316"/>
          </a:xfrm>
          <a:solidFill>
            <a:srgbClr val="FFFFFF">
              <a:alpha val="71000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 smtClean="0">
                <a:latin typeface="Palatino"/>
                <a:cs typeface="Palatino"/>
              </a:rPr>
              <a:t>I took 17 fluvial sediment samples above and below stream junctions, across a range of </a:t>
            </a:r>
            <a:r>
              <a:rPr lang="en-US" sz="2400" dirty="0" err="1" smtClean="0">
                <a:latin typeface="Palatino"/>
                <a:cs typeface="Palatino"/>
              </a:rPr>
              <a:t>subbasin</a:t>
            </a:r>
            <a:r>
              <a:rPr lang="en-US" sz="2400" dirty="0" smtClean="0">
                <a:latin typeface="Palatino"/>
                <a:cs typeface="Palatino"/>
              </a:rPr>
              <a:t> slopes. 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113653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opeareakni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533" y="752958"/>
            <a:ext cx="4856467" cy="2353056"/>
          </a:xfrm>
          <a:prstGeom prst="rect">
            <a:avLst/>
          </a:prstGeom>
        </p:spPr>
      </p:pic>
      <p:pic>
        <p:nvPicPr>
          <p:cNvPr id="5" name="Picture 4" descr="knicks_nolith_ste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50" y="3433242"/>
            <a:ext cx="2132163" cy="241536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241078"/>
            <a:ext cx="9143999" cy="370760"/>
          </a:xfrm>
          <a:solidFill>
            <a:srgbClr val="FFFFFF">
              <a:alpha val="71000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Palatino"/>
                <a:cs typeface="Palatino"/>
              </a:rPr>
              <a:t>GIS/MATLAB ANALYSIS</a:t>
            </a:r>
            <a:endParaRPr lang="en-US" sz="2800" b="1" dirty="0">
              <a:latin typeface="Palatino"/>
              <a:cs typeface="Palatino"/>
            </a:endParaRPr>
          </a:p>
        </p:txBody>
      </p:sp>
      <p:pic>
        <p:nvPicPr>
          <p:cNvPr id="8" name="Picture 7" descr="Screen Shot 2017-03-07 at 8.52.58 PM.png"/>
          <p:cNvPicPr>
            <a:picLocks noChangeAspect="1"/>
          </p:cNvPicPr>
          <p:nvPr/>
        </p:nvPicPr>
        <p:blipFill>
          <a:blip r:embed="rId5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76" y="1145935"/>
            <a:ext cx="3868195" cy="457723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2" y="5723168"/>
            <a:ext cx="4135132" cy="37076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i="1" dirty="0" smtClean="0">
                <a:latin typeface="Palatino"/>
                <a:cs typeface="Palatino"/>
              </a:rPr>
              <a:t>1. prepare elevation data </a:t>
            </a:r>
            <a:endParaRPr lang="en-US" sz="2000" b="1" i="1" dirty="0">
              <a:latin typeface="Palatino"/>
              <a:cs typeface="Palatin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00483" y="2942766"/>
            <a:ext cx="4135132" cy="37076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i="1" dirty="0">
                <a:latin typeface="Palatino"/>
                <a:cs typeface="Palatino"/>
              </a:rPr>
              <a:t>2</a:t>
            </a:r>
            <a:r>
              <a:rPr lang="en-US" sz="2000" b="1" i="1" dirty="0" smtClean="0">
                <a:latin typeface="Palatino"/>
                <a:cs typeface="Palatino"/>
              </a:rPr>
              <a:t>. extract and analyze channels</a:t>
            </a:r>
            <a:endParaRPr lang="en-US" sz="2000" b="1" i="1" dirty="0">
              <a:latin typeface="Palatino"/>
              <a:cs typeface="Palatin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752883" y="5848608"/>
            <a:ext cx="4135132" cy="37076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b="1" i="1" dirty="0" smtClean="0">
                <a:latin typeface="Palatino"/>
                <a:cs typeface="Palatino"/>
              </a:rPr>
              <a:t>3. identify zones of incision</a:t>
            </a:r>
            <a:endParaRPr lang="en-US" sz="2000" b="1" i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242231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06 at 1.28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" y="0"/>
            <a:ext cx="9011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058" y="0"/>
            <a:ext cx="5611826" cy="632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5102" y="638745"/>
            <a:ext cx="7520628" cy="659058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Palatino"/>
                <a:cs typeface="Palatino"/>
              </a:rPr>
              <a:t>Young </a:t>
            </a:r>
            <a:r>
              <a:rPr lang="en-US" dirty="0" err="1" smtClean="0">
                <a:latin typeface="Palatino"/>
                <a:cs typeface="Palatino"/>
              </a:rPr>
              <a:t>Womans</a:t>
            </a:r>
            <a:r>
              <a:rPr lang="en-US" dirty="0" smtClean="0">
                <a:latin typeface="Palatino"/>
                <a:cs typeface="Palatino"/>
              </a:rPr>
              <a:t> Creek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524" y="2024473"/>
            <a:ext cx="83659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Base level and lithology difficult to disentangle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Lithology exerts a control on erosion rate in small headwater catchments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‘Wave’ of incision stuck at top of watershed?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err="1" smtClean="0">
                <a:solidFill>
                  <a:prstClr val="black"/>
                </a:solidFill>
                <a:latin typeface="Palatino"/>
                <a:cs typeface="Palatino"/>
              </a:rPr>
              <a:t>Knickzones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Palatino"/>
                <a:cs typeface="Palatino"/>
              </a:rPr>
              <a:t>propogate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 differently in nearby areas; drainage area dependence?</a:t>
            </a:r>
          </a:p>
          <a:p>
            <a:pPr marL="285750" indent="-285750">
              <a:buFont typeface="Arial"/>
              <a:buChar char="•"/>
            </a:pPr>
            <a:endParaRPr lang="en-US" sz="32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43939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62" y="676784"/>
            <a:ext cx="4191038" cy="180788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latino"/>
                <a:cs typeface="Palatino"/>
              </a:rPr>
              <a:t>PART </a:t>
            </a:r>
            <a:r>
              <a:rPr lang="en-US" dirty="0">
                <a:latin typeface="Palatino"/>
                <a:cs typeface="Palatino"/>
              </a:rPr>
              <a:t>3</a:t>
            </a:r>
            <a:r>
              <a:rPr lang="en-US" dirty="0" smtClean="0">
                <a:latin typeface="Palatino"/>
                <a:cs typeface="Palatino"/>
              </a:rPr>
              <a:t>: GARNER RUN, SHALE HILLS CZO</a:t>
            </a:r>
            <a:endParaRPr lang="en-US" dirty="0">
              <a:latin typeface="Palatino"/>
              <a:cs typeface="Palatino"/>
            </a:endParaRPr>
          </a:p>
        </p:txBody>
      </p:sp>
      <p:pic>
        <p:nvPicPr>
          <p:cNvPr id="4" name="Picture 3" descr="Screen Shot 2016-12-04 at 6.30.14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962" y="3242235"/>
            <a:ext cx="4191038" cy="39807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Screen Shot 2017-03-07 at 5.14.31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09176"/>
            <a:ext cx="4952962" cy="70671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2619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4599" y="267038"/>
            <a:ext cx="8949401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latino"/>
                <a:cs typeface="Palatino"/>
              </a:rPr>
              <a:t>PURPOSE OF GARNER RUN COSMO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6944" y="1630405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Palatino"/>
                <a:cs typeface="Palatino"/>
              </a:rPr>
              <a:t>Sandstone ridgelines common features</a:t>
            </a:r>
          </a:p>
          <a:p>
            <a:r>
              <a:rPr lang="en-US" sz="2800" dirty="0" smtClean="0">
                <a:latin typeface="Palatino"/>
                <a:cs typeface="Palatino"/>
              </a:rPr>
              <a:t>Does valley fill record history?</a:t>
            </a:r>
          </a:p>
          <a:p>
            <a:r>
              <a:rPr lang="en-US" sz="2800" dirty="0" smtClean="0">
                <a:latin typeface="Palatino"/>
                <a:cs typeface="Palatino"/>
              </a:rPr>
              <a:t>To measure </a:t>
            </a:r>
            <a:r>
              <a:rPr lang="en-US" sz="2800" baseline="30000" dirty="0" smtClean="0">
                <a:latin typeface="Palatino"/>
                <a:cs typeface="Palatino"/>
              </a:rPr>
              <a:t>10</a:t>
            </a:r>
            <a:r>
              <a:rPr lang="en-US" sz="2800" dirty="0" smtClean="0">
                <a:latin typeface="Palatino"/>
                <a:cs typeface="Palatino"/>
              </a:rPr>
              <a:t>Be concentrations in soil, rock, and fluvial sediment, and </a:t>
            </a:r>
            <a:r>
              <a:rPr lang="en-US" sz="2800" baseline="30000" dirty="0" smtClean="0">
                <a:latin typeface="Palatino"/>
                <a:cs typeface="Palatino"/>
              </a:rPr>
              <a:t>26</a:t>
            </a:r>
            <a:r>
              <a:rPr lang="en-US" sz="2800" dirty="0" smtClean="0">
                <a:latin typeface="Palatino"/>
                <a:cs typeface="Palatino"/>
              </a:rPr>
              <a:t>Al in surface boulders and subsurface drill core samples. </a:t>
            </a:r>
          </a:p>
          <a:p>
            <a:r>
              <a:rPr lang="en-US" sz="2800" dirty="0" smtClean="0">
                <a:latin typeface="Palatino"/>
                <a:cs typeface="Palatino"/>
              </a:rPr>
              <a:t>To use fluvial sediments to estimate basin-wide erosion rate.</a:t>
            </a:r>
          </a:p>
          <a:p>
            <a:r>
              <a:rPr lang="en-US" sz="2800" dirty="0" smtClean="0">
                <a:latin typeface="Palatino"/>
                <a:cs typeface="Palatino"/>
              </a:rPr>
              <a:t>To estimate approximate residence time of regolith on Leading Ridge.</a:t>
            </a:r>
          </a:p>
        </p:txBody>
      </p:sp>
    </p:spTree>
    <p:extLst>
      <p:ext uri="{BB962C8B-B14F-4D97-AF65-F5344CB8AC3E}">
        <p14:creationId xmlns:p14="http://schemas.microsoft.com/office/powerpoint/2010/main" val="34150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06 at 12.5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"/>
            <a:ext cx="9144000" cy="67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8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9931" y="18913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1460" y="179542"/>
            <a:ext cx="9046007" cy="758381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latin typeface="Palatino"/>
                <a:cs typeface="Palatino"/>
              </a:rPr>
              <a:t>My project investigates the influence of two perturbations in the ‘recent’ geologic past in PA</a:t>
            </a:r>
          </a:p>
          <a:p>
            <a:pPr marL="0" indent="0" algn="ctr">
              <a:buNone/>
            </a:pPr>
            <a:endParaRPr lang="en-US" dirty="0">
              <a:latin typeface="Palatino"/>
              <a:cs typeface="Palatino"/>
            </a:endParaRPr>
          </a:p>
          <a:p>
            <a:pPr marL="0" indent="0" algn="ctr">
              <a:buNone/>
            </a:pPr>
            <a:endParaRPr lang="en-US" dirty="0" smtClean="0">
              <a:latin typeface="Palatino"/>
              <a:cs typeface="Palatino"/>
            </a:endParaRPr>
          </a:p>
          <a:p>
            <a:pPr marL="0" indent="0">
              <a:buNone/>
            </a:pPr>
            <a:endParaRPr lang="en-US" dirty="0">
              <a:latin typeface="Palatino"/>
              <a:cs typeface="Palatino"/>
            </a:endParaRPr>
          </a:p>
          <a:p>
            <a:pPr marL="457200" lvl="1" indent="0" algn="ctr">
              <a:buNone/>
            </a:pPr>
            <a:endParaRPr lang="en-US" sz="3200" dirty="0" smtClean="0">
              <a:latin typeface="Palatino"/>
              <a:cs typeface="Palatino"/>
            </a:endParaRPr>
          </a:p>
        </p:txBody>
      </p:sp>
      <p:pic>
        <p:nvPicPr>
          <p:cNvPr id="5" name="Picture 4" descr="Screen Shot 2015-04-12 at 6.59.28 PM.png"/>
          <p:cNvPicPr>
            <a:picLocks noChangeAspect="1"/>
          </p:cNvPicPr>
          <p:nvPr/>
        </p:nvPicPr>
        <p:blipFill>
          <a:blip r:embed="rId3">
            <a:alphaModFix amt="8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247" y="2607229"/>
            <a:ext cx="3756158" cy="2099615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10732" y="3872876"/>
            <a:ext cx="200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</a:t>
            </a:r>
            <a:r>
              <a:rPr lang="en-US" sz="1200" dirty="0" smtClean="0"/>
              <a:t>ncision moves upstream</a:t>
            </a:r>
            <a:endParaRPr lang="en-US" sz="12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549871" y="3708204"/>
            <a:ext cx="336092" cy="177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urentide_ice_shee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97" y="2192400"/>
            <a:ext cx="2915406" cy="2815448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972015" y="5509398"/>
            <a:ext cx="2053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"/>
                <a:cs typeface="Palatino"/>
              </a:rPr>
              <a:t>1. CLIMATE</a:t>
            </a:r>
            <a:endParaRPr lang="en-US" sz="2400" b="1" dirty="0">
              <a:latin typeface="Palatino"/>
              <a:cs typeface="Palati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36341" y="5530828"/>
            <a:ext cx="33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"/>
                <a:cs typeface="Palatino"/>
              </a:rPr>
              <a:t>2. BASE LEVEL FALL</a:t>
            </a:r>
            <a:endParaRPr lang="en-US" sz="2400" b="1" dirty="0">
              <a:latin typeface="Palatino"/>
              <a:cs typeface="Palatino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74495" y="3468068"/>
            <a:ext cx="102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old base level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851643" y="3837890"/>
            <a:ext cx="483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new</a:t>
            </a:r>
            <a:endParaRPr lang="en-US" sz="1200" dirty="0"/>
          </a:p>
        </p:txBody>
      </p:sp>
      <p:sp>
        <p:nvSpPr>
          <p:cNvPr id="18" name="Freeform 17"/>
          <p:cNvSpPr/>
          <p:nvPr/>
        </p:nvSpPr>
        <p:spPr>
          <a:xfrm>
            <a:off x="5404655" y="3134314"/>
            <a:ext cx="1580861" cy="553909"/>
          </a:xfrm>
          <a:custGeom>
            <a:avLst/>
            <a:gdLst>
              <a:gd name="connsiteX0" fmla="*/ 0 w 1580861"/>
              <a:gd name="connsiteY0" fmla="*/ 0 h 553909"/>
              <a:gd name="connsiteX1" fmla="*/ 891768 w 1580861"/>
              <a:gd name="connsiteY1" fmla="*/ 391789 h 553909"/>
              <a:gd name="connsiteX2" fmla="*/ 1580861 w 1580861"/>
              <a:gd name="connsiteY2" fmla="*/ 553909 h 55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0861" h="553909">
                <a:moveTo>
                  <a:pt x="0" y="0"/>
                </a:moveTo>
                <a:cubicBezTo>
                  <a:pt x="314145" y="149735"/>
                  <a:pt x="628291" y="299471"/>
                  <a:pt x="891768" y="391789"/>
                </a:cubicBezTo>
                <a:cubicBezTo>
                  <a:pt x="1155245" y="484107"/>
                  <a:pt x="1368053" y="519008"/>
                  <a:pt x="1580861" y="55390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6958493" y="3674713"/>
            <a:ext cx="972838" cy="364769"/>
          </a:xfrm>
          <a:custGeom>
            <a:avLst/>
            <a:gdLst>
              <a:gd name="connsiteX0" fmla="*/ 0 w 972838"/>
              <a:gd name="connsiteY0" fmla="*/ 0 h 364769"/>
              <a:gd name="connsiteX1" fmla="*/ 94581 w 972838"/>
              <a:gd name="connsiteY1" fmla="*/ 229669 h 364769"/>
              <a:gd name="connsiteX2" fmla="*/ 391837 w 972838"/>
              <a:gd name="connsiteY2" fmla="*/ 283709 h 364769"/>
              <a:gd name="connsiteX3" fmla="*/ 972838 w 972838"/>
              <a:gd name="connsiteY3" fmla="*/ 364769 h 36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838" h="364769">
                <a:moveTo>
                  <a:pt x="0" y="0"/>
                </a:moveTo>
                <a:cubicBezTo>
                  <a:pt x="14637" y="91192"/>
                  <a:pt x="29275" y="182384"/>
                  <a:pt x="94581" y="229669"/>
                </a:cubicBezTo>
                <a:cubicBezTo>
                  <a:pt x="159887" y="276954"/>
                  <a:pt x="245461" y="261192"/>
                  <a:pt x="391837" y="283709"/>
                </a:cubicBezTo>
                <a:cubicBezTo>
                  <a:pt x="538213" y="306226"/>
                  <a:pt x="972838" y="364769"/>
                  <a:pt x="972838" y="36476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159126">
            <a:off x="5700964" y="3167669"/>
            <a:ext cx="1025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</a:t>
            </a:r>
            <a:r>
              <a:rPr lang="en-US" sz="1200" dirty="0" smtClean="0"/>
              <a:t>iver profile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3057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2-04 at 5.50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5578"/>
            <a:ext cx="9144000" cy="3977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754" y="594704"/>
            <a:ext cx="79924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Palatino"/>
                <a:cs typeface="Palatino"/>
              </a:rPr>
              <a:t>GARNER RUN SAMPLING STRATEGY</a:t>
            </a:r>
            <a:endParaRPr lang="en-US" sz="32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74950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276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887" y="3418415"/>
            <a:ext cx="4586112" cy="34395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DSCF280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887" y="6519"/>
            <a:ext cx="4586112" cy="34395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DSCF280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24" y="6518"/>
            <a:ext cx="4586111" cy="343958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18"/>
            <a:ext cx="5628283" cy="589319"/>
          </a:xfrm>
          <a:solidFill>
            <a:schemeClr val="bg1">
              <a:alpha val="52000"/>
            </a:schemeClr>
          </a:solidFill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Palatino"/>
                <a:cs typeface="Palatino"/>
              </a:rPr>
              <a:t>a</a:t>
            </a:r>
            <a:r>
              <a:rPr lang="en-US" sz="3200" b="1" dirty="0" smtClean="0">
                <a:latin typeface="Palatino"/>
                <a:cs typeface="Palatino"/>
              </a:rPr>
              <a:t>malgamated boulder transects</a:t>
            </a:r>
            <a:endParaRPr lang="en-US" sz="3200" b="1" dirty="0">
              <a:latin typeface="Palatino"/>
              <a:cs typeface="Palatino"/>
            </a:endParaRPr>
          </a:p>
        </p:txBody>
      </p:sp>
      <p:pic>
        <p:nvPicPr>
          <p:cNvPr id="7" name="Picture 6" descr="DSCF2816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224" y="3418415"/>
            <a:ext cx="4586111" cy="343958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57066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284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74253" y="1400700"/>
            <a:ext cx="5961547" cy="44711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386471" y="51286"/>
            <a:ext cx="4652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Palatino"/>
                <a:cs typeface="Palatino"/>
              </a:rPr>
              <a:t>s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tream sediment collection</a:t>
            </a:r>
            <a:endParaRPr lang="en-US" sz="28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89922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68.jpg"/>
          <p:cNvPicPr>
            <a:picLocks noChangeAspect="1"/>
          </p:cNvPicPr>
          <p:nvPr/>
        </p:nvPicPr>
        <p:blipFill>
          <a:blip r:embed="rId3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5"/>
            <a:ext cx="9144000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63" y="557022"/>
            <a:ext cx="9467937" cy="100795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alatino"/>
                <a:cs typeface="Palatino"/>
              </a:rPr>
              <a:t>REMEMBER THOSE DATING ASSUMPTIONS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349" y="1385385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Palatino"/>
              <a:cs typeface="Palatino"/>
            </a:endParaRPr>
          </a:p>
          <a:p>
            <a:r>
              <a:rPr lang="en-US" dirty="0" smtClean="0">
                <a:latin typeface="Palatino"/>
                <a:cs typeface="Palatino"/>
              </a:rPr>
              <a:t>No erosion after exposure</a:t>
            </a:r>
            <a:endParaRPr lang="en-US" dirty="0">
              <a:latin typeface="Palatino"/>
              <a:cs typeface="Palatino"/>
            </a:endParaRPr>
          </a:p>
          <a:p>
            <a:r>
              <a:rPr lang="en-US" dirty="0" smtClean="0">
                <a:latin typeface="Palatino"/>
                <a:cs typeface="Palatino"/>
              </a:rPr>
              <a:t>No inheritance at initial exposure</a:t>
            </a:r>
          </a:p>
          <a:p>
            <a:r>
              <a:rPr lang="en-US" dirty="0">
                <a:latin typeface="Palatino"/>
                <a:cs typeface="Palatino"/>
              </a:rPr>
              <a:t>N</a:t>
            </a:r>
            <a:r>
              <a:rPr lang="en-US" dirty="0" smtClean="0">
                <a:latin typeface="Palatino"/>
                <a:cs typeface="Palatino"/>
              </a:rPr>
              <a:t>o intermittent shielding or complex exposure history (rolling, re-exposure, burial)</a:t>
            </a:r>
          </a:p>
          <a:p>
            <a:endParaRPr lang="en-US" dirty="0">
              <a:latin typeface="Palatino"/>
              <a:cs typeface="Palatino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5464" y="4599348"/>
            <a:ext cx="8890623" cy="1007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Palatino"/>
                <a:cs typeface="Palatino"/>
              </a:rPr>
              <a:t>First, let’s talk in terms of concentration…</a:t>
            </a:r>
            <a:endParaRPr lang="en-US" sz="40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622597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12-04 at 5.37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8096"/>
            <a:ext cx="9144000" cy="4621494"/>
          </a:xfrm>
          <a:prstGeom prst="rect">
            <a:avLst/>
          </a:prstGeom>
        </p:spPr>
      </p:pic>
      <p:pic>
        <p:nvPicPr>
          <p:cNvPr id="5" name="Picture 4" descr="Screen Shot 2016-12-04 at 5.40.17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59" y="1243690"/>
            <a:ext cx="1113620" cy="3134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6-12-04 at 5.46.00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2" y="4516401"/>
            <a:ext cx="4394361" cy="179729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1182" y="14688"/>
            <a:ext cx="799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Palatino"/>
                <a:cs typeface="Palatino"/>
              </a:rPr>
              <a:t>SOIL SAMPLES</a:t>
            </a:r>
            <a:endParaRPr lang="en-US" sz="40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8146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2-04 at 5.37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5" y="364642"/>
            <a:ext cx="9144000" cy="4474321"/>
          </a:xfrm>
          <a:prstGeom prst="rect">
            <a:avLst/>
          </a:prstGeom>
        </p:spPr>
      </p:pic>
      <p:pic>
        <p:nvPicPr>
          <p:cNvPr id="6" name="Picture 5" descr="Screen Shot 2016-12-04 at 5.40.3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4968" y="666374"/>
            <a:ext cx="2257653" cy="25723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Screen Shot 2016-12-04 at 5.46.13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2" y="4608690"/>
            <a:ext cx="4575780" cy="182209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51182" y="14688"/>
            <a:ext cx="799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Palatino"/>
                <a:cs typeface="Palatino"/>
              </a:rPr>
              <a:t>BOULDER TRANSECTS</a:t>
            </a:r>
            <a:endParaRPr lang="en-US" sz="40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85741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12-04 at 5.39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26632"/>
            <a:ext cx="9144000" cy="4331368"/>
          </a:xfrm>
          <a:prstGeom prst="rect">
            <a:avLst/>
          </a:prstGeom>
        </p:spPr>
      </p:pic>
      <p:pic>
        <p:nvPicPr>
          <p:cNvPr id="5" name="Picture 4" descr="Screen Shot 2016-12-04 at 5.40.40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49" y="5406622"/>
            <a:ext cx="2499545" cy="334027"/>
          </a:xfrm>
          <a:prstGeom prst="rect">
            <a:avLst/>
          </a:prstGeom>
        </p:spPr>
      </p:pic>
      <p:pic>
        <p:nvPicPr>
          <p:cNvPr id="6" name="Picture 5" descr="Screen Shot 2016-12-04 at 5.46.22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686" y="665262"/>
            <a:ext cx="4224896" cy="26125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1182" y="95326"/>
            <a:ext cx="799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Palatino"/>
                <a:cs typeface="Palatino"/>
              </a:rPr>
              <a:t>STREAM SEDIMENTS</a:t>
            </a:r>
            <a:endParaRPr lang="en-US" sz="36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77296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1182" y="95326"/>
            <a:ext cx="799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Palatino"/>
                <a:cs typeface="Palatino"/>
              </a:rPr>
              <a:t>DRILL CORE WORK</a:t>
            </a:r>
            <a:endParaRPr lang="en-US" sz="4000" dirty="0">
              <a:solidFill>
                <a:prstClr val="black"/>
              </a:solidFill>
              <a:latin typeface="Palatino"/>
              <a:cs typeface="Palatino"/>
            </a:endParaRPr>
          </a:p>
        </p:txBody>
      </p:sp>
      <p:pic>
        <p:nvPicPr>
          <p:cNvPr id="3" name="Picture 2" descr="Screen Shot 2016-12-07 at 5.12.1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377460"/>
            <a:ext cx="2011604" cy="476738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Screen Shot 2016-12-04 at 5.43.32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936" y="803212"/>
            <a:ext cx="4426941" cy="2056193"/>
          </a:xfrm>
          <a:prstGeom prst="rect">
            <a:avLst/>
          </a:prstGeom>
        </p:spPr>
      </p:pic>
      <p:pic>
        <p:nvPicPr>
          <p:cNvPr id="5" name="Picture 4" descr="Screen Shot 2016-12-04 at 5.40.48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8110" y="1785099"/>
            <a:ext cx="1531979" cy="228681"/>
          </a:xfrm>
          <a:prstGeom prst="rect">
            <a:avLst/>
          </a:prstGeom>
        </p:spPr>
      </p:pic>
      <p:pic>
        <p:nvPicPr>
          <p:cNvPr id="4" name="Picture 3" descr="Screen Shot 2017-03-07 at 12.20.48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854" y="3260186"/>
            <a:ext cx="3648304" cy="28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8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63" y="274813"/>
            <a:ext cx="9467937" cy="100795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IF WE MAKE A BUNCH OF ASSUMPTIONS THAT AREN’T NECESSARILY TRUE… </a:t>
            </a:r>
            <a:endParaRPr lang="en-US" sz="3200" dirty="0">
              <a:latin typeface="Palatino"/>
              <a:cs typeface="Palatino"/>
            </a:endParaRPr>
          </a:p>
        </p:txBody>
      </p:sp>
      <p:pic>
        <p:nvPicPr>
          <p:cNvPr id="7" name="Picture 6" descr="arcscene2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986" y="1546662"/>
            <a:ext cx="5054698" cy="331009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2450" y="4986103"/>
            <a:ext cx="9057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Palatino"/>
                <a:cs typeface="Palatino"/>
              </a:rPr>
              <a:t>Then </a:t>
            </a:r>
            <a:r>
              <a:rPr lang="en-US" sz="2400" baseline="30000" dirty="0" smtClean="0">
                <a:latin typeface="Palatino"/>
                <a:cs typeface="Palatino"/>
              </a:rPr>
              <a:t>10</a:t>
            </a:r>
            <a:r>
              <a:rPr lang="en-US" sz="2400" dirty="0" smtClean="0">
                <a:latin typeface="Palatino"/>
                <a:cs typeface="Palatino"/>
              </a:rPr>
              <a:t>Be concentrations represent effective exposure ages of ~50,000 years on LR and ~100,000+ on the valley floor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9" name="TextBox 8"/>
          <p:cNvSpPr txBox="1"/>
          <p:nvPr/>
        </p:nvSpPr>
        <p:spPr>
          <a:xfrm rot="2956602">
            <a:off x="5675319" y="2443824"/>
            <a:ext cx="1626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50,000 years?!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22569" y="4260662"/>
            <a:ext cx="209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100,000 + years?!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5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alphaModFix am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3351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Palatino"/>
                <a:cs typeface="Palatino"/>
              </a:rPr>
              <a:t>WHAT WE UNDERSTAND FROM GARNER RUN COSMO WORK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501" y="3936111"/>
            <a:ext cx="89234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Palatino"/>
                <a:cs typeface="Palatino"/>
              </a:rPr>
              <a:t>Garner run 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soils, stream </a:t>
            </a:r>
            <a:r>
              <a:rPr lang="en-US" sz="2800" dirty="0" err="1" smtClean="0">
                <a:solidFill>
                  <a:prstClr val="black"/>
                </a:solidFill>
                <a:latin typeface="Palatino"/>
                <a:cs typeface="Palatino"/>
              </a:rPr>
              <a:t>seds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, and rock </a:t>
            </a:r>
            <a:r>
              <a:rPr lang="en-US" sz="2800" dirty="0">
                <a:solidFill>
                  <a:prstClr val="black"/>
                </a:solidFill>
                <a:latin typeface="Palatino"/>
                <a:cs typeface="Palatino"/>
              </a:rPr>
              <a:t>have similar </a:t>
            </a:r>
            <a:r>
              <a:rPr lang="en-US" sz="2800" baseline="30000" dirty="0" smtClean="0">
                <a:solidFill>
                  <a:prstClr val="black"/>
                </a:solidFill>
                <a:latin typeface="Palatino"/>
                <a:cs typeface="Palatino"/>
              </a:rPr>
              <a:t>10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Be concentrations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Catchment erosion rate of ~7m/My</a:t>
            </a:r>
            <a:endParaRPr lang="en-US" sz="2800" dirty="0">
              <a:solidFill>
                <a:prstClr val="black"/>
              </a:solidFill>
              <a:latin typeface="Palatino"/>
              <a:cs typeface="Palatino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latin typeface="Palatino"/>
                <a:cs typeface="Palatino"/>
              </a:rPr>
              <a:t>No LGM 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signal on ridgeline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This stuff has been kicking around for at least 100 </a:t>
            </a:r>
            <a:r>
              <a:rPr lang="en-US" sz="2800" dirty="0" err="1" smtClean="0">
                <a:solidFill>
                  <a:prstClr val="black"/>
                </a:solidFill>
                <a:latin typeface="Palatino"/>
                <a:cs typeface="Palatino"/>
              </a:rPr>
              <a:t>ka</a:t>
            </a:r>
            <a:r>
              <a:rPr lang="en-US" sz="2800" dirty="0" smtClean="0">
                <a:solidFill>
                  <a:prstClr val="black"/>
                </a:solidFill>
                <a:latin typeface="Palatino"/>
                <a:cs typeface="Palatino"/>
              </a:rPr>
              <a:t>!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854" y="1354919"/>
            <a:ext cx="3076743" cy="23075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927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2-21 at 3.30.51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84" y="2528608"/>
            <a:ext cx="7633318" cy="2671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2658"/>
            <a:ext cx="9144000" cy="914905"/>
          </a:xfrm>
          <a:noFill/>
        </p:spPr>
        <p:txBody>
          <a:bodyPr>
            <a:noAutofit/>
          </a:bodyPr>
          <a:lstStyle/>
          <a:p>
            <a:r>
              <a:rPr lang="en-US" sz="2800" dirty="0" smtClean="0">
                <a:latin typeface="Palatino"/>
                <a:cs typeface="Palatino"/>
              </a:rPr>
              <a:t>1. CLIMATE: GLACIAL/INTERGLACIAL CYCLES</a:t>
            </a:r>
            <a:endParaRPr lang="en-US" sz="2800" dirty="0">
              <a:latin typeface="Palatino"/>
              <a:cs typeface="Palatin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04057"/>
            <a:ext cx="5491938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Adapted from </a:t>
            </a:r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</a:rPr>
              <a:t>Railsback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 et al. 2015</a:t>
            </a:r>
          </a:p>
          <a:p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269" y="1839803"/>
            <a:ext cx="130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TODAY</a:t>
            </a:r>
            <a:endParaRPr lang="en-US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19053" y="2210870"/>
            <a:ext cx="0" cy="374015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4361" y="2528608"/>
            <a:ext cx="1301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WARM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388" y="4073231"/>
            <a:ext cx="659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COLD</a:t>
            </a:r>
          </a:p>
        </p:txBody>
      </p:sp>
    </p:spTree>
    <p:extLst>
      <p:ext uri="{BB962C8B-B14F-4D97-AF65-F5344CB8AC3E}">
        <p14:creationId xmlns:p14="http://schemas.microsoft.com/office/powerpoint/2010/main" val="144984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1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9566" y="586270"/>
            <a:ext cx="8229600" cy="84309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Palatino"/>
                <a:cs typeface="Palatino"/>
              </a:rPr>
              <a:t>Main takeaways:</a:t>
            </a:r>
            <a:endParaRPr lang="en-US" sz="3600" dirty="0">
              <a:latin typeface="Palatino"/>
              <a:cs typeface="Palatino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743070"/>
            <a:ext cx="8229600" cy="2792894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914400" lvl="1" indent="-514350">
              <a:buAutoNum type="alphaLcPeriod"/>
            </a:pPr>
            <a:endParaRPr lang="en-US" dirty="0" smtClean="0"/>
          </a:p>
        </p:txBody>
      </p:sp>
      <p:pic>
        <p:nvPicPr>
          <p:cNvPr id="2" name="Picture 1" descr="Screen Shot 2016-12-08 at 10.04.48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18" y="4244437"/>
            <a:ext cx="3109677" cy="2104463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pic>
        <p:nvPicPr>
          <p:cNvPr id="8" name="Picture 7" descr="arcscene2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267" y="4244437"/>
            <a:ext cx="3213634" cy="210446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Screen Shot 2016-12-07 at 5.27.46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85" y="4244437"/>
            <a:ext cx="1695980" cy="210446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76718" y="1235091"/>
            <a:ext cx="872618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sz="28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latin typeface="Palatino"/>
                <a:cs typeface="Palatino"/>
              </a:rPr>
              <a:t>Hickory Run </a:t>
            </a:r>
            <a:r>
              <a:rPr lang="en-US" sz="2400" dirty="0" smtClean="0">
                <a:solidFill>
                  <a:prstClr val="black"/>
                </a:solidFill>
                <a:latin typeface="Palatino"/>
                <a:cs typeface="Palatino"/>
              </a:rPr>
              <a:t>is ancient despite </a:t>
            </a:r>
            <a:r>
              <a:rPr lang="en-US" sz="2400" dirty="0">
                <a:solidFill>
                  <a:prstClr val="black"/>
                </a:solidFill>
                <a:latin typeface="Palatino"/>
                <a:cs typeface="Palatino"/>
              </a:rPr>
              <a:t>LGM </a:t>
            </a:r>
            <a:r>
              <a:rPr lang="en-US" sz="2400" dirty="0" smtClean="0">
                <a:solidFill>
                  <a:prstClr val="black"/>
                </a:solidFill>
                <a:latin typeface="Palatino"/>
                <a:cs typeface="Palatino"/>
              </a:rPr>
              <a:t>proximity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Palatino"/>
                <a:cs typeface="Palatino"/>
              </a:rPr>
              <a:t>Garner Run and Hickory Run record 100,000+ years of exposure: preservation of landscapes through glacial cycles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Palatino"/>
                <a:cs typeface="Palatino"/>
              </a:rPr>
              <a:t>No LGM signal anywhere?! Most dates 100-200 </a:t>
            </a:r>
            <a:r>
              <a:rPr lang="en-US" sz="2400" dirty="0" err="1" smtClean="0">
                <a:solidFill>
                  <a:prstClr val="black"/>
                </a:solidFill>
                <a:latin typeface="Palatino"/>
                <a:cs typeface="Palatino"/>
              </a:rPr>
              <a:t>ka</a:t>
            </a:r>
            <a:r>
              <a:rPr lang="en-US" sz="2400" dirty="0" smtClean="0">
                <a:solidFill>
                  <a:prstClr val="black"/>
                </a:solidFill>
                <a:latin typeface="Palatino"/>
                <a:cs typeface="Palatino"/>
              </a:rPr>
              <a:t> range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Palatino"/>
                <a:cs typeface="Palatino"/>
              </a:rPr>
              <a:t>Erosion rates tend to be quite high (YWC) or low (HR, GR). Bimodal tendency…</a:t>
            </a:r>
          </a:p>
        </p:txBody>
      </p:sp>
    </p:spTree>
    <p:extLst>
      <p:ext uri="{BB962C8B-B14F-4D97-AF65-F5344CB8AC3E}">
        <p14:creationId xmlns:p14="http://schemas.microsoft.com/office/powerpoint/2010/main" val="114948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71960" y="2876932"/>
            <a:ext cx="1328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Palatino"/>
                <a:cs typeface="Palatino"/>
              </a:rPr>
              <a:t>Thanks!</a:t>
            </a:r>
            <a:endParaRPr lang="en-US" sz="2400" b="1" dirty="0">
              <a:latin typeface="Palatino"/>
              <a:cs typeface="Palatino"/>
            </a:endParaRPr>
          </a:p>
        </p:txBody>
      </p:sp>
      <p:pic>
        <p:nvPicPr>
          <p:cNvPr id="2" name="Picture 1" descr="21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973" y="306295"/>
            <a:ext cx="3336027" cy="25026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IMG_230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53" y="3562715"/>
            <a:ext cx="4063999" cy="304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IMG_233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426" y="306295"/>
            <a:ext cx="1876984" cy="25026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IMG_2336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245" y="306295"/>
            <a:ext cx="1876985" cy="250264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IMG_414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294" y="3562715"/>
            <a:ext cx="2286000" cy="3048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9167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3-07 at 12.17.35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248" y="859193"/>
            <a:ext cx="3139366" cy="2646407"/>
          </a:xfrm>
          <a:prstGeom prst="rect">
            <a:avLst/>
          </a:prstGeom>
        </p:spPr>
      </p:pic>
      <p:pic>
        <p:nvPicPr>
          <p:cNvPr id="7" name="Picture 6" descr="Screen Shot 2017-03-07 at 12.18.22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99" y="781132"/>
            <a:ext cx="3306276" cy="2698466"/>
          </a:xfrm>
          <a:prstGeom prst="rect">
            <a:avLst/>
          </a:prstGeom>
        </p:spPr>
      </p:pic>
      <p:pic>
        <p:nvPicPr>
          <p:cNvPr id="8" name="Picture 7" descr="Screen Shot 2017-03-07 at 12.18.55 PM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617" y="4538733"/>
            <a:ext cx="5039689" cy="1798617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" y="175578"/>
            <a:ext cx="9143999" cy="370760"/>
          </a:xfrm>
          <a:solidFill>
            <a:srgbClr val="FFFFFF">
              <a:alpha val="71000"/>
            </a:srgb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Palatino"/>
                <a:cs typeface="Palatino"/>
              </a:rPr>
              <a:t>Young </a:t>
            </a:r>
            <a:r>
              <a:rPr lang="en-US" b="1" dirty="0" err="1" smtClean="0">
                <a:latin typeface="Palatino"/>
                <a:cs typeface="Palatino"/>
              </a:rPr>
              <a:t>Womans</a:t>
            </a:r>
            <a:r>
              <a:rPr lang="en-US" b="1" dirty="0" smtClean="0">
                <a:latin typeface="Palatino"/>
                <a:cs typeface="Palatino"/>
              </a:rPr>
              <a:t> Creek Results</a:t>
            </a:r>
            <a:endParaRPr lang="en-US" b="1" dirty="0">
              <a:latin typeface="Palatino"/>
              <a:cs typeface="Palatino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3810" y="3660898"/>
            <a:ext cx="3715607" cy="635397"/>
          </a:xfrm>
          <a:prstGeom prst="rect">
            <a:avLst/>
          </a:prstGeom>
          <a:solidFill>
            <a:srgbClr val="FFFFFF">
              <a:alpha val="71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i="1" dirty="0" smtClean="0">
                <a:latin typeface="Palatino"/>
                <a:cs typeface="Palatino"/>
              </a:rPr>
              <a:t>Erosion rates in trunks are representative of upstream</a:t>
            </a:r>
            <a:endParaRPr lang="en-US" sz="2000" i="1" dirty="0">
              <a:latin typeface="Palatino"/>
              <a:cs typeface="Palatino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228502" y="3660898"/>
            <a:ext cx="3715607" cy="635397"/>
          </a:xfrm>
          <a:prstGeom prst="rect">
            <a:avLst/>
          </a:prstGeom>
          <a:solidFill>
            <a:srgbClr val="FFFFFF">
              <a:alpha val="71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i="1" dirty="0" smtClean="0">
                <a:latin typeface="Palatino"/>
                <a:cs typeface="Palatino"/>
              </a:rPr>
              <a:t>This plot is completely counterintuitive</a:t>
            </a:r>
            <a:endParaRPr lang="en-US" sz="2000" i="1" dirty="0">
              <a:latin typeface="Palatino"/>
              <a:cs typeface="Palatino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669671" y="6337351"/>
            <a:ext cx="5918320" cy="52065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000" i="1" dirty="0" smtClean="0">
                <a:latin typeface="Palatino"/>
                <a:cs typeface="Palatino"/>
              </a:rPr>
              <a:t>Transition between ‘relict’ and ‘adjusted’ landscapes</a:t>
            </a:r>
            <a:endParaRPr lang="en-US" sz="2000" i="1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935956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366780" y="62721"/>
            <a:ext cx="9993173" cy="621324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Palatino"/>
                <a:cs typeface="Palatino"/>
              </a:rPr>
              <a:t>Pennsylvania glacial advances followed similar paths</a:t>
            </a:r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4" name="Picture 3" descr="Screen Shot 2017-03-07 at 11.53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85" y="910657"/>
            <a:ext cx="7930955" cy="5435569"/>
          </a:xfrm>
          <a:prstGeom prst="rect">
            <a:avLst/>
          </a:prstGeom>
        </p:spPr>
      </p:pic>
      <p:pic>
        <p:nvPicPr>
          <p:cNvPr id="9" name="Picture 8" descr="Screen Shot 2016-12-07 at 4.41.49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85" y="4115470"/>
            <a:ext cx="1498237" cy="86404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501193">
            <a:off x="6495813" y="3445088"/>
            <a:ext cx="1036550" cy="321115"/>
          </a:xfr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</p:spPr>
        <p:txBody>
          <a:bodyPr>
            <a:normAutofit fontScale="90000"/>
          </a:bodyPr>
          <a:lstStyle/>
          <a:p>
            <a:r>
              <a:rPr lang="en-US" sz="2000" dirty="0" smtClean="0"/>
              <a:t>~26,000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501193">
            <a:off x="6363869" y="3743435"/>
            <a:ext cx="1036550" cy="3211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~130,000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501193">
            <a:off x="6180635" y="4012725"/>
            <a:ext cx="1119647" cy="3211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/>
              <a:t>&gt;&gt;770,000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295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3-01 at 8.11.59 A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452" y="4050727"/>
            <a:ext cx="4621452" cy="29796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433202" y="-684693"/>
            <a:ext cx="9993174" cy="18667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Palatino"/>
                <a:cs typeface="Palatino"/>
              </a:rPr>
              <a:t>Most of Pennsylvania was ‘periglacial’ at glacial maxima</a:t>
            </a:r>
            <a:endParaRPr lang="en-US" sz="2800" b="1" dirty="0">
              <a:latin typeface="Palatino"/>
              <a:cs typeface="Palatino"/>
            </a:endParaRPr>
          </a:p>
        </p:txBody>
      </p:sp>
      <p:pic>
        <p:nvPicPr>
          <p:cNvPr id="10" name="Picture 9" descr="arcscene2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79" y="4102246"/>
            <a:ext cx="4605142" cy="3015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169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54" y="717062"/>
            <a:ext cx="4592432" cy="34443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34857" y="3681395"/>
            <a:ext cx="205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</a:t>
            </a:r>
            <a:r>
              <a:rPr lang="en-US" dirty="0" smtClean="0"/>
              <a:t>oulder deposits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63133" y="4214582"/>
            <a:ext cx="3023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s</a:t>
            </a:r>
            <a:r>
              <a:rPr lang="en-US" b="1" dirty="0" err="1" smtClean="0"/>
              <a:t>olifluction</a:t>
            </a:r>
            <a:r>
              <a:rPr lang="en-US" b="1" dirty="0" smtClean="0"/>
              <a:t> lobes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3899" y="4583914"/>
            <a:ext cx="2160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  <a:r>
              <a:rPr lang="en-US" dirty="0" smtClean="0">
                <a:solidFill>
                  <a:schemeClr val="bg1"/>
                </a:solidFill>
              </a:rPr>
              <a:t>lock streams and boulder fields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91071" y="71257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qph.ec.quoracdn.net</a:t>
            </a:r>
            <a:r>
              <a:rPr lang="en-US" dirty="0"/>
              <a:t>/main-qimg-d6ce63e03305007eb89181483bcaaacf-c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1071"/>
            <a:ext cx="4616100" cy="346207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263339" y="5951522"/>
            <a:ext cx="219487" cy="132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03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225" y="199167"/>
            <a:ext cx="5188574" cy="920047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Palatino"/>
                <a:cs typeface="Palatino"/>
              </a:rPr>
              <a:t>2. BASE LEVEL FALL</a:t>
            </a:r>
            <a:endParaRPr lang="en-US" sz="3600" dirty="0">
              <a:latin typeface="Palatino"/>
              <a:cs typeface="Palatino"/>
            </a:endParaRPr>
          </a:p>
        </p:txBody>
      </p:sp>
      <p:pic>
        <p:nvPicPr>
          <p:cNvPr id="4" name="Picture 3" descr="sideview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03853">
            <a:off x="6920346" y="88407"/>
            <a:ext cx="2388096" cy="15638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379" y="4911313"/>
            <a:ext cx="90456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Palatino"/>
                <a:cs typeface="Palatino"/>
              </a:rPr>
              <a:t>‘</a:t>
            </a:r>
            <a:r>
              <a:rPr lang="en-US" sz="2800" b="1" dirty="0" smtClean="0">
                <a:latin typeface="Palatino"/>
                <a:cs typeface="Palatino"/>
              </a:rPr>
              <a:t>Base level</a:t>
            </a:r>
            <a:r>
              <a:rPr lang="en-US" sz="2800" dirty="0" smtClean="0">
                <a:latin typeface="Palatino"/>
                <a:cs typeface="Palatino"/>
              </a:rPr>
              <a:t>’: elevation of land relative to ultimate drainage. Changes with tectonics, sea level, stream capture, or glacial drainage rearrangement.</a:t>
            </a:r>
          </a:p>
          <a:p>
            <a:pPr algn="ctr"/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6" name="Picture 5" descr="Screen Shot 2015-04-12 at 6.59.2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658" y="2134409"/>
            <a:ext cx="3466440" cy="19376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Screen Shot 2015-04-12 at 6.58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89" y="2140826"/>
            <a:ext cx="3473988" cy="197581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41589" y="3415078"/>
            <a:ext cx="1325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Time 1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75658" y="3409180"/>
            <a:ext cx="2806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Time 2: Incision moves upstream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982343" y="2430709"/>
            <a:ext cx="1580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BASE LEVEL FALLS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985278" y="3253447"/>
            <a:ext cx="434082" cy="177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170518">
            <a:off x="6855198" y="1509692"/>
            <a:ext cx="195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INCISED LANDSCAPE</a:t>
            </a:r>
            <a:endParaRPr lang="en-US" sz="1400" dirty="0"/>
          </a:p>
        </p:txBody>
      </p:sp>
      <p:sp>
        <p:nvSpPr>
          <p:cNvPr id="16" name="Freeform 15"/>
          <p:cNvSpPr/>
          <p:nvPr/>
        </p:nvSpPr>
        <p:spPr>
          <a:xfrm>
            <a:off x="5215487" y="2577948"/>
            <a:ext cx="1580861" cy="553909"/>
          </a:xfrm>
          <a:custGeom>
            <a:avLst/>
            <a:gdLst>
              <a:gd name="connsiteX0" fmla="*/ 0 w 1580861"/>
              <a:gd name="connsiteY0" fmla="*/ 0 h 553909"/>
              <a:gd name="connsiteX1" fmla="*/ 891768 w 1580861"/>
              <a:gd name="connsiteY1" fmla="*/ 391789 h 553909"/>
              <a:gd name="connsiteX2" fmla="*/ 1580861 w 1580861"/>
              <a:gd name="connsiteY2" fmla="*/ 553909 h 55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0861" h="553909">
                <a:moveTo>
                  <a:pt x="0" y="0"/>
                </a:moveTo>
                <a:cubicBezTo>
                  <a:pt x="314145" y="149735"/>
                  <a:pt x="628291" y="299471"/>
                  <a:pt x="891768" y="391789"/>
                </a:cubicBezTo>
                <a:cubicBezTo>
                  <a:pt x="1155245" y="484107"/>
                  <a:pt x="1368053" y="519008"/>
                  <a:pt x="1580861" y="553909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769325" y="3118347"/>
            <a:ext cx="918796" cy="364769"/>
          </a:xfrm>
          <a:custGeom>
            <a:avLst/>
            <a:gdLst>
              <a:gd name="connsiteX0" fmla="*/ 0 w 972838"/>
              <a:gd name="connsiteY0" fmla="*/ 0 h 364769"/>
              <a:gd name="connsiteX1" fmla="*/ 94581 w 972838"/>
              <a:gd name="connsiteY1" fmla="*/ 229669 h 364769"/>
              <a:gd name="connsiteX2" fmla="*/ 391837 w 972838"/>
              <a:gd name="connsiteY2" fmla="*/ 283709 h 364769"/>
              <a:gd name="connsiteX3" fmla="*/ 972838 w 972838"/>
              <a:gd name="connsiteY3" fmla="*/ 364769 h 36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838" h="364769">
                <a:moveTo>
                  <a:pt x="0" y="0"/>
                </a:moveTo>
                <a:cubicBezTo>
                  <a:pt x="14637" y="91192"/>
                  <a:pt x="29275" y="182384"/>
                  <a:pt x="94581" y="229669"/>
                </a:cubicBezTo>
                <a:cubicBezTo>
                  <a:pt x="159887" y="276954"/>
                  <a:pt x="245461" y="261192"/>
                  <a:pt x="391837" y="283709"/>
                </a:cubicBezTo>
                <a:cubicBezTo>
                  <a:pt x="538213" y="306226"/>
                  <a:pt x="972838" y="364769"/>
                  <a:pt x="972838" y="364769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2700" cmpd="sng">
                <a:solidFill>
                  <a:schemeClr val="tx1"/>
                </a:solidFill>
              </a:ln>
            </a:endParaRPr>
          </a:p>
        </p:txBody>
      </p:sp>
      <p:sp>
        <p:nvSpPr>
          <p:cNvPr id="18" name="Freeform 17"/>
          <p:cNvSpPr/>
          <p:nvPr/>
        </p:nvSpPr>
        <p:spPr>
          <a:xfrm rot="21361078">
            <a:off x="876428" y="2453393"/>
            <a:ext cx="2312318" cy="800054"/>
          </a:xfrm>
          <a:custGeom>
            <a:avLst/>
            <a:gdLst>
              <a:gd name="connsiteX0" fmla="*/ 0 w 1580861"/>
              <a:gd name="connsiteY0" fmla="*/ 0 h 553909"/>
              <a:gd name="connsiteX1" fmla="*/ 891768 w 1580861"/>
              <a:gd name="connsiteY1" fmla="*/ 391789 h 553909"/>
              <a:gd name="connsiteX2" fmla="*/ 1580861 w 1580861"/>
              <a:gd name="connsiteY2" fmla="*/ 553909 h 55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0861" h="553909">
                <a:moveTo>
                  <a:pt x="0" y="0"/>
                </a:moveTo>
                <a:cubicBezTo>
                  <a:pt x="314145" y="149735"/>
                  <a:pt x="628291" y="299471"/>
                  <a:pt x="891768" y="391789"/>
                </a:cubicBezTo>
                <a:cubicBezTo>
                  <a:pt x="1155245" y="484107"/>
                  <a:pt x="1368053" y="519008"/>
                  <a:pt x="1580861" y="553909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tx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 rot="1112841">
            <a:off x="1302522" y="2585995"/>
            <a:ext cx="1708876" cy="304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</a:t>
            </a:r>
            <a:r>
              <a:rPr lang="en-US" sz="1400" dirty="0" smtClean="0"/>
              <a:t>nitial river profile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610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24212</TotalTime>
  <Words>1730</Words>
  <Application>Microsoft Macintosh PowerPoint</Application>
  <PresentationFormat>On-screen Show (4:3)</PresentationFormat>
  <Paragraphs>256</Paragraphs>
  <Slides>62</Slides>
  <Notes>50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Office Theme</vt:lpstr>
      <vt:lpstr>1_Office Theme</vt:lpstr>
      <vt:lpstr>2_Office Theme</vt:lpstr>
      <vt:lpstr>3_Office Theme</vt:lpstr>
      <vt:lpstr>4_Office Theme</vt:lpstr>
      <vt:lpstr>7_Office Theme</vt:lpstr>
      <vt:lpstr>8_Office Theme</vt:lpstr>
      <vt:lpstr>DETECTING LANDSCAPE RESPONSE TO PERTURBATIONS BY CLIMATE AND BASE LEVEL USING IN-SITU  10Be AND 26Al IN CENTRAL PENNSYLVANIA </vt:lpstr>
      <vt:lpstr>Today’s talk:</vt:lpstr>
      <vt:lpstr>PowerPoint Presentation</vt:lpstr>
      <vt:lpstr>PowerPoint Presentation</vt:lpstr>
      <vt:lpstr>PowerPoint Presentation</vt:lpstr>
      <vt:lpstr>1. CLIMATE: GLACIAL/INTERGLACIAL CYCLES</vt:lpstr>
      <vt:lpstr>~26,000</vt:lpstr>
      <vt:lpstr>PowerPoint Presentation</vt:lpstr>
      <vt:lpstr>2. BASE LEVEL FALL</vt:lpstr>
      <vt:lpstr>PowerPoint Presentation</vt:lpstr>
      <vt:lpstr>My tool: in-situ cosmogenic nuclides Isotopes produced by cosmic rays within the crystal structure of quartz; I use 10Be and 26Al. </vt:lpstr>
      <vt:lpstr>Nuclides are used to date rocks</vt:lpstr>
      <vt:lpstr>DATING AND ASSUMPTIONS</vt:lpstr>
      <vt:lpstr>Nuclides are also used for erosion rates</vt:lpstr>
      <vt:lpstr>Two isotopes can be used together for ‘burial dating’</vt:lpstr>
      <vt:lpstr>From rock to 10Be…</vt:lpstr>
      <vt:lpstr>PROJECT 1: HICKORY RUN BOULDER FIELD</vt:lpstr>
      <vt:lpstr>PowerPoint Presentation</vt:lpstr>
      <vt:lpstr>PowerPoint Presentation</vt:lpstr>
      <vt:lpstr>PowerPoint Presentation</vt:lpstr>
      <vt:lpstr>GUIDING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 this!</vt:lpstr>
      <vt:lpstr>If I make many simplifying assumptions…</vt:lpstr>
      <vt:lpstr>PowerPoint Presentation</vt:lpstr>
      <vt:lpstr>Semivariogram</vt:lpstr>
      <vt:lpstr>Hickory Run boulders are dynamic.  They flipping flip!</vt:lpstr>
      <vt:lpstr>Two-isotope results: boulders are more or less indistinguishable from production ratio</vt:lpstr>
      <vt:lpstr>PowerPoint Presentation</vt:lpstr>
      <vt:lpstr>PowerPoint Presentation</vt:lpstr>
      <vt:lpstr>Main Takeaways… </vt:lpstr>
      <vt:lpstr>PowerPoint Presentation</vt:lpstr>
      <vt:lpstr>What exerts a stronger control on erosion: base level fall, or lithology?</vt:lpstr>
      <vt:lpstr>PowerPoint Presentation</vt:lpstr>
      <vt:lpstr>PowerPoint Presentation</vt:lpstr>
      <vt:lpstr>Young Womans Creek Setting</vt:lpstr>
      <vt:lpstr>PowerPoint Presentation</vt:lpstr>
      <vt:lpstr>PowerPoint Presentation</vt:lpstr>
      <vt:lpstr>PowerPoint Presentation</vt:lpstr>
      <vt:lpstr>Young Womans Creek</vt:lpstr>
      <vt:lpstr>PART 3: GARNER RUN, SHALE HILLS CZO</vt:lpstr>
      <vt:lpstr>PURPOSE OF GARNER RUN COSMO</vt:lpstr>
      <vt:lpstr>PowerPoint Presentation</vt:lpstr>
      <vt:lpstr>PowerPoint Presentation</vt:lpstr>
      <vt:lpstr>amalgamated boulder transects</vt:lpstr>
      <vt:lpstr>PowerPoint Presentation</vt:lpstr>
      <vt:lpstr>REMEMBER THOSE DATING ASSUMPTIONS</vt:lpstr>
      <vt:lpstr>PowerPoint Presentation</vt:lpstr>
      <vt:lpstr>PowerPoint Presentation</vt:lpstr>
      <vt:lpstr>PowerPoint Presentation</vt:lpstr>
      <vt:lpstr>PowerPoint Presentation</vt:lpstr>
      <vt:lpstr>IF WE MAKE A BUNCH OF ASSUMPTIONS THAT AREN’T NECESSARILY TRUE… </vt:lpstr>
      <vt:lpstr>WHAT WE UNDERSTAND FROM GARNER RUN COSMO WORK</vt:lpstr>
      <vt:lpstr>Main takeaways: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 Computing Services</dc:creator>
  <cp:lastModifiedBy>Alison Denn</cp:lastModifiedBy>
  <cp:revision>230</cp:revision>
  <dcterms:created xsi:type="dcterms:W3CDTF">2016-12-04T22:35:13Z</dcterms:created>
  <dcterms:modified xsi:type="dcterms:W3CDTF">2017-05-01T19:40:42Z</dcterms:modified>
</cp:coreProperties>
</file>